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9" r:id="rId4"/>
    <p:sldId id="260" r:id="rId5"/>
    <p:sldId id="257" r:id="rId6"/>
    <p:sldId id="261" r:id="rId7"/>
    <p:sldId id="262" r:id="rId8"/>
    <p:sldId id="258" r:id="rId9"/>
    <p:sldId id="263" r:id="rId10"/>
    <p:sldId id="265" r:id="rId11"/>
    <p:sldId id="268" r:id="rId12"/>
    <p:sldId id="266" r:id="rId13"/>
    <p:sldId id="264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Воспитательный потенциал урока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Круглый стол для педагогов МБОУ «Гимназия №4» г. Брянска</a:t>
            </a:r>
            <a:endParaRPr lang="ru-RU" dirty="0"/>
          </a:p>
        </p:txBody>
      </p:sp>
      <p:pic>
        <p:nvPicPr>
          <p:cNvPr id="62466" name="Picture 2" descr="https://sun9-5.userapi.com/impg/c854020/v854020391/20d5bb/f45q2ELyViE.jpg?size=2560x1707&amp;quality=96&amp;sign=91f2a836a71651a5784d35258f1dbb4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499714" cy="3000396"/>
          </a:xfrm>
          <a:prstGeom prst="rect">
            <a:avLst/>
          </a:prstGeom>
          <a:noFill/>
        </p:spPr>
      </p:pic>
      <p:pic>
        <p:nvPicPr>
          <p:cNvPr id="62468" name="Picture 4" descr="https://sun9-52.userapi.com/impg/lLJrdwCFy02c95PoEKPFRs1QU01CWOVOHWtDkA/XdgbIF7Sg2E.jpg?size=1440x2160&amp;quality=96&amp;sign=84e0d070d85955fa96e10ba36b764ac3&amp;type=album"/>
          <p:cNvPicPr>
            <a:picLocks noChangeAspect="1" noChangeArrowheads="1"/>
          </p:cNvPicPr>
          <p:nvPr/>
        </p:nvPicPr>
        <p:blipFill>
          <a:blip r:embed="rId3" cstate="print"/>
          <a:srcRect t="14599" b="25238"/>
          <a:stretch>
            <a:fillRect/>
          </a:stretch>
        </p:blipFill>
        <p:spPr bwMode="auto">
          <a:xfrm>
            <a:off x="4857752" y="142852"/>
            <a:ext cx="3357586" cy="3030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820" t="23958" r="15625" b="10416"/>
          <a:stretch>
            <a:fillRect/>
          </a:stretch>
        </p:blipFill>
        <p:spPr bwMode="auto">
          <a:xfrm>
            <a:off x="0" y="428604"/>
            <a:ext cx="911341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23" t="21875" r="25000" b="18220"/>
          <a:stretch>
            <a:fillRect/>
          </a:stretch>
        </p:blipFill>
        <p:spPr bwMode="auto">
          <a:xfrm>
            <a:off x="428596" y="428604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648" t="18554" r="23828" b="7291"/>
          <a:stretch>
            <a:fillRect/>
          </a:stretch>
        </p:blipFill>
        <p:spPr bwMode="auto">
          <a:xfrm>
            <a:off x="187594" y="357166"/>
            <a:ext cx="895640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195" t="21874" r="25000" b="12500"/>
          <a:stretch>
            <a:fillRect/>
          </a:stretch>
        </p:blipFill>
        <p:spPr bwMode="auto">
          <a:xfrm>
            <a:off x="285720" y="214289"/>
            <a:ext cx="8572560" cy="635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062" t="20833" r="14453" b="32292"/>
          <a:stretch>
            <a:fillRect/>
          </a:stretch>
        </p:blipFill>
        <p:spPr bwMode="auto">
          <a:xfrm>
            <a:off x="20606" y="428604"/>
            <a:ext cx="890911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.rawpixel.com/s3fs-private/rawpixel_images/website_content/345-pai3149-jj-r2.jpg?w=800&amp;dpr=1&amp;fit=default&amp;crop=default&amp;q=65&amp;vib=3&amp;con=3&amp;usm=15&amp;bg=F4F4F3&amp;ixlib=js-2.2.1&amp;s=fc0877bdf98ebb06f7636aae33342d76"/>
          <p:cNvPicPr>
            <a:picLocks noChangeAspect="1" noChangeArrowheads="1"/>
          </p:cNvPicPr>
          <p:nvPr/>
        </p:nvPicPr>
        <p:blipFill>
          <a:blip r:embed="rId2"/>
          <a:srcRect l="8046" t="10174" r="3448"/>
          <a:stretch>
            <a:fillRect/>
          </a:stretch>
        </p:blipFill>
        <p:spPr bwMode="auto">
          <a:xfrm>
            <a:off x="142844" y="142852"/>
            <a:ext cx="5500726" cy="3719527"/>
          </a:xfrm>
          <a:prstGeom prst="rect">
            <a:avLst/>
          </a:prstGeom>
          <a:noFill/>
        </p:spPr>
      </p:pic>
      <p:pic>
        <p:nvPicPr>
          <p:cNvPr id="1028" name="Picture 4" descr="https://st.mngbcn.com/rcs/pics/static/T4/fotos/S6/43053012_56.jpg?ts=1548095595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929058" cy="5487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715436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Анкетирование обучающихся 7-11 классов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01122" cy="46863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По каким признакам вы понимаете, что вас воспитывают?</a:t>
            </a:r>
          </a:p>
          <a:p>
            <a:pPr marL="514350" indent="-514350">
              <a:buAutoNum type="arabicPeriod"/>
            </a:pPr>
            <a:r>
              <a:rPr lang="ru-RU" dirty="0" smtClean="0"/>
              <a:t> Что именно побуждает вас становиться лучше? </a:t>
            </a:r>
          </a:p>
          <a:p>
            <a:pPr marL="514350" indent="-514350">
              <a:buAutoNum type="arabicPeriod"/>
            </a:pPr>
            <a:r>
              <a:rPr lang="ru-RU" dirty="0" smtClean="0"/>
              <a:t> Когда вам придётся воспитывать своих детей/своих учеников, вы никогда.... (чего именно не будете делать)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Когда вам придётся воспитывать своих детей/ своих учеников, вы обязательно.... ( что именно обязательно и как будете делать)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3.button-blue.com/221BBBMC16011000/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97374"/>
            <a:ext cx="2857488" cy="3460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8153400" cy="4495800"/>
          </a:xfrm>
        </p:spPr>
        <p:txBody>
          <a:bodyPr/>
          <a:lstStyle/>
          <a:p>
            <a:pPr algn="r">
              <a:buNone/>
            </a:pPr>
            <a:r>
              <a:rPr lang="ru-RU" i="1" dirty="0" smtClean="0"/>
              <a:t>	</a:t>
            </a:r>
            <a:r>
              <a:rPr lang="ru-RU" sz="3200" i="1" dirty="0" smtClean="0"/>
              <a:t>«Учить и воспитывать – как «молния» на куртке: обе стороны затягиваются одновременно и накрепко неторопливым движением замка – творческой мысли. Вот эта соединяющая мысль и есть главное в уроке».</a:t>
            </a:r>
            <a:br>
              <a:rPr lang="ru-RU" sz="3200" i="1" dirty="0" smtClean="0"/>
            </a:br>
            <a:r>
              <a:rPr lang="ru-RU" sz="3200" i="1" dirty="0" smtClean="0"/>
              <a:t>(Евгений Николаевич Ильин, учитель литературы, Санкт-Петербург)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это введение ребенка в контекст современной культуры, содействующее такими новообразованиям в структуре личности, как:</a:t>
            </a:r>
          </a:p>
          <a:p>
            <a:r>
              <a:rPr lang="ru-RU" dirty="0" smtClean="0"/>
              <a:t>знания о мире;</a:t>
            </a:r>
          </a:p>
          <a:p>
            <a:r>
              <a:rPr lang="ru-RU" dirty="0" smtClean="0"/>
              <a:t>умение взаимодействовать с миром;</a:t>
            </a:r>
          </a:p>
          <a:p>
            <a:r>
              <a:rPr lang="ru-RU" dirty="0" smtClean="0"/>
              <a:t>ценностное отношение к миру, благодаря чему личности удается поднятья на уровень культуры, и жить в обществе на достигнутом культурном уровне.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Воспитательный потенциал урока -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358246" cy="4495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деятельность, </a:t>
            </a:r>
          </a:p>
          <a:p>
            <a:r>
              <a:rPr lang="ru-RU" dirty="0" smtClean="0"/>
              <a:t>процесс, </a:t>
            </a:r>
          </a:p>
          <a:p>
            <a:r>
              <a:rPr lang="ru-RU" dirty="0" smtClean="0"/>
              <a:t> ценность, </a:t>
            </a:r>
          </a:p>
          <a:p>
            <a:r>
              <a:rPr lang="ru-RU" dirty="0" smtClean="0"/>
              <a:t> система, </a:t>
            </a:r>
          </a:p>
          <a:p>
            <a:r>
              <a:rPr lang="ru-RU" dirty="0" smtClean="0"/>
              <a:t> воздействие</a:t>
            </a:r>
          </a:p>
          <a:p>
            <a:r>
              <a:rPr lang="ru-RU" dirty="0" smtClean="0"/>
              <a:t>взаимодействие и т.д.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100" b="1" dirty="0" smtClean="0">
                <a:solidFill>
                  <a:schemeClr val="accent2"/>
                </a:solidFill>
              </a:rPr>
              <a:t>Геннадий Иванович </a:t>
            </a:r>
            <a:r>
              <a:rPr lang="ru-RU" sz="3100" b="1" dirty="0" err="1" smtClean="0">
                <a:solidFill>
                  <a:schemeClr val="accent2"/>
                </a:solidFill>
              </a:rPr>
              <a:t>Белошапка</a:t>
            </a:r>
            <a:r>
              <a:rPr lang="ru-RU" sz="3100" b="1" dirty="0" smtClean="0">
                <a:solidFill>
                  <a:schemeClr val="accent2"/>
                </a:solidFill>
              </a:rPr>
              <a:t>, к.п.н., доцент, СГПУ, Сургут</a:t>
            </a:r>
            <a:r>
              <a:rPr lang="ru-RU" sz="3100" dirty="0" smtClean="0"/>
              <a:t>: </a:t>
            </a:r>
          </a:p>
          <a:p>
            <a:pPr algn="just">
              <a:buNone/>
            </a:pPr>
            <a:r>
              <a:rPr lang="ru-RU" sz="3100" dirty="0" smtClean="0"/>
              <a:t>	«</a:t>
            </a:r>
            <a:r>
              <a:rPr lang="ru-RU" sz="3100" b="1" dirty="0" smtClean="0"/>
              <a:t>Воспитательный</a:t>
            </a:r>
            <a:r>
              <a:rPr lang="ru-RU" sz="3100" dirty="0" smtClean="0"/>
              <a:t> </a:t>
            </a:r>
            <a:r>
              <a:rPr lang="ru-RU" sz="3100" b="1" dirty="0" smtClean="0"/>
              <a:t>потенциал</a:t>
            </a:r>
            <a:r>
              <a:rPr lang="ru-RU" sz="3100" dirty="0" smtClean="0"/>
              <a:t> </a:t>
            </a:r>
            <a:r>
              <a:rPr lang="ru-RU" sz="3100" b="1" dirty="0" smtClean="0"/>
              <a:t>урока</a:t>
            </a:r>
            <a:r>
              <a:rPr lang="ru-RU" sz="3100" dirty="0" smtClean="0"/>
              <a:t> есть определенная целостность социально-психологических факторов, обуславливающих позицию субъекта познания (</a:t>
            </a:r>
            <a:r>
              <a:rPr lang="ru-RU" sz="3100" dirty="0" err="1" smtClean="0"/>
              <a:t>=обучающегося</a:t>
            </a:r>
            <a:r>
              <a:rPr lang="ru-RU" sz="3100" dirty="0" smtClean="0"/>
              <a:t>), деятельности, общения, права, творчества, саморазвития».</a:t>
            </a:r>
            <a:endParaRPr lang="ru-RU" sz="3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86874" cy="9906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Основной компонент ВПУ – деятельность ученика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766048" cy="504351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100" dirty="0" smtClean="0"/>
              <a:t>содержание учебного материала должно преподаваться с точки зрения жизни как основного объекта изучения: «от факта к явлению и от него к закономерностям»;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/>
              <a:t>процесс познавательной деятельности обеспечивает систему методик, адекватных поставленным задачам формирования вполне определенных новообразований личности ученика;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/>
              <a:t>взаимоотношения субъектов деятельности на уроке должны выстраиваться как отношения субъектов единой совместной деятельности, обеспечиваемой общими активными интеллектуальными усилиями;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/>
              <a:t>необходима индивидуализация деятельности каждого учащегося в ее объеме, уровне трудности и оформлении, а также признание права личности на индивидуальные поведенческие проявления.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Обязательные действия педагога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довести до логического конца требование; </a:t>
            </a:r>
          </a:p>
          <a:p>
            <a:r>
              <a:rPr lang="ru-RU" dirty="0" smtClean="0"/>
              <a:t>сопроводить инструкцией для легкого исполнения требования; </a:t>
            </a:r>
          </a:p>
          <a:p>
            <a:r>
              <a:rPr lang="ru-RU" dirty="0" smtClean="0"/>
              <a:t>сохранять неизменно позитивный характер требования;</a:t>
            </a:r>
          </a:p>
          <a:p>
            <a:r>
              <a:rPr lang="ru-RU" dirty="0" smtClean="0"/>
              <a:t> сохранять доступность требуемого на данном этапе развития детей; </a:t>
            </a:r>
          </a:p>
          <a:p>
            <a:r>
              <a:rPr lang="ru-RU" dirty="0" err="1" smtClean="0"/>
              <a:t>переакцентировать</a:t>
            </a:r>
            <a:r>
              <a:rPr lang="ru-RU" dirty="0" smtClean="0"/>
              <a:t> внимание детей с общего требования на его детали.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Профессионализм педагога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829196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знание философских, психологических биологических закономерностей развития ребенка;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система профессиональных умений взаимодействия с детьми, обеспечивающих организацию жизнедеятельности ребенка как активного взаимодействия с окружающим миром;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система мировоззренческих отношений к миру и системам отношений ценностям жизни на земле;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система умений «прикосновения к личности»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документ 023"/>
          <p:cNvPicPr>
            <a:picLocks noChangeAspect="1" noChangeArrowheads="1"/>
          </p:cNvPicPr>
          <p:nvPr/>
        </p:nvPicPr>
        <p:blipFill>
          <a:blip r:embed="rId2"/>
          <a:srcRect t="2142" r="6542" b="3594"/>
          <a:stretch>
            <a:fillRect/>
          </a:stretch>
        </p:blipFill>
        <p:spPr>
          <a:xfrm>
            <a:off x="928662" y="142851"/>
            <a:ext cx="7500990" cy="66008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155</TotalTime>
  <Words>348</Words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Воспитательный потенциал урока</vt:lpstr>
      <vt:lpstr>Анкетирование обучающихся 7-11 классов</vt:lpstr>
      <vt:lpstr>Слайд 3</vt:lpstr>
      <vt:lpstr>ВОСПИТАНИЕ</vt:lpstr>
      <vt:lpstr>Воспитательный потенциал урока -</vt:lpstr>
      <vt:lpstr>Основной компонент ВПУ – деятельность ученика</vt:lpstr>
      <vt:lpstr>Обязательные действия педагога:</vt:lpstr>
      <vt:lpstr>Профессионализм педагога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потенциал урока</dc:title>
  <dc:creator>Арт</dc:creator>
  <cp:lastModifiedBy>HP</cp:lastModifiedBy>
  <cp:revision>17</cp:revision>
  <dcterms:created xsi:type="dcterms:W3CDTF">2021-11-10T07:25:28Z</dcterms:created>
  <dcterms:modified xsi:type="dcterms:W3CDTF">2024-11-19T15:15:06Z</dcterms:modified>
</cp:coreProperties>
</file>