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8"/>
  </p:notesMasterIdLst>
  <p:sldIdLst>
    <p:sldId id="256" r:id="rId2"/>
    <p:sldId id="257" r:id="rId3"/>
    <p:sldId id="259" r:id="rId4"/>
    <p:sldId id="270" r:id="rId5"/>
    <p:sldId id="268" r:id="rId6"/>
    <p:sldId id="271" r:id="rId7"/>
    <p:sldId id="260" r:id="rId8"/>
    <p:sldId id="261" r:id="rId9"/>
    <p:sldId id="264" r:id="rId10"/>
    <p:sldId id="258" r:id="rId11"/>
    <p:sldId id="266" r:id="rId12"/>
    <p:sldId id="272" r:id="rId13"/>
    <p:sldId id="269" r:id="rId14"/>
    <p:sldId id="265" r:id="rId15"/>
    <p:sldId id="263" r:id="rId16"/>
    <p:sldId id="275" r:id="rId17"/>
    <p:sldId id="277" r:id="rId18"/>
    <p:sldId id="276" r:id="rId19"/>
    <p:sldId id="274" r:id="rId20"/>
    <p:sldId id="278" r:id="rId21"/>
    <p:sldId id="280" r:id="rId22"/>
    <p:sldId id="281" r:id="rId23"/>
    <p:sldId id="288" r:id="rId24"/>
    <p:sldId id="279" r:id="rId25"/>
    <p:sldId id="282" r:id="rId26"/>
    <p:sldId id="283" r:id="rId27"/>
    <p:sldId id="285" r:id="rId28"/>
    <p:sldId id="284" r:id="rId29"/>
    <p:sldId id="286" r:id="rId30"/>
    <p:sldId id="287" r:id="rId31"/>
    <p:sldId id="293" r:id="rId32"/>
    <p:sldId id="294" r:id="rId33"/>
    <p:sldId id="296" r:id="rId34"/>
    <p:sldId id="295" r:id="rId35"/>
    <p:sldId id="273" r:id="rId36"/>
    <p:sldId id="290" r:id="rId37"/>
    <p:sldId id="291" r:id="rId38"/>
    <p:sldId id="297" r:id="rId39"/>
    <p:sldId id="298" r:id="rId40"/>
    <p:sldId id="299" r:id="rId41"/>
    <p:sldId id="300" r:id="rId42"/>
    <p:sldId id="301" r:id="rId43"/>
    <p:sldId id="304" r:id="rId44"/>
    <p:sldId id="302" r:id="rId45"/>
    <p:sldId id="303" r:id="rId46"/>
    <p:sldId id="305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1A00"/>
    <a:srgbClr val="2EB880"/>
    <a:srgbClr val="FFFF66"/>
    <a:srgbClr val="455F51"/>
    <a:srgbClr val="549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910" autoAdjust="0"/>
  </p:normalViewPr>
  <p:slideViewPr>
    <p:cSldViewPr>
      <p:cViewPr>
        <p:scale>
          <a:sx n="70" d="100"/>
          <a:sy n="70" d="100"/>
        </p:scale>
        <p:origin x="1386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67B96-15B5-47DE-B7B8-A17CB072F2E3}" type="datetimeFigureOut">
              <a:rPr lang="ru-RU" smtClean="0"/>
              <a:pPr/>
              <a:t>06.04.2026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EEF39-CE7D-48E1-BB87-C80A7566A4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808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EEF39-CE7D-48E1-BB87-C80A7566A46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78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B35D4A6-CA1E-43CE-A5EF-ED4042262C0E}" type="datetimeFigureOut">
              <a:rPr lang="ru-RU" smtClean="0"/>
              <a:pPr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C8AA1A2-A049-4BB6-A3FA-D02746A310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0439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D4A6-CA1E-43CE-A5EF-ED4042262C0E}" type="datetimeFigureOut">
              <a:rPr lang="ru-RU" smtClean="0"/>
              <a:pPr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A1A2-A049-4BB6-A3FA-D02746A31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749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D4A6-CA1E-43CE-A5EF-ED4042262C0E}" type="datetimeFigureOut">
              <a:rPr lang="ru-RU" smtClean="0"/>
              <a:pPr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A1A2-A049-4BB6-A3FA-D02746A31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279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D4A6-CA1E-43CE-A5EF-ED4042262C0E}" type="datetimeFigureOut">
              <a:rPr lang="ru-RU" smtClean="0"/>
              <a:pPr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A1A2-A049-4BB6-A3FA-D02746A31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38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B35D4A6-CA1E-43CE-A5EF-ED4042262C0E}" type="datetimeFigureOut">
              <a:rPr lang="ru-RU" smtClean="0"/>
              <a:pPr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C8AA1A2-A049-4BB6-A3FA-D02746A310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820426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D4A6-CA1E-43CE-A5EF-ED4042262C0E}" type="datetimeFigureOut">
              <a:rPr lang="ru-RU" smtClean="0"/>
              <a:pPr/>
              <a:t>06.04.2026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A1A2-A049-4BB6-A3FA-D02746A31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899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D4A6-CA1E-43CE-A5EF-ED4042262C0E}" type="datetimeFigureOut">
              <a:rPr lang="ru-RU" smtClean="0"/>
              <a:pPr/>
              <a:t>06.04.2026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A1A2-A049-4BB6-A3FA-D02746A31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9148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D4A6-CA1E-43CE-A5EF-ED4042262C0E}" type="datetimeFigureOut">
              <a:rPr lang="ru-RU" smtClean="0"/>
              <a:pPr/>
              <a:t>06.04.2026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A1A2-A049-4BB6-A3FA-D02746A31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40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D4A6-CA1E-43CE-A5EF-ED4042262C0E}" type="datetimeFigureOut">
              <a:rPr lang="ru-RU" smtClean="0"/>
              <a:pPr/>
              <a:t>06.04.2026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A1A2-A049-4BB6-A3FA-D02746A31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111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FB35D4A6-CA1E-43CE-A5EF-ED4042262C0E}" type="datetimeFigureOut">
              <a:rPr lang="ru-RU" smtClean="0"/>
              <a:pPr/>
              <a:t>06.04.2026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EC8AA1A2-A049-4BB6-A3FA-D02746A310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0204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FB35D4A6-CA1E-43CE-A5EF-ED4042262C0E}" type="datetimeFigureOut">
              <a:rPr lang="ru-RU" smtClean="0"/>
              <a:pPr/>
              <a:t>06.04.2026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EC8AA1A2-A049-4BB6-A3FA-D02746A310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50810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B35D4A6-CA1E-43CE-A5EF-ED4042262C0E}" type="datetimeFigureOut">
              <a:rPr lang="ru-RU" smtClean="0"/>
              <a:pPr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C8AA1A2-A049-4BB6-A3FA-D02746A310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030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94">
          <p15:clr>
            <a:srgbClr val="F26B43"/>
          </p15:clr>
        </p15:guide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ym04\Downloads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302580"/>
            <a:ext cx="1559903" cy="145107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043608" y="2348880"/>
            <a:ext cx="7560840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Организация профилактической работы по предупреждению правонарушений среди обучающихся МБОУ «Гимназия» №4 г. Брянска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" name="Picture 2" descr="БИПКРО">
            <a:extLst>
              <a:ext uri="{FF2B5EF4-FFF2-40B4-BE49-F238E27FC236}">
                <a16:creationId xmlns:a16="http://schemas.microsoft.com/office/drawing/2014/main" id="{8174CA3C-4CC2-C1C4-BFC4-A6C36ECA9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78" y="323093"/>
            <a:ext cx="1728192" cy="132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7BECD1-ACFC-B5DF-C8B2-450DFCA26B5F}"/>
              </a:ext>
            </a:extLst>
          </p:cNvPr>
          <p:cNvSpPr/>
          <p:nvPr/>
        </p:nvSpPr>
        <p:spPr>
          <a:xfrm>
            <a:off x="643834" y="1645904"/>
            <a:ext cx="17180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БИПКРО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C0DCEC-1455-A811-A8AB-F672BCF8D89C}"/>
              </a:ext>
            </a:extLst>
          </p:cNvPr>
          <p:cNvSpPr txBox="1"/>
          <p:nvPr/>
        </p:nvSpPr>
        <p:spPr>
          <a:xfrm>
            <a:off x="3419872" y="6099549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Брянск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3EA7ACF5-8CE7-EA5A-8881-72E57E975555}"/>
              </a:ext>
            </a:extLst>
          </p:cNvPr>
          <p:cNvSpPr txBox="1">
            <a:spLocks/>
          </p:cNvSpPr>
          <p:nvPr/>
        </p:nvSpPr>
        <p:spPr>
          <a:xfrm>
            <a:off x="539328" y="256571"/>
            <a:ext cx="8065343" cy="6521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Локальные акты гимназии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146768-C008-4FC7-6317-87F1EF3750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1371140"/>
            <a:ext cx="4248472" cy="52352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93F678-F978-5E76-5C60-42ED86D0295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0995" y="1371139"/>
            <a:ext cx="4343493" cy="523028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EBD0A5B-702F-0FDE-7317-7AA904D8F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AA79979-8052-26D4-76DA-15D416F57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" t="2044" r="3701" b="25349"/>
          <a:stretch>
            <a:fillRect/>
          </a:stretch>
        </p:blipFill>
        <p:spPr bwMode="auto">
          <a:xfrm>
            <a:off x="4531775" y="1248677"/>
            <a:ext cx="4372671" cy="535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EEB4B65-7530-28BD-FA06-056050A5D746}"/>
              </a:ext>
            </a:extLst>
          </p:cNvPr>
          <p:cNvSpPr txBox="1">
            <a:spLocks/>
          </p:cNvSpPr>
          <p:nvPr/>
        </p:nvSpPr>
        <p:spPr>
          <a:xfrm>
            <a:off x="539328" y="235977"/>
            <a:ext cx="8065343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Локальные акты гимназии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3C3471-97EB-E33B-C13B-4FF480840E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8147"/>
          <a:stretch>
            <a:fillRect/>
          </a:stretch>
        </p:blipFill>
        <p:spPr>
          <a:xfrm>
            <a:off x="179512" y="1248677"/>
            <a:ext cx="4234607" cy="53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0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A6A991-E23C-0C11-6318-D4ED394A46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84651"/>
            <a:ext cx="5859735" cy="648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69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8EB66A7-1AB2-B618-5ADB-561E9164C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158" y="1772816"/>
            <a:ext cx="7809706" cy="501317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Категории лиц, в отношении которых проводится индивидуальная профилактическая работа:</a:t>
            </a:r>
          </a:p>
          <a:p>
            <a:pPr marL="0" indent="0" algn="ctr">
              <a:buNone/>
            </a:pP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- безнадзорные, беспризорные;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- склонные к бродяжничеству;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- употребляющие психоактивные вещества;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- состоящие на учете в органах внутренних дел, комиссии по делам несовершеннолетних и защите их прав при органе местного самоуправления за совершение антиобщественных действий, правонарушений, преступлений;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- состоящие на внешнем учете в органах внутренних дел, здравоохранения;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- систематически нарушающие правила внутреннего распорядка, устав образовательной организации.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EF42EB6-953C-E9C7-C2A5-C7F30C8077A7}"/>
              </a:ext>
            </a:extLst>
          </p:cNvPr>
          <p:cNvSpPr txBox="1">
            <a:spLocks/>
          </p:cNvSpPr>
          <p:nvPr/>
        </p:nvSpPr>
        <p:spPr>
          <a:xfrm>
            <a:off x="526521" y="116632"/>
            <a:ext cx="8065343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Вшу. </a:t>
            </a:r>
          </a:p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Индивидуальная работа с обучающимися</a:t>
            </a:r>
          </a:p>
        </p:txBody>
      </p:sp>
    </p:spTree>
    <p:extLst>
      <p:ext uri="{BB962C8B-B14F-4D97-AF65-F5344CB8AC3E}">
        <p14:creationId xmlns:p14="http://schemas.microsoft.com/office/powerpoint/2010/main" val="3124342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640F5EA-BF41-5786-8FED-FAD57518DE99}"/>
              </a:ext>
            </a:extLst>
          </p:cNvPr>
          <p:cNvSpPr txBox="1">
            <a:spLocks/>
          </p:cNvSpPr>
          <p:nvPr/>
        </p:nvSpPr>
        <p:spPr>
          <a:xfrm>
            <a:off x="683568" y="158586"/>
            <a:ext cx="8065343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Совет профилактики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DCBE8C0-C0A8-ED35-6CF2-B741CBC8F649}"/>
              </a:ext>
            </a:extLst>
          </p:cNvPr>
          <p:cNvSpPr/>
          <p:nvPr/>
        </p:nvSpPr>
        <p:spPr>
          <a:xfrm>
            <a:off x="683568" y="896589"/>
            <a:ext cx="3459108" cy="27755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Поставка на ВШУ </a:t>
            </a:r>
          </a:p>
          <a:p>
            <a:pPr algn="ctr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на ближайшем заседании Совета профилактики в течение месяца получения информации о совершении учащимся поступка, являющимся основанием для постановки на внутришкольный учёт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C46E752-481E-2118-38F8-A552D69578F2}"/>
              </a:ext>
            </a:extLst>
          </p:cNvPr>
          <p:cNvSpPr/>
          <p:nvPr/>
        </p:nvSpPr>
        <p:spPr>
          <a:xfrm>
            <a:off x="683568" y="3778356"/>
            <a:ext cx="3459108" cy="29210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На заседания СП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приглашаются не только ученики, состоящие на профилактическом учете, но и обучающиеся, у которых наблюдается снижение успеваемости, частые опоздания или пропуски без уважительной причины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848F918-A2C3-A4A4-5B8F-A5FB90BE0AAA}"/>
              </a:ext>
            </a:extLst>
          </p:cNvPr>
          <p:cNvSpPr/>
          <p:nvPr/>
        </p:nvSpPr>
        <p:spPr>
          <a:xfrm>
            <a:off x="611560" y="850915"/>
            <a:ext cx="509200" cy="508258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24920C1-DB1E-48A8-236C-A98F92959FBE}"/>
              </a:ext>
            </a:extLst>
          </p:cNvPr>
          <p:cNvSpPr/>
          <p:nvPr/>
        </p:nvSpPr>
        <p:spPr>
          <a:xfrm>
            <a:off x="611560" y="3755247"/>
            <a:ext cx="509200" cy="508258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BE6598-B17E-2A58-9D31-CB92CB834F77}"/>
              </a:ext>
            </a:extLst>
          </p:cNvPr>
          <p:cNvSpPr/>
          <p:nvPr/>
        </p:nvSpPr>
        <p:spPr>
          <a:xfrm>
            <a:off x="4528155" y="1276396"/>
            <a:ext cx="4144447" cy="13082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     Периодичность: </a:t>
            </a:r>
          </a:p>
          <a:p>
            <a:pPr algn="ctr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1 раз в 1-2 месяца, за исключением летнего периода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C647194-0F88-1CA6-E7F4-EF3C45BF9AAD}"/>
              </a:ext>
            </a:extLst>
          </p:cNvPr>
          <p:cNvSpPr/>
          <p:nvPr/>
        </p:nvSpPr>
        <p:spPr>
          <a:xfrm>
            <a:off x="4527733" y="2771680"/>
            <a:ext cx="4144447" cy="21393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Уведомление о </a:t>
            </a:r>
          </a:p>
          <a:p>
            <a:pPr algn="ctr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приглашении родителя или законного представителя  на Совет профилактики должно быть передано не позднее чем за 3 дня до даты Совета профилактики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A56C022-99E5-DF3A-7C85-C1DF2BB11025}"/>
              </a:ext>
            </a:extLst>
          </p:cNvPr>
          <p:cNvSpPr/>
          <p:nvPr/>
        </p:nvSpPr>
        <p:spPr>
          <a:xfrm>
            <a:off x="4524657" y="5145061"/>
            <a:ext cx="4144447" cy="13082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У каждого </a:t>
            </a:r>
          </a:p>
          <a:p>
            <a:pPr algn="ctr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заседания СП есть тема общей профилактической беседы.   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6BE6A9D-7BB1-1D36-F85F-F49A890F3984}"/>
              </a:ext>
            </a:extLst>
          </p:cNvPr>
          <p:cNvSpPr/>
          <p:nvPr/>
        </p:nvSpPr>
        <p:spPr>
          <a:xfrm>
            <a:off x="4492126" y="1230722"/>
            <a:ext cx="509200" cy="508258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8E1E1CC-F983-185C-A29C-980C8FE83567}"/>
              </a:ext>
            </a:extLst>
          </p:cNvPr>
          <p:cNvSpPr/>
          <p:nvPr/>
        </p:nvSpPr>
        <p:spPr>
          <a:xfrm>
            <a:off x="4489833" y="2758662"/>
            <a:ext cx="509200" cy="508258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3EC2F86-97C7-38B9-5C55-CF6FE38C2C37}"/>
              </a:ext>
            </a:extLst>
          </p:cNvPr>
          <p:cNvSpPr/>
          <p:nvPr/>
        </p:nvSpPr>
        <p:spPr>
          <a:xfrm>
            <a:off x="4489833" y="5098061"/>
            <a:ext cx="509200" cy="508258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71424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4987D6F9-C9A6-B8BA-C630-407032A4C3BE}"/>
              </a:ext>
            </a:extLst>
          </p:cNvPr>
          <p:cNvSpPr txBox="1">
            <a:spLocks/>
          </p:cNvSpPr>
          <p:nvPr/>
        </p:nvSpPr>
        <p:spPr>
          <a:xfrm>
            <a:off x="683568" y="158586"/>
            <a:ext cx="8065343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Документы Совета профилактики</a:t>
            </a:r>
          </a:p>
        </p:txBody>
      </p:sp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id="{2C4B6CA0-44C6-7445-2533-B46389DD6A23}"/>
              </a:ext>
            </a:extLst>
          </p:cNvPr>
          <p:cNvSpPr/>
          <p:nvPr/>
        </p:nvSpPr>
        <p:spPr>
          <a:xfrm>
            <a:off x="179512" y="1212760"/>
            <a:ext cx="3856012" cy="988076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Приказ о создании Совета профилактики</a:t>
            </a:r>
          </a:p>
        </p:txBody>
      </p:sp>
      <p:sp>
        <p:nvSpPr>
          <p:cNvPr id="12" name="Прямоугольник: усеченные противолежащие углы 11">
            <a:extLst>
              <a:ext uri="{FF2B5EF4-FFF2-40B4-BE49-F238E27FC236}">
                <a16:creationId xmlns:a16="http://schemas.microsoft.com/office/drawing/2014/main" id="{77D37689-DCFF-0421-CAEC-EEB508B2D9CF}"/>
              </a:ext>
            </a:extLst>
          </p:cNvPr>
          <p:cNvSpPr/>
          <p:nvPr/>
        </p:nvSpPr>
        <p:spPr>
          <a:xfrm>
            <a:off x="179512" y="2440924"/>
            <a:ext cx="3856012" cy="988076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Положение о Совете профилактики</a:t>
            </a:r>
          </a:p>
        </p:txBody>
      </p:sp>
      <p:sp>
        <p:nvSpPr>
          <p:cNvPr id="13" name="Прямоугольник: усеченные противолежащие углы 12">
            <a:extLst>
              <a:ext uri="{FF2B5EF4-FFF2-40B4-BE49-F238E27FC236}">
                <a16:creationId xmlns:a16="http://schemas.microsoft.com/office/drawing/2014/main" id="{1D55FD65-44A9-7647-E7AF-A250E20A4F4B}"/>
              </a:ext>
            </a:extLst>
          </p:cNvPr>
          <p:cNvSpPr/>
          <p:nvPr/>
        </p:nvSpPr>
        <p:spPr>
          <a:xfrm>
            <a:off x="179512" y="3669089"/>
            <a:ext cx="3856012" cy="988076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План работы на учебный год</a:t>
            </a:r>
          </a:p>
        </p:txBody>
      </p:sp>
      <p:sp>
        <p:nvSpPr>
          <p:cNvPr id="14" name="Прямоугольник: усеченные противолежащие углы 13">
            <a:extLst>
              <a:ext uri="{FF2B5EF4-FFF2-40B4-BE49-F238E27FC236}">
                <a16:creationId xmlns:a16="http://schemas.microsoft.com/office/drawing/2014/main" id="{BD4B8411-91B4-95C0-6A99-53AF3167A914}"/>
              </a:ext>
            </a:extLst>
          </p:cNvPr>
          <p:cNvSpPr/>
          <p:nvPr/>
        </p:nvSpPr>
        <p:spPr>
          <a:xfrm>
            <a:off x="186408" y="4897254"/>
            <a:ext cx="3856012" cy="988076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Протоколы заседаний Совета профилактики</a:t>
            </a:r>
          </a:p>
        </p:txBody>
      </p:sp>
      <p:sp>
        <p:nvSpPr>
          <p:cNvPr id="16" name="Прямоугольник: усеченные противолежащие углы 15">
            <a:extLst>
              <a:ext uri="{FF2B5EF4-FFF2-40B4-BE49-F238E27FC236}">
                <a16:creationId xmlns:a16="http://schemas.microsoft.com/office/drawing/2014/main" id="{9526C207-1F95-883C-4BF1-90184CB6DD1F}"/>
              </a:ext>
            </a:extLst>
          </p:cNvPr>
          <p:cNvSpPr/>
          <p:nvPr/>
        </p:nvSpPr>
        <p:spPr>
          <a:xfrm>
            <a:off x="5108476" y="1212760"/>
            <a:ext cx="3856012" cy="988076"/>
          </a:xfrm>
          <a:prstGeom prst="snip2DiagRect">
            <a:avLst/>
          </a:prstGeom>
          <a:solidFill>
            <a:srgbClr val="2A1A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Списки детей и семей, состоящих на ВШУ</a:t>
            </a:r>
          </a:p>
        </p:txBody>
      </p:sp>
      <p:sp>
        <p:nvSpPr>
          <p:cNvPr id="17" name="Прямоугольник: усеченные противолежащие углы 16">
            <a:extLst>
              <a:ext uri="{FF2B5EF4-FFF2-40B4-BE49-F238E27FC236}">
                <a16:creationId xmlns:a16="http://schemas.microsoft.com/office/drawing/2014/main" id="{0873A8FB-0F6B-D30D-568B-0A430448CECC}"/>
              </a:ext>
            </a:extLst>
          </p:cNvPr>
          <p:cNvSpPr/>
          <p:nvPr/>
        </p:nvSpPr>
        <p:spPr>
          <a:xfrm>
            <a:off x="5108476" y="2440924"/>
            <a:ext cx="3856012" cy="988076"/>
          </a:xfrm>
          <a:prstGeom prst="snip2DiagRect">
            <a:avLst/>
          </a:prstGeom>
          <a:solidFill>
            <a:srgbClr val="2A1A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Планы индивидуальной работы</a:t>
            </a:r>
          </a:p>
        </p:txBody>
      </p:sp>
      <p:sp>
        <p:nvSpPr>
          <p:cNvPr id="18" name="Прямоугольник: усеченные противолежащие углы 17">
            <a:extLst>
              <a:ext uri="{FF2B5EF4-FFF2-40B4-BE49-F238E27FC236}">
                <a16:creationId xmlns:a16="http://schemas.microsoft.com/office/drawing/2014/main" id="{812A6D42-A470-270F-98F4-EA52D03C1D92}"/>
              </a:ext>
            </a:extLst>
          </p:cNvPr>
          <p:cNvSpPr/>
          <p:nvPr/>
        </p:nvSpPr>
        <p:spPr>
          <a:xfrm>
            <a:off x="5108476" y="3669088"/>
            <a:ext cx="3856012" cy="988076"/>
          </a:xfrm>
          <a:prstGeom prst="snip2DiagRect">
            <a:avLst/>
          </a:prstGeom>
          <a:solidFill>
            <a:srgbClr val="2A1A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Наблюдательные дела обучающихся</a:t>
            </a:r>
          </a:p>
        </p:txBody>
      </p:sp>
      <p:sp>
        <p:nvSpPr>
          <p:cNvPr id="19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FBE069C5-FD11-523B-66C4-336D55A7D6D7}"/>
              </a:ext>
            </a:extLst>
          </p:cNvPr>
          <p:cNvSpPr/>
          <p:nvPr/>
        </p:nvSpPr>
        <p:spPr>
          <a:xfrm>
            <a:off x="5101580" y="4897254"/>
            <a:ext cx="3856012" cy="988076"/>
          </a:xfrm>
          <a:prstGeom prst="snip2DiagRect">
            <a:avLst/>
          </a:prstGeom>
          <a:solidFill>
            <a:srgbClr val="2A1A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 Документы для рассмотрения конкретных случаев</a:t>
            </a:r>
          </a:p>
        </p:txBody>
      </p:sp>
    </p:spTree>
    <p:extLst>
      <p:ext uri="{BB962C8B-B14F-4D97-AF65-F5344CB8AC3E}">
        <p14:creationId xmlns:p14="http://schemas.microsoft.com/office/powerpoint/2010/main" val="1077157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5AA12-2F78-A505-2E36-5D9D17CD1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49CEEB4A-2BD0-CC27-9EB4-3D0BB4A4728B}"/>
              </a:ext>
            </a:extLst>
          </p:cNvPr>
          <p:cNvSpPr txBox="1">
            <a:spLocks/>
          </p:cNvSpPr>
          <p:nvPr/>
        </p:nvSpPr>
        <p:spPr>
          <a:xfrm>
            <a:off x="683568" y="158586"/>
            <a:ext cx="8065343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Документы Совета профилактики. Приказ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C5CDFF-11F2-74F6-8ED8-B05651DAAC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11042"/>
          <a:stretch>
            <a:fillRect/>
          </a:stretch>
        </p:blipFill>
        <p:spPr>
          <a:xfrm>
            <a:off x="179735" y="1268760"/>
            <a:ext cx="4392265" cy="53586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2C347F-3751-F1F7-7C51-862F2BC2913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1931"/>
          <a:stretch>
            <a:fillRect/>
          </a:stretch>
        </p:blipFill>
        <p:spPr>
          <a:xfrm>
            <a:off x="4644231" y="2204864"/>
            <a:ext cx="4392265" cy="28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2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A729D-5665-DF9D-7940-A6EB3B5DE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9991959F-5DCF-D215-0312-995DFB73DDE3}"/>
              </a:ext>
            </a:extLst>
          </p:cNvPr>
          <p:cNvSpPr txBox="1">
            <a:spLocks/>
          </p:cNvSpPr>
          <p:nvPr/>
        </p:nvSpPr>
        <p:spPr>
          <a:xfrm>
            <a:off x="683568" y="158586"/>
            <a:ext cx="8065343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Документы Совета профилактики. План работы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9D8145-5309-E7A2-25AB-E38207E4502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173" r="51183"/>
          <a:stretch>
            <a:fillRect/>
          </a:stretch>
        </p:blipFill>
        <p:spPr>
          <a:xfrm>
            <a:off x="107504" y="1340768"/>
            <a:ext cx="4356484" cy="44700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4F0D03-C169-24EE-E242-6737A04FA40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51967" r="3540" b="11401"/>
          <a:stretch>
            <a:fillRect/>
          </a:stretch>
        </p:blipFill>
        <p:spPr>
          <a:xfrm>
            <a:off x="4663631" y="1340768"/>
            <a:ext cx="4356484" cy="447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77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BE4BB-D31A-B7F0-9C20-8A8425643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25ED727E-D71A-71D1-7572-54A94357DEB4}"/>
              </a:ext>
            </a:extLst>
          </p:cNvPr>
          <p:cNvSpPr txBox="1">
            <a:spLocks/>
          </p:cNvSpPr>
          <p:nvPr/>
        </p:nvSpPr>
        <p:spPr>
          <a:xfrm>
            <a:off x="683568" y="158586"/>
            <a:ext cx="8065343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Документы Совета профилактики. Протокол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526681-10F3-B48A-A058-39C8A29F3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1" t="4851" r="3625" b="5900"/>
          <a:stretch>
            <a:fillRect/>
          </a:stretch>
        </p:blipFill>
        <p:spPr bwMode="auto">
          <a:xfrm>
            <a:off x="514137" y="1268760"/>
            <a:ext cx="391384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D33F5BD-75AE-9FD9-E082-31098CE36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4" t="2313" r="2830" b="26900"/>
          <a:stretch>
            <a:fillRect/>
          </a:stretch>
        </p:blipFill>
        <p:spPr bwMode="auto">
          <a:xfrm>
            <a:off x="4715373" y="1268760"/>
            <a:ext cx="4033091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002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F3B13-D2B4-D212-092C-FFBCEC24E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681901B8-616F-EE46-4CC9-49A427F28DF6}"/>
              </a:ext>
            </a:extLst>
          </p:cNvPr>
          <p:cNvSpPr txBox="1">
            <a:spLocks/>
          </p:cNvSpPr>
          <p:nvPr/>
        </p:nvSpPr>
        <p:spPr>
          <a:xfrm>
            <a:off x="683568" y="158586"/>
            <a:ext cx="8065343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Документы Совета профилактики. Решение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1160A3-C1DB-B578-3C11-3442A5969F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3194"/>
          <a:stretch>
            <a:fillRect/>
          </a:stretch>
        </p:blipFill>
        <p:spPr>
          <a:xfrm>
            <a:off x="107504" y="1700808"/>
            <a:ext cx="4320480" cy="5112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466541-1110-22A3-D3A1-13177F2968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3333" t="1674"/>
          <a:stretch>
            <a:fillRect/>
          </a:stretch>
        </p:blipFill>
        <p:spPr>
          <a:xfrm>
            <a:off x="4499992" y="2492896"/>
            <a:ext cx="4599279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40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129" y="64660"/>
            <a:ext cx="8065343" cy="98807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Нормативно-правовые документы: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212485F-5091-F87F-87FF-88E8E1B12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412776"/>
            <a:ext cx="7633742" cy="4896544"/>
          </a:xfrm>
        </p:spPr>
        <p:txBody>
          <a:bodyPr>
            <a:normAutofit/>
          </a:bodyPr>
          <a:lstStyle/>
          <a:p>
            <a:pPr lvl="0"/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Конвенция о правах ребенка</a:t>
            </a:r>
          </a:p>
          <a:p>
            <a:pPr lvl="0"/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Конституция Российской Федерации </a:t>
            </a:r>
          </a:p>
          <a:p>
            <a:pPr lvl="0"/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Федеральный закон от 29 декабря 2012 г. N 273-ФЗ «Об образовании в Российской Федерации».</a:t>
            </a:r>
          </a:p>
          <a:p>
            <a:pPr lvl="0"/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Федеральный закон от 24.06.1999 №120-ФЗ (ред. от 01.04.2025) «Об основах системы профилактики безнадзорности и правонарушений несовершеннолетних». </a:t>
            </a:r>
          </a:p>
          <a:p>
            <a:pPr lvl="0"/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Указ Президента РФ от 17.05.2023 №358 «О Стратегии комплексной безопасности детей в Российской Федерации на период до 2030 года»</a:t>
            </a:r>
          </a:p>
          <a:p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B1951-588D-F28D-182A-9B8007981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FAE36D09-D41E-8D9E-7D68-DAF8FCBF2E98}"/>
              </a:ext>
            </a:extLst>
          </p:cNvPr>
          <p:cNvSpPr txBox="1">
            <a:spLocks/>
          </p:cNvSpPr>
          <p:nvPr/>
        </p:nvSpPr>
        <p:spPr>
          <a:xfrm>
            <a:off x="683568" y="158586"/>
            <a:ext cx="8065343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Документы Совета профилактики. Списки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4BA3D0-6F19-CDB2-5E13-2469EDE8085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8" y="1196752"/>
            <a:ext cx="8964488" cy="33843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2734AA-E0F1-F479-7B99-8DB69F2A4D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13" y="4581128"/>
            <a:ext cx="8964488" cy="223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5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244D4-8B49-AB23-C6D1-DC6BD0E0F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1E521E35-DD00-27C6-4D2C-75CAB0E30504}"/>
              </a:ext>
            </a:extLst>
          </p:cNvPr>
          <p:cNvSpPr txBox="1">
            <a:spLocks/>
          </p:cNvSpPr>
          <p:nvPr/>
        </p:nvSpPr>
        <p:spPr>
          <a:xfrm>
            <a:off x="323528" y="158586"/>
            <a:ext cx="9073008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Наблюдательное дело обучающегося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26C319-9E14-56C8-9282-C92E34F1ECE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2238" y="1218084"/>
            <a:ext cx="4083096" cy="548133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AFFADCE-03C0-7A06-19D4-3A372D5F1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brightnessContrast bright="34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7" t="3356" r="7466" b="9043"/>
          <a:stretch>
            <a:fillRect/>
          </a:stretch>
        </p:blipFill>
        <p:spPr bwMode="auto">
          <a:xfrm rot="5400000">
            <a:off x="4037554" y="2015053"/>
            <a:ext cx="5574670" cy="393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795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F8057-D696-0906-60BE-4E9ED4FA9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808517A5-BA37-C038-CB38-A85CC8FC0689}"/>
              </a:ext>
            </a:extLst>
          </p:cNvPr>
          <p:cNvSpPr txBox="1">
            <a:spLocks/>
          </p:cNvSpPr>
          <p:nvPr/>
        </p:nvSpPr>
        <p:spPr>
          <a:xfrm>
            <a:off x="323528" y="44624"/>
            <a:ext cx="9073008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Наблюдательное дело обучающегося 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360B0509-3379-F35B-36D2-8C7C81ACF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t="7110" b="10834"/>
          <a:stretch>
            <a:fillRect/>
          </a:stretch>
        </p:blipFill>
        <p:spPr bwMode="auto">
          <a:xfrm>
            <a:off x="107504" y="1162552"/>
            <a:ext cx="4232462" cy="54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9FFFEA20-FD86-11A9-13E3-8AD6DCEB7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brightnessContrast bright="38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8" t="5705" r="3538" b="4573"/>
          <a:stretch>
            <a:fillRect/>
          </a:stretch>
        </p:blipFill>
        <p:spPr bwMode="auto">
          <a:xfrm>
            <a:off x="4393170" y="2314955"/>
            <a:ext cx="4644814" cy="318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062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888484-5D34-AE0F-6C25-44B45DCED4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" r="8684" b="15789"/>
          <a:stretch>
            <a:fillRect/>
          </a:stretch>
        </p:blipFill>
        <p:spPr>
          <a:xfrm>
            <a:off x="4132376" y="1225399"/>
            <a:ext cx="4710389" cy="55884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0F33A7-CE7C-CF65-6B7F-FBB7521301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6" t="4851" r="4063" b="3801"/>
          <a:stretch>
            <a:fillRect/>
          </a:stretch>
        </p:blipFill>
        <p:spPr>
          <a:xfrm>
            <a:off x="301235" y="1224923"/>
            <a:ext cx="3663994" cy="5588453"/>
          </a:xfrm>
          <a:prstGeom prst="rect">
            <a:avLst/>
          </a:prstGeom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4E0CE959-A9EE-5F96-5C30-BD9DFD9D2995}"/>
              </a:ext>
            </a:extLst>
          </p:cNvPr>
          <p:cNvSpPr txBox="1">
            <a:spLocks/>
          </p:cNvSpPr>
          <p:nvPr/>
        </p:nvSpPr>
        <p:spPr>
          <a:xfrm>
            <a:off x="323528" y="44624"/>
            <a:ext cx="9073008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Наблюдательное дело обучающегося </a:t>
            </a:r>
          </a:p>
        </p:txBody>
      </p:sp>
    </p:spTree>
    <p:extLst>
      <p:ext uri="{BB962C8B-B14F-4D97-AF65-F5344CB8AC3E}">
        <p14:creationId xmlns:p14="http://schemas.microsoft.com/office/powerpoint/2010/main" val="1830252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656CF-16A3-5B2A-008B-E1EFF3E63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EAAC24D-9701-5A11-1524-C80FA8BF69E6}"/>
              </a:ext>
            </a:extLst>
          </p:cNvPr>
          <p:cNvSpPr txBox="1">
            <a:spLocks/>
          </p:cNvSpPr>
          <p:nvPr/>
        </p:nvSpPr>
        <p:spPr>
          <a:xfrm>
            <a:off x="251520" y="96624"/>
            <a:ext cx="9073008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Наблюдательное дело обучающегося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1751B6-4E87-3259-2A77-2C96FBA6A0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99635"/>
            <a:ext cx="3839924" cy="5661741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E1BC738-7728-BB76-7D7B-20E1E369E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4" t="3442" r="18492" b="3442"/>
          <a:stretch>
            <a:fillRect/>
          </a:stretch>
        </p:blipFill>
        <p:spPr bwMode="auto">
          <a:xfrm rot="5400000">
            <a:off x="3750694" y="1671590"/>
            <a:ext cx="5661741" cy="462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027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A91D4-45D3-E238-2960-DAE98C0D6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1CC4C4EE-935B-DF41-C8C0-AD6E800BE8E7}"/>
              </a:ext>
            </a:extLst>
          </p:cNvPr>
          <p:cNvSpPr txBox="1">
            <a:spLocks/>
          </p:cNvSpPr>
          <p:nvPr/>
        </p:nvSpPr>
        <p:spPr>
          <a:xfrm>
            <a:off x="323528" y="158586"/>
            <a:ext cx="9073008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Наблюдательное дело обучающегося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F00248-803C-98DF-21F9-9A6870C1A74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11986"/>
          <a:stretch>
            <a:fillRect/>
          </a:stretch>
        </p:blipFill>
        <p:spPr>
          <a:xfrm>
            <a:off x="79826" y="1287343"/>
            <a:ext cx="4402872" cy="45179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4E5DE6-4410-8716-FCBA-16D55FAE034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61616" y="2511479"/>
            <a:ext cx="4402872" cy="42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6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4FBFE-C622-419E-FB13-70DA0C3A1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CB78FAE5-B8C1-DA9A-2E28-28E6ABEF8291}"/>
              </a:ext>
            </a:extLst>
          </p:cNvPr>
          <p:cNvSpPr txBox="1">
            <a:spLocks/>
          </p:cNvSpPr>
          <p:nvPr/>
        </p:nvSpPr>
        <p:spPr>
          <a:xfrm>
            <a:off x="323528" y="158586"/>
            <a:ext cx="9073008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Наблюдательное дело обучающегося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AB2EF1-98B3-B5C2-102E-E87965E284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7783" y="1144876"/>
            <a:ext cx="3944217" cy="55527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2301BD-D082-0EA4-63E5-157E1379E5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144876"/>
            <a:ext cx="4167403" cy="55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43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CBC6E-DBAA-AFF8-C473-75C578712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F3113440-2B11-5E05-6B44-89498AE8AB46}"/>
              </a:ext>
            </a:extLst>
          </p:cNvPr>
          <p:cNvSpPr txBox="1">
            <a:spLocks/>
          </p:cNvSpPr>
          <p:nvPr/>
        </p:nvSpPr>
        <p:spPr>
          <a:xfrm>
            <a:off x="323528" y="158586"/>
            <a:ext cx="9073008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Наблюдательное дело обучающегося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2DC0C2-56FA-327E-7360-95F0EF894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"/>
          <a:stretch>
            <a:fillRect/>
          </a:stretch>
        </p:blipFill>
        <p:spPr>
          <a:xfrm>
            <a:off x="251520" y="1196752"/>
            <a:ext cx="4010444" cy="54660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C9ADFB-2591-D50D-FB43-6333BE4F9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r="7759" b="47852"/>
          <a:stretch>
            <a:fillRect/>
          </a:stretch>
        </p:blipFill>
        <p:spPr>
          <a:xfrm>
            <a:off x="4302790" y="1628800"/>
            <a:ext cx="458969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01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30D2D-01DA-2F85-2F39-4E7C16589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4D5580DA-3774-1773-0589-388469B1CCAF}"/>
              </a:ext>
            </a:extLst>
          </p:cNvPr>
          <p:cNvSpPr txBox="1">
            <a:spLocks/>
          </p:cNvSpPr>
          <p:nvPr/>
        </p:nvSpPr>
        <p:spPr>
          <a:xfrm>
            <a:off x="323528" y="158586"/>
            <a:ext cx="9073008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Наблюдательное дело обучающегося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EB1D0C7-09C7-3A2E-A65D-9C7AA18C9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7" t="5250" r="5052" b="44351"/>
          <a:stretch>
            <a:fillRect/>
          </a:stretch>
        </p:blipFill>
        <p:spPr bwMode="auto">
          <a:xfrm>
            <a:off x="251519" y="1268760"/>
            <a:ext cx="4824537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2DD205-D1E0-396F-EDFD-A482E2CD76CC}"/>
              </a:ext>
            </a:extLst>
          </p:cNvPr>
          <p:cNvSpPr/>
          <p:nvPr/>
        </p:nvSpPr>
        <p:spPr>
          <a:xfrm>
            <a:off x="827584" y="3429000"/>
            <a:ext cx="1008112" cy="14401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8D0E693E-1AE5-2821-8D5F-D6DB3DF2C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7000"/>
                    </a14:imgEffect>
                    <a14:imgEffect>
                      <a14:brightnessContrast bright="35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50" t="61550" r="18335"/>
          <a:stretch>
            <a:fillRect/>
          </a:stretch>
        </p:blipFill>
        <p:spPr bwMode="auto">
          <a:xfrm>
            <a:off x="5220072" y="3443910"/>
            <a:ext cx="3862482" cy="300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0A93BF5-E429-6F34-FE88-807DFF6B9EFF}"/>
              </a:ext>
            </a:extLst>
          </p:cNvPr>
          <p:cNvSpPr/>
          <p:nvPr/>
        </p:nvSpPr>
        <p:spPr>
          <a:xfrm rot="20459566">
            <a:off x="6072679" y="3882670"/>
            <a:ext cx="1944216" cy="25492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898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6DF6F-E3C6-261E-352A-21AE6080D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82BA7815-97B8-70CC-6729-AE8C8374FD14}"/>
              </a:ext>
            </a:extLst>
          </p:cNvPr>
          <p:cNvSpPr txBox="1">
            <a:spLocks/>
          </p:cNvSpPr>
          <p:nvPr/>
        </p:nvSpPr>
        <p:spPr>
          <a:xfrm>
            <a:off x="323528" y="158586"/>
            <a:ext cx="9073008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Наблюдательное дело обучающегося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4218A4E-C42D-BD8A-3D8A-CAF15E462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9" r="3922" b="7156"/>
          <a:stretch>
            <a:fillRect/>
          </a:stretch>
        </p:blipFill>
        <p:spPr bwMode="auto">
          <a:xfrm>
            <a:off x="179512" y="1380443"/>
            <a:ext cx="4086936" cy="52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9DE292-569B-8724-321A-541E62AE1963}"/>
              </a:ext>
            </a:extLst>
          </p:cNvPr>
          <p:cNvSpPr/>
          <p:nvPr/>
        </p:nvSpPr>
        <p:spPr>
          <a:xfrm>
            <a:off x="1907704" y="1700808"/>
            <a:ext cx="1584176" cy="14401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8CA830D5-60E9-0868-7672-1E9D52510F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t="6951" r="4009" b="6951"/>
          <a:stretch>
            <a:fillRect/>
          </a:stretch>
        </p:blipFill>
        <p:spPr bwMode="auto">
          <a:xfrm>
            <a:off x="4511126" y="1380442"/>
            <a:ext cx="3975140" cy="525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E46994B-1491-0D9D-383E-DFA039EF903C}"/>
              </a:ext>
            </a:extLst>
          </p:cNvPr>
          <p:cNvSpPr/>
          <p:nvPr/>
        </p:nvSpPr>
        <p:spPr>
          <a:xfrm>
            <a:off x="5364088" y="3789040"/>
            <a:ext cx="2160240" cy="7200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4B32076-87D9-942A-744D-FD7BC96B15A5}"/>
              </a:ext>
            </a:extLst>
          </p:cNvPr>
          <p:cNvSpPr/>
          <p:nvPr/>
        </p:nvSpPr>
        <p:spPr>
          <a:xfrm>
            <a:off x="5418576" y="4365104"/>
            <a:ext cx="2033744" cy="7200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510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B94EE28-4B95-6A77-C7D9-B3B32B8C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57" y="239367"/>
            <a:ext cx="8065343" cy="98807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Брянская область: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AAA222-91E3-99DA-544D-43EBA67EB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908720"/>
            <a:ext cx="8208912" cy="5637905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Закон Брянской области от 02.05.2017 №26-З «О профилактике правонарушений в Брянской области» (с изменениями от 27.02.2026 года) №10-З).</a:t>
            </a:r>
          </a:p>
          <a:p>
            <a:pPr lvl="0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Закон Брянской области от 28.09.2006 № 84-З «Об основных направлениях профилактики алкоголизма, наркомании и токсикомании на территории Брянской области» (с изменениями от 24.10.2025 года). </a:t>
            </a:r>
          </a:p>
          <a:p>
            <a:pPr lvl="0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Закон Брянской области «Об отдельных мерах по защите прав детей на территории Брянской области» от 23.12.2025 года.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Постановление Правительства Брянской области «Об утверждении Порядка взаимодействия органов и учреждений системы профилактики безнадзорности и правонарушений несовершеннолетних при организации индивидуальной профилактической работы с несовершеннолетними и семьями, находящимися в социально опасном положении» от 25.08.2014 года № 403-п. </a:t>
            </a:r>
          </a:p>
        </p:txBody>
      </p:sp>
    </p:spTree>
    <p:extLst>
      <p:ext uri="{BB962C8B-B14F-4D97-AF65-F5344CB8AC3E}">
        <p14:creationId xmlns:p14="http://schemas.microsoft.com/office/powerpoint/2010/main" val="279828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E43C73E9-C3E6-B052-DEB2-09929F72FC9D}"/>
              </a:ext>
            </a:extLst>
          </p:cNvPr>
          <p:cNvSpPr txBox="1">
            <a:spLocks/>
          </p:cNvSpPr>
          <p:nvPr/>
        </p:nvSpPr>
        <p:spPr>
          <a:xfrm>
            <a:off x="119080" y="188640"/>
            <a:ext cx="9073008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Наблюдательное дело обучающегося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AE81198-5788-3C25-F02C-6D215E3D8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brightnessContrast bright="29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2" t="6174" r="2950" b="5714"/>
          <a:stretch>
            <a:fillRect/>
          </a:stretch>
        </p:blipFill>
        <p:spPr bwMode="auto">
          <a:xfrm>
            <a:off x="35496" y="1237286"/>
            <a:ext cx="4464496" cy="547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3FB65E-2573-D095-37B1-410FAC90DDC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258508"/>
            <a:ext cx="4399798" cy="541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79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E44F9B6-18AD-986A-8541-9DFF81550E99}"/>
              </a:ext>
            </a:extLst>
          </p:cNvPr>
          <p:cNvSpPr txBox="1">
            <a:spLocks/>
          </p:cNvSpPr>
          <p:nvPr/>
        </p:nvSpPr>
        <p:spPr>
          <a:xfrm>
            <a:off x="119080" y="208676"/>
            <a:ext cx="9073008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Циклограмма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ED23B5E-52C2-8A5C-64F4-860DADA65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179853"/>
              </p:ext>
            </p:extLst>
          </p:nvPr>
        </p:nvGraphicFramePr>
        <p:xfrm>
          <a:off x="695144" y="1124744"/>
          <a:ext cx="8125328" cy="5407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228">
                  <a:extLst>
                    <a:ext uri="{9D8B030D-6E8A-4147-A177-3AD203B41FA5}">
                      <a16:colId xmlns:a16="http://schemas.microsoft.com/office/drawing/2014/main" val="2997340861"/>
                    </a:ext>
                  </a:extLst>
                </a:gridCol>
                <a:gridCol w="6297100">
                  <a:extLst>
                    <a:ext uri="{9D8B030D-6E8A-4147-A177-3AD203B41FA5}">
                      <a16:colId xmlns:a16="http://schemas.microsoft.com/office/drawing/2014/main" val="1478801496"/>
                    </a:ext>
                  </a:extLst>
                </a:gridCol>
              </a:tblGrid>
              <a:tr h="735301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Месяц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Методика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495323"/>
                  </a:ext>
                </a:extLst>
              </a:tr>
              <a:tr h="128387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Сентябрь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Составление социального паспорта, </a:t>
                      </a:r>
                    </a:p>
                    <a:p>
                      <a:pPr algn="ctr"/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Анкетирование детей и родителей о наличии/отсутствии трудной жизненной ситуации.</a:t>
                      </a:r>
                    </a:p>
                    <a:p>
                      <a:pPr algn="ctr"/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Сверка ПДН/</a:t>
                      </a:r>
                      <a:r>
                        <a:rPr lang="ru-RU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КДНиЗП</a:t>
                      </a:r>
                      <a:endParaRPr lang="ru-RU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239687"/>
                  </a:ext>
                </a:extLst>
              </a:tr>
              <a:tr h="103528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Октябрь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СПТ, Анкетирование «Я и мой класс» по профилактике буллинга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400290"/>
                  </a:ext>
                </a:extLst>
              </a:tr>
              <a:tr h="129082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Ноябрь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Методика выявления обучающихся с отклоняющимся поведением «Маркеры деструктивного поведения»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359669"/>
                  </a:ext>
                </a:extLst>
              </a:tr>
              <a:tr h="103528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Декабрь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Анкетирование по профилактике экстремизма и терроризма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117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4738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6B94F-0C65-9A9A-6825-A8211BC9F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DF63B32-8C22-1505-35DE-C7C7BE6584F4}"/>
              </a:ext>
            </a:extLst>
          </p:cNvPr>
          <p:cNvSpPr txBox="1">
            <a:spLocks/>
          </p:cNvSpPr>
          <p:nvPr/>
        </p:nvSpPr>
        <p:spPr>
          <a:xfrm>
            <a:off x="119080" y="188640"/>
            <a:ext cx="9073008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Циклограмма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AF030E2-277F-FE36-E9DF-4BE0DE60AC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713928"/>
              </p:ext>
            </p:extLst>
          </p:nvPr>
        </p:nvGraphicFramePr>
        <p:xfrm>
          <a:off x="755576" y="980728"/>
          <a:ext cx="8064896" cy="5354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5235">
                  <a:extLst>
                    <a:ext uri="{9D8B030D-6E8A-4147-A177-3AD203B41FA5}">
                      <a16:colId xmlns:a16="http://schemas.microsoft.com/office/drawing/2014/main" val="2997340861"/>
                    </a:ext>
                  </a:extLst>
                </a:gridCol>
                <a:gridCol w="5709661">
                  <a:extLst>
                    <a:ext uri="{9D8B030D-6E8A-4147-A177-3AD203B41FA5}">
                      <a16:colId xmlns:a16="http://schemas.microsoft.com/office/drawing/2014/main" val="1478801496"/>
                    </a:ext>
                  </a:extLst>
                </a:gridCol>
              </a:tblGrid>
              <a:tr h="693495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Месяц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Методика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495323"/>
                  </a:ext>
                </a:extLst>
              </a:tr>
              <a:tr h="123565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Январь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Административно-тематический контроль «Ведение дневников наблюдения».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Отчёт о проведении профилактической работы за 1-е полугодие. </a:t>
                      </a:r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Сверка ПДН/</a:t>
                      </a:r>
                      <a:r>
                        <a:rPr lang="ru-RU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КДНиЗП</a:t>
                      </a:r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533131"/>
                  </a:ext>
                </a:extLst>
              </a:tr>
              <a:tr h="112669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Февраль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Методика выявления обучающихся с отклоняющимся поведением «Маркеры деструктивного поведения.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239687"/>
                  </a:ext>
                </a:extLst>
              </a:tr>
              <a:tr h="69349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Апрель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Проведение тестирования на употребление наркотических средств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359669"/>
                  </a:ext>
                </a:extLst>
              </a:tr>
              <a:tr h="152302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Май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Методика выявления обучающихся с отклоняющимся поведением «Маркеры деструктивного поведения». Анализ профилактической работы за год.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117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464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7DAC7-9B1F-12E8-85C5-53AAFEE99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54F2AB9-BDC9-9952-8148-DA5407FC62E2}"/>
              </a:ext>
            </a:extLst>
          </p:cNvPr>
          <p:cNvSpPr/>
          <p:nvPr/>
        </p:nvSpPr>
        <p:spPr>
          <a:xfrm>
            <a:off x="1043608" y="2348880"/>
            <a:ext cx="7560840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Межведомственное взаимодействие с субъектами профилактики в работе с несовершеннолетними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846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4B6B3B0-23EA-2424-E5E4-7749C7C29134}"/>
              </a:ext>
            </a:extLst>
          </p:cNvPr>
          <p:cNvSpPr txBox="1">
            <a:spLocks/>
          </p:cNvSpPr>
          <p:nvPr/>
        </p:nvSpPr>
        <p:spPr>
          <a:xfrm>
            <a:off x="119080" y="188640"/>
            <a:ext cx="9073008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Субъекты профилактики</a:t>
            </a:r>
          </a:p>
        </p:txBody>
      </p:sp>
      <p:sp>
        <p:nvSpPr>
          <p:cNvPr id="5" name="Прямоугольник: усеченные противолежащие углы 4">
            <a:extLst>
              <a:ext uri="{FF2B5EF4-FFF2-40B4-BE49-F238E27FC236}">
                <a16:creationId xmlns:a16="http://schemas.microsoft.com/office/drawing/2014/main" id="{C800B859-BD33-F1CB-CB8A-71A83768A1B4}"/>
              </a:ext>
            </a:extLst>
          </p:cNvPr>
          <p:cNvSpPr/>
          <p:nvPr/>
        </p:nvSpPr>
        <p:spPr>
          <a:xfrm>
            <a:off x="689086" y="1176716"/>
            <a:ext cx="3856012" cy="988076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ru-RU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КДНиЗП</a:t>
            </a:r>
            <a:endParaRPr lang="ru-RU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id="{1C5B64F4-63CF-89DE-EB5F-A8850BFA134D}"/>
              </a:ext>
            </a:extLst>
          </p:cNvPr>
          <p:cNvSpPr/>
          <p:nvPr/>
        </p:nvSpPr>
        <p:spPr>
          <a:xfrm>
            <a:off x="683568" y="2393581"/>
            <a:ext cx="3856012" cy="988076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Органы управления социальной защитой населения</a:t>
            </a:r>
          </a:p>
        </p:txBody>
      </p:sp>
      <p:sp>
        <p:nvSpPr>
          <p:cNvPr id="7" name="Прямоугольник: усеченные противолежащие углы 6">
            <a:extLst>
              <a:ext uri="{FF2B5EF4-FFF2-40B4-BE49-F238E27FC236}">
                <a16:creationId xmlns:a16="http://schemas.microsoft.com/office/drawing/2014/main" id="{0F6541D0-F015-F5D0-2817-FDF498048B29}"/>
              </a:ext>
            </a:extLst>
          </p:cNvPr>
          <p:cNvSpPr/>
          <p:nvPr/>
        </p:nvSpPr>
        <p:spPr>
          <a:xfrm>
            <a:off x="708843" y="3604235"/>
            <a:ext cx="3856012" cy="988076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Органы образования</a:t>
            </a:r>
          </a:p>
        </p:txBody>
      </p:sp>
      <p:sp>
        <p:nvSpPr>
          <p:cNvPr id="8" name="Прямоугольник: усеченные противолежащие углы 7">
            <a:extLst>
              <a:ext uri="{FF2B5EF4-FFF2-40B4-BE49-F238E27FC236}">
                <a16:creationId xmlns:a16="http://schemas.microsoft.com/office/drawing/2014/main" id="{8CE88FB4-262D-C5A6-22DA-1E7C1B4AD300}"/>
              </a:ext>
            </a:extLst>
          </p:cNvPr>
          <p:cNvSpPr/>
          <p:nvPr/>
        </p:nvSpPr>
        <p:spPr>
          <a:xfrm>
            <a:off x="690390" y="4814889"/>
            <a:ext cx="3856012" cy="988076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Органы опеки и попечительства</a:t>
            </a:r>
          </a:p>
        </p:txBody>
      </p:sp>
      <p:sp>
        <p:nvSpPr>
          <p:cNvPr id="9" name="Прямоугольник: усеченные противолежащие углы 8">
            <a:extLst>
              <a:ext uri="{FF2B5EF4-FFF2-40B4-BE49-F238E27FC236}">
                <a16:creationId xmlns:a16="http://schemas.microsoft.com/office/drawing/2014/main" id="{817ADA24-D651-9DB0-618A-8982D507CD09}"/>
              </a:ext>
            </a:extLst>
          </p:cNvPr>
          <p:cNvSpPr/>
          <p:nvPr/>
        </p:nvSpPr>
        <p:spPr>
          <a:xfrm>
            <a:off x="4695348" y="1189138"/>
            <a:ext cx="3856012" cy="988076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Органы внутренних дел</a:t>
            </a:r>
          </a:p>
        </p:txBody>
      </p:sp>
      <p:sp>
        <p:nvSpPr>
          <p:cNvPr id="10" name="Прямоугольник: усеченные противолежащие углы 9">
            <a:extLst>
              <a:ext uri="{FF2B5EF4-FFF2-40B4-BE49-F238E27FC236}">
                <a16:creationId xmlns:a16="http://schemas.microsoft.com/office/drawing/2014/main" id="{1F2DD45F-7EF9-9333-A82D-5F5A08995320}"/>
              </a:ext>
            </a:extLst>
          </p:cNvPr>
          <p:cNvSpPr/>
          <p:nvPr/>
        </p:nvSpPr>
        <p:spPr>
          <a:xfrm>
            <a:off x="4716016" y="2393581"/>
            <a:ext cx="3856012" cy="988076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Органы управления здравоохранением</a:t>
            </a:r>
          </a:p>
        </p:txBody>
      </p:sp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id="{AA009072-2246-8061-4CE2-724EB23D4A02}"/>
              </a:ext>
            </a:extLst>
          </p:cNvPr>
          <p:cNvSpPr/>
          <p:nvPr/>
        </p:nvSpPr>
        <p:spPr>
          <a:xfrm>
            <a:off x="4727841" y="3610446"/>
            <a:ext cx="3856012" cy="988076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Органы службы занятости</a:t>
            </a:r>
          </a:p>
        </p:txBody>
      </p:sp>
      <p:sp>
        <p:nvSpPr>
          <p:cNvPr id="12" name="Прямоугольник: усеченные противолежащие углы 11">
            <a:extLst>
              <a:ext uri="{FF2B5EF4-FFF2-40B4-BE49-F238E27FC236}">
                <a16:creationId xmlns:a16="http://schemas.microsoft.com/office/drawing/2014/main" id="{FEB0BD23-BEA3-4928-225A-295C69DB6615}"/>
              </a:ext>
            </a:extLst>
          </p:cNvPr>
          <p:cNvSpPr/>
          <p:nvPr/>
        </p:nvSpPr>
        <p:spPr>
          <a:xfrm>
            <a:off x="4727841" y="4814889"/>
            <a:ext cx="3856012" cy="988076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 Учреждения уголовно-исполнительной системы</a:t>
            </a:r>
          </a:p>
        </p:txBody>
      </p:sp>
      <p:sp>
        <p:nvSpPr>
          <p:cNvPr id="15" name="Прямоугольник: усеченные противолежащие углы 14">
            <a:extLst>
              <a:ext uri="{FF2B5EF4-FFF2-40B4-BE49-F238E27FC236}">
                <a16:creationId xmlns:a16="http://schemas.microsoft.com/office/drawing/2014/main" id="{6C2AB3EC-F40A-E219-A9F7-4980159F4BF5}"/>
              </a:ext>
            </a:extLst>
          </p:cNvPr>
          <p:cNvSpPr/>
          <p:nvPr/>
        </p:nvSpPr>
        <p:spPr>
          <a:xfrm>
            <a:off x="1484420" y="6019332"/>
            <a:ext cx="6421855" cy="650028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9. Органы управления социальной защитой населения </a:t>
            </a:r>
          </a:p>
        </p:txBody>
      </p:sp>
    </p:spTree>
    <p:extLst>
      <p:ext uri="{BB962C8B-B14F-4D97-AF65-F5344CB8AC3E}">
        <p14:creationId xmlns:p14="http://schemas.microsoft.com/office/powerpoint/2010/main" val="1053633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8EA45E0-4DED-3A05-5940-E02107A51E3F}"/>
              </a:ext>
            </a:extLst>
          </p:cNvPr>
          <p:cNvSpPr txBox="1">
            <a:spLocks/>
          </p:cNvSpPr>
          <p:nvPr/>
        </p:nvSpPr>
        <p:spPr>
          <a:xfrm>
            <a:off x="119080" y="188640"/>
            <a:ext cx="9073008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Журналы учёта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9AE888-F1B0-E810-9B02-6D280C1E2C5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665" y="1176716"/>
            <a:ext cx="8549807" cy="536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41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4E49C-F512-72DE-B0FB-A563F8D5B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6057BB1-46A9-9F49-3492-15BC83055290}"/>
              </a:ext>
            </a:extLst>
          </p:cNvPr>
          <p:cNvSpPr txBox="1">
            <a:spLocks/>
          </p:cNvSpPr>
          <p:nvPr/>
        </p:nvSpPr>
        <p:spPr>
          <a:xfrm>
            <a:off x="119080" y="188640"/>
            <a:ext cx="9073008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Журналы учёта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285EA1-E744-40A5-94AB-01AD0D77FA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4133" y="836712"/>
            <a:ext cx="7935733" cy="545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685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1FF04-2C61-CF8E-E471-42E0D179B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7E758B5-9EA4-199C-7CD3-6EC1E8D751E3}"/>
              </a:ext>
            </a:extLst>
          </p:cNvPr>
          <p:cNvSpPr txBox="1">
            <a:spLocks/>
          </p:cNvSpPr>
          <p:nvPr/>
        </p:nvSpPr>
        <p:spPr>
          <a:xfrm>
            <a:off x="119080" y="188640"/>
            <a:ext cx="9073008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Журналы учёта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709A48-5AF0-E426-4943-AA431A1A98F7}"/>
              </a:ext>
            </a:extLst>
          </p:cNvPr>
          <p:cNvSpPr txBox="1"/>
          <p:nvPr/>
        </p:nvSpPr>
        <p:spPr>
          <a:xfrm>
            <a:off x="899592" y="1340768"/>
            <a:ext cx="763284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>
                <a:latin typeface="Cambria" pitchFamily="18" charset="0"/>
                <a:ea typeface="Cambria" pitchFamily="18" charset="0"/>
              </a:rPr>
              <a:t> Журнал учёта сведений о правонарушениях и преступлениях , совершенных обучающимися МБОУ «Гимназия №4» г. Брянска</a:t>
            </a:r>
          </a:p>
          <a:p>
            <a:pPr>
              <a:buFont typeface="Arial" pitchFamily="34" charset="0"/>
              <a:buChar char="•"/>
            </a:pPr>
            <a:endParaRPr lang="ru-RU" sz="2400" b="1" dirty="0">
              <a:latin typeface="Cambria" pitchFamily="18" charset="0"/>
              <a:ea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latin typeface="Cambria" pitchFamily="18" charset="0"/>
                <a:ea typeface="Cambria" pitchFamily="18" charset="0"/>
              </a:rPr>
              <a:t>Журнал взаимодействия с «Центром информационной безопасности молодёжи Брянской  области» и «Центром противодействия экстремизму УМВД России по Брянской области»\</a:t>
            </a:r>
          </a:p>
          <a:p>
            <a:pPr>
              <a:buFont typeface="Arial" pitchFamily="34" charset="0"/>
              <a:buChar char="•"/>
            </a:pPr>
            <a:endParaRPr lang="ru-RU" sz="2400" b="1" dirty="0">
              <a:latin typeface="Cambria" pitchFamily="18" charset="0"/>
              <a:ea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latin typeface="Cambria" pitchFamily="18" charset="0"/>
                <a:ea typeface="Cambria" pitchFamily="18" charset="0"/>
              </a:rPr>
              <a:t>Журнал межведомственного взаимодействия  (Профилактическая, профориентационная  работа с обучающимися 1-11 классов МБОУ «Гимназия №4» г. Брянска и их семьями). </a:t>
            </a:r>
          </a:p>
        </p:txBody>
      </p:sp>
    </p:spTree>
    <p:extLst>
      <p:ext uri="{BB962C8B-B14F-4D97-AF65-F5344CB8AC3E}">
        <p14:creationId xmlns:p14="http://schemas.microsoft.com/office/powerpoint/2010/main" val="27835023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2FA944A-43BA-B75A-C4E4-85BADB779EB6}"/>
              </a:ext>
            </a:extLst>
          </p:cNvPr>
          <p:cNvSpPr txBox="1">
            <a:spLocks/>
          </p:cNvSpPr>
          <p:nvPr/>
        </p:nvSpPr>
        <p:spPr>
          <a:xfrm>
            <a:off x="119080" y="188640"/>
            <a:ext cx="9073008" cy="98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544BDC-3E5F-84EE-552D-8D2042A6E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796135" cy="328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02146DF-2291-9B17-FAD4-3B3FFC256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6533"/>
            <a:ext cx="5796135" cy="35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02A284-7BAB-493B-4BF1-D9D7F6BA317A}"/>
              </a:ext>
            </a:extLst>
          </p:cNvPr>
          <p:cNvSpPr txBox="1"/>
          <p:nvPr/>
        </p:nvSpPr>
        <p:spPr>
          <a:xfrm>
            <a:off x="5796136" y="2009259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Беседа в 2-х и 5-х классах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по профилактике правонарушений, а также  жестокого обращения с детьми.</a:t>
            </a:r>
          </a:p>
        </p:txBody>
      </p:sp>
    </p:spTree>
    <p:extLst>
      <p:ext uri="{BB962C8B-B14F-4D97-AF65-F5344CB8AC3E}">
        <p14:creationId xmlns:p14="http://schemas.microsoft.com/office/powerpoint/2010/main" val="25423676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1089FEE-663B-E53B-663F-E1BE8E5C3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" y="0"/>
            <a:ext cx="5328961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1A78D29-6C33-D8CA-17E0-6F7313E34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/>
          <a:stretch>
            <a:fillRect/>
          </a:stretch>
        </p:blipFill>
        <p:spPr bwMode="auto">
          <a:xfrm>
            <a:off x="-36512" y="3506900"/>
            <a:ext cx="5371279" cy="33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E24EE7-74D4-7683-BCFA-30365EC487D6}"/>
              </a:ext>
            </a:extLst>
          </p:cNvPr>
          <p:cNvSpPr txBox="1"/>
          <p:nvPr/>
        </p:nvSpPr>
        <p:spPr>
          <a:xfrm>
            <a:off x="5796136" y="2009259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Лекция инспектора ГИБДД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по профилактике ДДТТ  в 1-х классах. </a:t>
            </a:r>
          </a:p>
        </p:txBody>
      </p:sp>
    </p:spTree>
    <p:extLst>
      <p:ext uri="{BB962C8B-B14F-4D97-AF65-F5344CB8AC3E}">
        <p14:creationId xmlns:p14="http://schemas.microsoft.com/office/powerpoint/2010/main" val="945023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>
            <a:extLst>
              <a:ext uri="{FF2B5EF4-FFF2-40B4-BE49-F238E27FC236}">
                <a16:creationId xmlns:a16="http://schemas.microsoft.com/office/drawing/2014/main" id="{84A2BF15-80A4-6E52-8FF4-B038799A3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328" y="296213"/>
            <a:ext cx="8065343" cy="98807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Брянская область: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BAD2AAD-8FB0-8455-9781-E497C42A20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740" y="1211465"/>
            <a:ext cx="4327162" cy="50507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60731E-D04A-B0E0-4E44-EE77484003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1384" y="1211465"/>
            <a:ext cx="4712616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494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54B95CD-6223-A604-7CFD-099A96E2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064"/>
            <a:ext cx="4074238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CFA712-C8E3-1984-2EAD-15DEE72C0E4E}"/>
              </a:ext>
            </a:extLst>
          </p:cNvPr>
          <p:cNvSpPr txBox="1"/>
          <p:nvPr/>
        </p:nvSpPr>
        <p:spPr>
          <a:xfrm>
            <a:off x="1367644" y="5013176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Лекция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по профилактике употребления алкогольной продукции и наркотических веществ в 9-х классах. 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DA4A9CD-AB1D-4562-5372-9CA29A7E4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/>
          <a:stretch>
            <a:fillRect/>
          </a:stretch>
        </p:blipFill>
        <p:spPr bwMode="auto">
          <a:xfrm>
            <a:off x="3997700" y="566755"/>
            <a:ext cx="5065952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238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E1A5A61-1961-23B7-B5F5-0737F8EC5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85712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8D63412-066D-96C3-CA3F-C737F1443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857123" cy="343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AB7089-1E2B-9647-5190-5E35F502806A}"/>
              </a:ext>
            </a:extLst>
          </p:cNvPr>
          <p:cNvSpPr txBox="1"/>
          <p:nvPr/>
        </p:nvSpPr>
        <p:spPr>
          <a:xfrm>
            <a:off x="6084168" y="2009259"/>
            <a:ext cx="28083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Лекция заместителя начальника городского МВД в 10-11 классах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по профилактике вовлечения несовершеннолетних в мошеннические схемы.</a:t>
            </a:r>
          </a:p>
        </p:txBody>
      </p:sp>
    </p:spTree>
    <p:extLst>
      <p:ext uri="{BB962C8B-B14F-4D97-AF65-F5344CB8AC3E}">
        <p14:creationId xmlns:p14="http://schemas.microsoft.com/office/powerpoint/2010/main" val="17025558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C9AD115-F819-3EEA-0009-BD0CC2F84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" y="0"/>
            <a:ext cx="3990267" cy="299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AF9DE662-8036-2D15-7F97-477A6A36AA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73"/>
          <a:stretch>
            <a:fillRect/>
          </a:stretch>
        </p:blipFill>
        <p:spPr bwMode="auto">
          <a:xfrm>
            <a:off x="9526" y="2998948"/>
            <a:ext cx="3990266" cy="387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F4D5E5CC-225A-08FC-0BEA-9CE1D15C8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0"/>
          <a:stretch>
            <a:fillRect/>
          </a:stretch>
        </p:blipFill>
        <p:spPr bwMode="auto">
          <a:xfrm>
            <a:off x="3999791" y="0"/>
            <a:ext cx="5161468" cy="299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12DF658A-9279-527F-1F98-F2EC6EF1B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4"/>
          <a:stretch>
            <a:fillRect/>
          </a:stretch>
        </p:blipFill>
        <p:spPr bwMode="auto">
          <a:xfrm>
            <a:off x="3994529" y="2998948"/>
            <a:ext cx="5161467" cy="385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1176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B5507BA-4707-C143-B143-A28723844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F1754110-F044-2C17-0F0E-0E26AD1D0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2" b="10814"/>
          <a:stretch>
            <a:fillRect/>
          </a:stretch>
        </p:blipFill>
        <p:spPr bwMode="auto">
          <a:xfrm>
            <a:off x="4571999" y="-1"/>
            <a:ext cx="4551603" cy="449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48AD1480-0729-5F6D-DFB2-0F34C6695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69EFB0AD-EE3E-592F-8E64-AD37A3ED3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821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7852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8511268-D292-03F2-4DDB-955F896AF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64" y="573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081E2CC-5795-75C4-3F4F-1D41B6D15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4" b="14817"/>
          <a:stretch>
            <a:fillRect/>
          </a:stretch>
        </p:blipFill>
        <p:spPr bwMode="auto">
          <a:xfrm>
            <a:off x="4306579" y="0"/>
            <a:ext cx="483742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E28540F4-4348-484A-64F5-9D8DB0EF9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7" t="5521"/>
          <a:stretch>
            <a:fillRect/>
          </a:stretch>
        </p:blipFill>
        <p:spPr bwMode="auto">
          <a:xfrm>
            <a:off x="-108520" y="3217912"/>
            <a:ext cx="4434440" cy="36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E56BF498-108C-04BA-7381-6CBB5B384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8" t="13152" r="11441" b="6167"/>
          <a:stretch>
            <a:fillRect/>
          </a:stretch>
        </p:blipFill>
        <p:spPr bwMode="auto">
          <a:xfrm>
            <a:off x="4355976" y="3241267"/>
            <a:ext cx="4837421" cy="36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4089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40F711E-16B5-9930-D897-193D993AC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32" y="0"/>
            <a:ext cx="4727738" cy="303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5FA6DD94-127A-F087-9346-1FEC2148B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04" y="0"/>
            <a:ext cx="4607496" cy="303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1864B2FA-2F03-73FB-04E3-1D91B2FDD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484" y="3036094"/>
            <a:ext cx="5044405" cy="378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B1A6ACFE-55A6-B05A-B950-1EE0513CC9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4" b="14356"/>
          <a:stretch>
            <a:fillRect/>
          </a:stretch>
        </p:blipFill>
        <p:spPr bwMode="auto">
          <a:xfrm>
            <a:off x="4536504" y="3036094"/>
            <a:ext cx="4727738" cy="378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9407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7B132-5F51-6C16-A4CE-10EA194D3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276872"/>
            <a:ext cx="7633742" cy="1492132"/>
          </a:xfrm>
        </p:spPr>
        <p:txBody>
          <a:bodyPr>
            <a:normAutofit/>
          </a:bodyPr>
          <a:lstStyle/>
          <a:p>
            <a:pPr algn="ctr"/>
            <a:r>
              <a:rPr lang="ru-RU" sz="54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94358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>
            <a:extLst>
              <a:ext uri="{FF2B5EF4-FFF2-40B4-BE49-F238E27FC236}">
                <a16:creationId xmlns:a16="http://schemas.microsoft.com/office/drawing/2014/main" id="{B29DBFCA-29FE-6C7F-D5E4-225E3DB8F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328" y="188641"/>
            <a:ext cx="8065343" cy="72008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Брянская область: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F99FC5-DA94-C096-4E83-6C278357A00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1073333"/>
            <a:ext cx="4340981" cy="53344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291C00-9B81-5526-C394-4BC850624B4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-166" b="6834"/>
          <a:stretch>
            <a:fillRect/>
          </a:stretch>
        </p:blipFill>
        <p:spPr>
          <a:xfrm>
            <a:off x="78654" y="1052736"/>
            <a:ext cx="4493345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63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8D375AC-3515-92F3-F44C-15B68CFC1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E0854D9-26AA-CA16-CE2F-BECE91DDBC33}"/>
              </a:ext>
            </a:extLst>
          </p:cNvPr>
          <p:cNvSpPr txBox="1">
            <a:spLocks/>
          </p:cNvSpPr>
          <p:nvPr/>
        </p:nvSpPr>
        <p:spPr>
          <a:xfrm>
            <a:off x="539328" y="188641"/>
            <a:ext cx="8065343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Методические рекомендации: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E952DB-62F1-DB16-4DE9-1F61D6874A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575" y="989167"/>
            <a:ext cx="4381470" cy="29821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59DB0B-FA00-47ED-F770-99726B3314A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34687" b="37989"/>
          <a:stretch>
            <a:fillRect/>
          </a:stretch>
        </p:blipFill>
        <p:spPr>
          <a:xfrm>
            <a:off x="392392" y="4268452"/>
            <a:ext cx="4397432" cy="20408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4ACD12-1663-C2C1-9832-E6E8B1EECF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6280" y="989166"/>
            <a:ext cx="3743296" cy="553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92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2FD36C-28DC-6AEE-A411-8FFF7C20E7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437" y="1806814"/>
            <a:ext cx="3975537" cy="4032447"/>
          </a:xfrm>
          <a:prstGeom prst="rect">
            <a:avLst/>
          </a:prstGeom>
        </p:spPr>
      </p:pic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AB0FA531-85E3-E3AF-AF81-51A66E2AF027}"/>
              </a:ext>
            </a:extLst>
          </p:cNvPr>
          <p:cNvSpPr txBox="1">
            <a:spLocks/>
          </p:cNvSpPr>
          <p:nvPr/>
        </p:nvSpPr>
        <p:spPr>
          <a:xfrm>
            <a:off x="539328" y="188641"/>
            <a:ext cx="8065343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Методические рекомендации: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696613-AFCE-70B9-0B46-703AFB4353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836712"/>
            <a:ext cx="4089475" cy="2862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47EF6DA-D79F-5979-77B9-AC7CCF7D3EF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5" y="3645024"/>
            <a:ext cx="4089475" cy="303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AC8EFD-CC31-B867-2C2C-FAC7F208A58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4831" r="9010" b="83263"/>
          <a:stretch>
            <a:fillRect/>
          </a:stretch>
        </p:blipFill>
        <p:spPr>
          <a:xfrm>
            <a:off x="1043608" y="69366"/>
            <a:ext cx="7704857" cy="8393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268C0F-0AA2-9E6C-771A-3E6A076E90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980728"/>
            <a:ext cx="7704857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40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5C0834-7483-B610-C5D8-A73C0F13B9E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4831" r="9010" b="83263"/>
          <a:stretch>
            <a:fillRect/>
          </a:stretch>
        </p:blipFill>
        <p:spPr>
          <a:xfrm>
            <a:off x="1043608" y="188640"/>
            <a:ext cx="7704857" cy="839354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C5430BB2-BD1E-3013-52FE-FE000ECFA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AAE8C5-CE2A-656D-E11D-2C509B3FD2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80120"/>
            <a:ext cx="9191056" cy="57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67479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Эмблема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Эмблема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Эмблема</Template>
  <TotalTime>2889</TotalTime>
  <Words>842</Words>
  <Application>Microsoft Office PowerPoint</Application>
  <PresentationFormat>Экран (4:3)</PresentationFormat>
  <Paragraphs>119</Paragraphs>
  <Slides>46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3" baseType="lpstr">
      <vt:lpstr>Arial</vt:lpstr>
      <vt:lpstr>Calibri</vt:lpstr>
      <vt:lpstr>Cambria</vt:lpstr>
      <vt:lpstr>Corbel</vt:lpstr>
      <vt:lpstr>Gill Sans MT</vt:lpstr>
      <vt:lpstr>Impact</vt:lpstr>
      <vt:lpstr>Эмблема</vt:lpstr>
      <vt:lpstr>Презентация PowerPoint</vt:lpstr>
      <vt:lpstr>Нормативно-правовые документы: </vt:lpstr>
      <vt:lpstr>Брянская область: </vt:lpstr>
      <vt:lpstr>Брянская область: </vt:lpstr>
      <vt:lpstr>Брянская область: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gym04br@outlook.com</dc:creator>
  <cp:lastModifiedBy>андрей</cp:lastModifiedBy>
  <cp:revision>28</cp:revision>
  <dcterms:created xsi:type="dcterms:W3CDTF">2026-04-02T12:18:21Z</dcterms:created>
  <dcterms:modified xsi:type="dcterms:W3CDTF">2026-04-06T19:12:44Z</dcterms:modified>
</cp:coreProperties>
</file>