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Roboto Slab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b8be33cd3e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b8be33cd3e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8be33cd3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8be33cd3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48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8be33cd3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8be33cd3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63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8be33cd3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8be33cd3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56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8be33cd3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8be33cd3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b8be33cd3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b8be33cd3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8be33cd3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b8be33cd3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b8be33cd3e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b8be33cd3e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b8be33cd3e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b8be33cd3e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hoto_5431672623759821791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05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408450" y="1679079"/>
            <a:ext cx="6476100" cy="11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С</a:t>
            </a:r>
            <a:r>
              <a:rPr lang="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оциально</a:t>
            </a:r>
            <a:r>
              <a:rPr lang="ru-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е проектирование </a:t>
            </a:r>
            <a:br>
              <a:rPr lang="ru-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</a:br>
            <a:r>
              <a:rPr lang="ru-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в профилактике правонарушений</a:t>
            </a:r>
            <a:r>
              <a:rPr lang="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 </a:t>
            </a:r>
            <a:r>
              <a:rPr lang="ru-RU" sz="2200" dirty="0">
                <a:highlight>
                  <a:schemeClr val="lt1"/>
                </a:highlight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  <a:sym typeface="Roboto Slab"/>
              </a:rPr>
              <a:t>несовершеннолетних</a:t>
            </a:r>
            <a:endParaRPr sz="6200" dirty="0">
              <a:highlight>
                <a:schemeClr val="lt1"/>
              </a:highlight>
              <a:latin typeface="Times New Roman" panose="02020603050405020304" pitchFamily="18" charset="0"/>
              <a:ea typeface="Roboto Slab"/>
              <a:cs typeface="Times New Roman" panose="02020603050405020304" pitchFamily="18" charset="0"/>
              <a:sym typeface="Roboto Sla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 title="photo_5431672623759821806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0" y="-6575"/>
            <a:ext cx="9144000" cy="52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05900" y="77675"/>
            <a:ext cx="89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816"/>
              <a:buFont typeface="Arial"/>
              <a:buNone/>
            </a:pPr>
            <a:r>
              <a:rPr lang="ru" sz="2253" b="1">
                <a:latin typeface="Roboto Slab"/>
                <a:ea typeface="Roboto Slab"/>
                <a:cs typeface="Roboto Slab"/>
                <a:sym typeface="Roboto Slab"/>
              </a:rPr>
              <a:t>Лучшие социальные проекты МБОУ «Гимназия №4» г. Брянска</a:t>
            </a:r>
            <a:endParaRPr sz="3233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3120450" y="2693975"/>
            <a:ext cx="2903100" cy="499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b="1">
                <a:solidFill>
                  <a:srgbClr val="1155CC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К</a:t>
            </a:r>
            <a:r>
              <a:rPr lang="ru" sz="1600" b="1">
                <a:solidFill>
                  <a:srgbClr val="FF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а</a:t>
            </a:r>
            <a:r>
              <a:rPr lang="ru" sz="1600" b="1">
                <a:solidFill>
                  <a:srgbClr val="00FF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л</a:t>
            </a:r>
            <a:r>
              <a:rPr lang="ru" sz="1600" b="1">
                <a:solidFill>
                  <a:schemeClr val="accent5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е</a:t>
            </a:r>
            <a:r>
              <a:rPr lang="ru" sz="1600" b="1">
                <a:solidFill>
                  <a:srgbClr val="FFFF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й</a:t>
            </a:r>
            <a:r>
              <a:rPr lang="ru" sz="1600" b="1">
                <a:solidFill>
                  <a:srgbClr val="FF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д</a:t>
            </a:r>
            <a:r>
              <a:rPr lang="ru" sz="1600" b="1">
                <a:solidFill>
                  <a:srgbClr val="FFD966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</a:t>
            </a:r>
            <a:r>
              <a:rPr lang="ru" sz="1600" b="1">
                <a:solidFill>
                  <a:srgbClr val="00FF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с</a:t>
            </a:r>
            <a:r>
              <a:rPr lang="ru" sz="1600" b="1">
                <a:solidFill>
                  <a:srgbClr val="A64D79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к</a:t>
            </a:r>
            <a:r>
              <a:rPr lang="ru" sz="1600" b="1">
                <a:solidFill>
                  <a:schemeClr val="accent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</a:t>
            </a:r>
            <a:r>
              <a:rPr lang="ru" sz="1600" b="1">
                <a:solidFill>
                  <a:srgbClr val="6AA84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п</a:t>
            </a:r>
            <a:r>
              <a:rPr lang="ru" sz="1600" b="1">
                <a:solidFill>
                  <a:srgbClr val="1155CC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600" b="1">
                <a:solidFill>
                  <a:srgbClr val="FF99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д</a:t>
            </a:r>
            <a:r>
              <a:rPr lang="ru" sz="1600" b="1">
                <a:solidFill>
                  <a:srgbClr val="00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</a:t>
            </a:r>
            <a:r>
              <a:rPr lang="ru" sz="1600" b="1">
                <a:solidFill>
                  <a:srgbClr val="00FF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б</a:t>
            </a:r>
            <a:r>
              <a:rPr lang="ru" sz="1600" b="1">
                <a:solidFill>
                  <a:srgbClr val="99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р</a:t>
            </a:r>
            <a:r>
              <a:rPr lang="ru" sz="1600" b="1">
                <a:solidFill>
                  <a:srgbClr val="FFFF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ы</a:t>
            </a:r>
            <a:r>
              <a:rPr lang="ru" sz="1600" b="1">
                <a:solidFill>
                  <a:srgbClr val="FF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х</a:t>
            </a:r>
            <a:r>
              <a:rPr lang="ru" sz="1600" b="1">
                <a:solidFill>
                  <a:srgbClr val="1155CC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600" b="1">
                <a:solidFill>
                  <a:srgbClr val="CC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д</a:t>
            </a:r>
            <a:r>
              <a:rPr lang="ru" sz="1600" b="1">
                <a:solidFill>
                  <a:srgbClr val="00FF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е</a:t>
            </a:r>
            <a:r>
              <a:rPr lang="ru" sz="1600" b="1">
                <a:solidFill>
                  <a:srgbClr val="00FF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л</a:t>
            </a:r>
            <a:endParaRPr sz="2200" b="1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19" title="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48">
            <a:off x="74025" y="716225"/>
            <a:ext cx="3037551" cy="170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 title="2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8721" y="3276325"/>
            <a:ext cx="3250890" cy="182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 title="3 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5896">
            <a:off x="6982875" y="757863"/>
            <a:ext cx="1828627" cy="182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 title="4 (1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4726">
            <a:off x="181700" y="2632850"/>
            <a:ext cx="2761652" cy="20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 title="5 (1)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5352">
            <a:off x="5065137" y="580975"/>
            <a:ext cx="1767170" cy="206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 title="6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61309" y="2783099"/>
            <a:ext cx="2552942" cy="1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title="7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93192">
            <a:off x="3271455" y="592816"/>
            <a:ext cx="1529773" cy="2039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photo_5431672623759821793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7750" cy="5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ADC270-5D76-41D0-9884-2F8650E1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00" y="903917"/>
            <a:ext cx="8520600" cy="3335665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 — эффективный инструмент в профилактике правонарушений несовершеннолетних. Социальное проектирование позволяет вовлечь подростков в активную социальную деятельность, сформировать гражданскую ответственность, критическое мышление и навыки конструктивного поведения, а также создать безопасную образовательную и социальную среду.</a:t>
            </a:r>
            <a:r>
              <a:rPr lang="ru-RU" sz="1800" dirty="0"/>
              <a:t>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F42411-382B-4283-B07A-98A26F1A17EA}"/>
              </a:ext>
            </a:extLst>
          </p:cNvPr>
          <p:cNvSpPr/>
          <p:nvPr/>
        </p:nvSpPr>
        <p:spPr>
          <a:xfrm>
            <a:off x="623400" y="2860804"/>
            <a:ext cx="8250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 — снижение риска противоправного поведения среди несовершеннолетних через создание условий для их успешной социализации и самореализации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83015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photo_5431672623759821793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7750" cy="5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2FE9F08-369E-4AE3-A639-B5777AA8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75" y="356504"/>
            <a:ext cx="8520600" cy="409430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могут включать: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правовой грамотности и осознания последствий противоправных действий;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конструктивного поведения и самоконтроля;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позитивной социальной среды, способствующей самореализации и снижению социальной изоляции;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профилактику вовлечения в экстремистские группы, деструктивные сообщества и другие антиобщественные явления;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семейных и социальных связей;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профессиональном самоопределении и трудоустройстве.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01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photo_5431672623759821793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7750" cy="5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279A870-8921-4904-B4E9-100A63C4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Направления социальных проектов</a:t>
            </a:r>
            <a:br>
              <a:rPr lang="ru-RU" b="1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BDB6B0-D702-4005-B5D9-CEFA7C3AC326}"/>
              </a:ext>
            </a:extLst>
          </p:cNvPr>
          <p:cNvSpPr/>
          <p:nvPr/>
        </p:nvSpPr>
        <p:spPr>
          <a:xfrm>
            <a:off x="0" y="1017725"/>
            <a:ext cx="9167750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просвещение.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Волонтёрские инициативы.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школьного самоуправления.  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и спортивные программы.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поддержка.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семьями. 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8715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photo_5431672623759821793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7750" cy="5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6868850" y="596875"/>
            <a:ext cx="2132700" cy="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Roboto Slab"/>
                <a:ea typeface="Roboto Slab"/>
                <a:cs typeface="Roboto Slab"/>
                <a:sym typeface="Roboto Slab"/>
              </a:rPr>
              <a:t>Общешкольные проекты</a:t>
            </a:r>
            <a:r>
              <a:rPr lang="ru" sz="15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15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390300" y="1043725"/>
            <a:ext cx="6624900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Центр Социального Проектирования </a:t>
            </a:r>
            <a:endParaRPr sz="20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10750" y="727375"/>
            <a:ext cx="2087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</a:t>
            </a:r>
            <a:r>
              <a:rPr lang="ru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роекты классов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6" name="Google Shape;66;p14"/>
          <p:cNvSpPr/>
          <p:nvPr/>
        </p:nvSpPr>
        <p:spPr>
          <a:xfrm rot="-1785056">
            <a:off x="7538890" y="1334245"/>
            <a:ext cx="704914" cy="2422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/>
          <p:nvPr/>
        </p:nvSpPr>
        <p:spPr>
          <a:xfrm rot="-9073916">
            <a:off x="1248732" y="1334209"/>
            <a:ext cx="705017" cy="2423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/>
          <p:nvPr/>
        </p:nvSpPr>
        <p:spPr>
          <a:xfrm rot="5397205">
            <a:off x="4506007" y="2043375"/>
            <a:ext cx="369000" cy="23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228850" y="2323950"/>
            <a:ext cx="29478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Руководители центра </a:t>
            </a:r>
            <a:endParaRPr sz="17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0" name="Google Shape;70;p14"/>
          <p:cNvSpPr/>
          <p:nvPr/>
        </p:nvSpPr>
        <p:spPr>
          <a:xfrm rot="5397423">
            <a:off x="4500634" y="2821962"/>
            <a:ext cx="400200" cy="22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594725" y="3106250"/>
            <a:ext cx="22635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Совет Экспертов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" name="Google Shape;72;p14"/>
          <p:cNvSpPr/>
          <p:nvPr/>
        </p:nvSpPr>
        <p:spPr>
          <a:xfrm rot="5397259">
            <a:off x="4538377" y="3565500"/>
            <a:ext cx="3762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314950" y="3949150"/>
            <a:ext cx="27756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Проектные группы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(учащиеся 5-8 классов)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 title="photo_5431672623759821794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0250"/>
            <a:ext cx="9144000" cy="52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69375" y="0"/>
            <a:ext cx="29958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/>
              <a:t>Шаг 1</a:t>
            </a:r>
            <a:r>
              <a:rPr lang="ru" sz="2000"/>
              <a:t> 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r>
              <a:rPr lang="ru" sz="1566">
                <a:latin typeface="Roboto Slab"/>
                <a:ea typeface="Roboto Slab"/>
                <a:cs typeface="Roboto Slab"/>
                <a:sym typeface="Roboto Slab"/>
              </a:rPr>
              <a:t>ОБЩЕШКОЛЬНЫЙ МОЗГОВОЙ ШТУРМ «КОПИЛКА МЫСЛЕЙ»</a:t>
            </a: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66">
                <a:latin typeface="Roboto Slab"/>
                <a:ea typeface="Roboto Slab"/>
                <a:cs typeface="Roboto Slab"/>
                <a:sym typeface="Roboto Slab"/>
              </a:rPr>
              <a:t>- СОБРАТЬ ИДЕИ ПО КЛАССАМ</a:t>
            </a: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66">
                <a:latin typeface="Roboto Slab"/>
                <a:ea typeface="Roboto Slab"/>
                <a:cs typeface="Roboto Slab"/>
                <a:sym typeface="Roboto Slab"/>
              </a:rPr>
              <a:t>- ПРОАНАЛИЗИРОВАТЬ И</a:t>
            </a: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r>
              <a:rPr lang="ru" sz="1566">
                <a:latin typeface="Roboto Slab"/>
                <a:ea typeface="Roboto Slab"/>
                <a:cs typeface="Roboto Slab"/>
                <a:sym typeface="Roboto Slab"/>
              </a:rPr>
              <a:t>СИСТЕМАТИЗИРОВАТЬ ПОЛУЧЕННЫЕ ИДЕИ</a:t>
            </a: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212"/>
              <a:buFont typeface="Arial"/>
              <a:buNone/>
            </a:pPr>
            <a:r>
              <a:rPr lang="ru" sz="1566">
                <a:latin typeface="Roboto Slab"/>
                <a:ea typeface="Roboto Slab"/>
                <a:cs typeface="Roboto Slab"/>
                <a:sym typeface="Roboto Slab"/>
              </a:rPr>
              <a:t>- ГОЛОСОВАНИЕМ ВЫБРАТЬ ТЕМУ ОБЩЕШКОЛЬНОГО ПРОЕКТА</a:t>
            </a:r>
            <a:endParaRPr sz="1566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66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26600" y="-60250"/>
            <a:ext cx="2995800" cy="30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00"/>
                </a:solidFill>
              </a:rPr>
              <a:t>Шаг 2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СОСТАВЛЕНИЕ ПРОЕКТНОГО ПЛАНА</a:t>
            </a:r>
            <a:endParaRPr sz="14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340975" y="0"/>
            <a:ext cx="27480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Шаг 3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latin typeface="Roboto Slab"/>
                <a:ea typeface="Roboto Slab"/>
                <a:cs typeface="Roboto Slab"/>
                <a:sym typeface="Roboto Slab"/>
              </a:rPr>
              <a:t>СОЗДАНИЕ ПРОЕКТНЫХ ГРУПП ПО ПЛАНУ РЕАЛИЗАЦИИ ПРОЕКТА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 rot="5400000">
            <a:off x="4411200" y="2605100"/>
            <a:ext cx="960900" cy="12858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1042175" y="3882725"/>
            <a:ext cx="74400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Школьный Фестиваль социальных проектов</a:t>
            </a:r>
            <a:endParaRPr sz="21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title="photo_5431672623759821792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0825"/>
            <a:ext cx="9144000" cy="52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136050" y="190975"/>
            <a:ext cx="8871900" cy="5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20" b="1">
                <a:latin typeface="Roboto Slab"/>
                <a:ea typeface="Roboto Slab"/>
                <a:cs typeface="Roboto Slab"/>
                <a:sym typeface="Roboto Slab"/>
              </a:rPr>
              <a:t>Лучшие социальные проекты МБОУ «Гимназия №4» г. Брянска</a:t>
            </a:r>
            <a:endParaRPr sz="2020" b="1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2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42775" y="672450"/>
            <a:ext cx="2841600" cy="26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2019-2020  «Гимназия-сад» -победитель регионального этапа конкурса социальных проектов.</a:t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3375">
            <a:off x="3257250" y="919850"/>
            <a:ext cx="2321076" cy="174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">
            <a:off x="6114020" y="705498"/>
            <a:ext cx="2723960" cy="162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9518">
            <a:off x="4763003" y="2883851"/>
            <a:ext cx="1846715" cy="19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1767">
            <a:off x="2623635" y="2918878"/>
            <a:ext cx="1693855" cy="17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300" y="2829500"/>
            <a:ext cx="2053751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">
            <a:off x="6957974" y="2458176"/>
            <a:ext cx="2017225" cy="2290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/>
          <p:nvPr/>
        </p:nvSpPr>
        <p:spPr>
          <a:xfrm rot="776457">
            <a:off x="5129290" y="749288"/>
            <a:ext cx="936383" cy="29182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5584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 rot="5622618">
            <a:off x="8462716" y="1644005"/>
            <a:ext cx="936463" cy="2919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 rot="-5176520" flipH="1">
            <a:off x="6430174" y="2519859"/>
            <a:ext cx="498753" cy="4001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EFADA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 rot="-8100000">
            <a:off x="4285125" y="4641499"/>
            <a:ext cx="508268" cy="4442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-2237819" flipH="1">
            <a:off x="2364854" y="2475522"/>
            <a:ext cx="466873" cy="57067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 title="photo_5431672623759821789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6575"/>
            <a:ext cx="9144001" cy="53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207925" y="158675"/>
            <a:ext cx="882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00" b="1">
                <a:latin typeface="Roboto Slab"/>
                <a:ea typeface="Roboto Slab"/>
                <a:cs typeface="Roboto Slab"/>
                <a:sym typeface="Roboto Slab"/>
              </a:rPr>
              <a:t>Лучшие социальные проекты МБОУ «Гимназия №4» г. Брянска</a:t>
            </a:r>
            <a:endParaRPr sz="2000" b="1"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157500" y="851200"/>
            <a:ext cx="2622300" cy="27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2020-2021 – «Велостоянка «ГИМ-4» -победитель регионального этапа конкурса социальных проектов.</a:t>
            </a:r>
            <a:endParaRPr sz="16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2160">
            <a:off x="3084424" y="877842"/>
            <a:ext cx="2831953" cy="176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550" y="568912"/>
            <a:ext cx="2913174" cy="23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13837">
            <a:off x="5336254" y="2923451"/>
            <a:ext cx="3121490" cy="200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58308">
            <a:off x="949550" y="2754212"/>
            <a:ext cx="3597925" cy="24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6001250" y="2148025"/>
            <a:ext cx="407400" cy="23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91C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 rot="1782907">
            <a:off x="8639092" y="2737351"/>
            <a:ext cx="214853" cy="43506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4712750" y="3910275"/>
            <a:ext cx="407400" cy="198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 title="photo_5431672623759821790_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8375"/>
            <a:ext cx="9144001" cy="52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85925" y="348350"/>
            <a:ext cx="881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37" b="1">
                <a:latin typeface="Roboto Slab"/>
                <a:ea typeface="Roboto Slab"/>
                <a:cs typeface="Roboto Slab"/>
                <a:sym typeface="Roboto Slab"/>
              </a:rPr>
              <a:t>Лучшие социальные проекты МБОУ «Гимназия №4» г. Брянска</a:t>
            </a:r>
            <a:endParaRPr sz="292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 b="1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311700" y="1304100"/>
            <a:ext cx="19770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Река жизни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23" name="Google Shape;123;p18" title="photo_5431672623759821762_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825" y="1017725"/>
            <a:ext cx="2744550" cy="18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 title="photo_5431672623759821761_y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500" y="3014224"/>
            <a:ext cx="2613900" cy="19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 title="photo_5431672623759821760_y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6125" y="1017725"/>
            <a:ext cx="2744550" cy="18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 title="photo_5431672623759821773_y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624" y="2525650"/>
            <a:ext cx="1836750" cy="244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 title="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8075" y="2963008"/>
            <a:ext cx="1508749" cy="201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161</Words>
  <Application>Microsoft Office PowerPoint</Application>
  <PresentationFormat>Экран (16:9)</PresentationFormat>
  <Paragraphs>47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Roboto</vt:lpstr>
      <vt:lpstr>Roboto Slab</vt:lpstr>
      <vt:lpstr>Comic Sans MS</vt:lpstr>
      <vt:lpstr>Times New Roman</vt:lpstr>
      <vt:lpstr>Arial</vt:lpstr>
      <vt:lpstr>Simple Light</vt:lpstr>
      <vt:lpstr>Социальное проектирование  в профилактике правонарушений несовершеннолетних</vt:lpstr>
      <vt:lpstr>Социальное проектирование — эффективный инструмент в профилактике правонарушений несовершеннолетних. Социальное проектирование позволяет вовлечь подростков в активную социальную деятельность, сформировать гражданскую ответственность, критическое мышление и навыки конструктивного поведения, а также создать безопасную образовательную и социальную среду. </vt:lpstr>
      <vt:lpstr>Задачи могут включать: формирование правовой грамотности и осознания последствий противоправных действий;  развитие навыков конструктивного поведения и самоконтроля;  создание позитивной социальной среды, способствующей самореализации и снижению социальной изоляции;  профилактику вовлечения в экстремистские группы, деструктивные сообщества и другие антиобщественные явления;  укрепление семейных и социальных связей;  содействие в профессиональном самоопределении и трудоустройстве. </vt:lpstr>
      <vt:lpstr>Направления социальных проектов </vt:lpstr>
      <vt:lpstr>Общешкольные проекты </vt:lpstr>
      <vt:lpstr>Шаг 1    ОБЩЕШКОЛЬНЫЙ МОЗГОВОЙ ШТУРМ «КОПИЛКА МЫСЛЕЙ»  - СОБРАТЬ ИДЕИ ПО КЛАССАМ  - ПРОАНАЛИЗИРОВАТЬ И СИСТЕМАТИЗИРОВАТЬ ПОЛУЧЕННЫЕ ИДЕИ  - ГОЛОСОВАНИЕМ ВЫБРАТЬ ТЕМУ ОБЩЕШКОЛЬНОГО ПРОЕКТА </vt:lpstr>
      <vt:lpstr>Лучшие социальные проекты МБОУ «Гимназия №4» г. Брянска </vt:lpstr>
      <vt:lpstr>Лучшие социальные проекты МБОУ «Гимназия №4» г. Брянска</vt:lpstr>
      <vt:lpstr>Лучшие социальные проекты МБОУ «Гимназия №4» г. Брянска </vt:lpstr>
      <vt:lpstr>Лучшие социальные проекты МБОУ «Гимназия №4» г. Брянска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Социальное проектирование  в профилактике правонарушений несовершеннолетних</dc:title>
  <cp:lastModifiedBy>Виктор ЯВА</cp:lastModifiedBy>
  <cp:revision>4</cp:revision>
  <dcterms:modified xsi:type="dcterms:W3CDTF">2026-04-06T19:21:26Z</dcterms:modified>
</cp:coreProperties>
</file>