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47" d="100"/>
          <a:sy n="147" d="100"/>
        </p:scale>
        <p:origin x="48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40200" y="449775"/>
            <a:ext cx="3983700" cy="1593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Брянская земля и космонавтика: наш вклад
</a:t>
            </a:r>
            <a:endParaRPr lang="en-US" sz="2600" dirty="0"/>
          </a:p>
        </p:txBody>
      </p:sp>
      <p:sp>
        <p:nvSpPr>
          <p:cNvPr id="5" name="Text 1"/>
          <p:cNvSpPr txBox="1"/>
          <p:nvPr/>
        </p:nvSpPr>
        <p:spPr>
          <a:xfrm>
            <a:off x="475385" y="1008400"/>
            <a:ext cx="3766800" cy="1760700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От Брянска до звёзд — история и герои российской космонавтики.
</a:t>
            </a:r>
            <a:r>
              <a:rPr lang="en-US" sz="1200" i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endParaRPr lang="en-US" sz="1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9532" y="2721097"/>
            <a:ext cx="2489246" cy="20494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164" y="2492850"/>
            <a:ext cx="2661920" cy="20494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37771" y="4716557"/>
            <a:ext cx="46739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Алексей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Григорьевич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Варочко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994625" y="2243643"/>
            <a:ext cx="46739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Александр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Васильевич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Титов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 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242185" y="480297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Виктор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Михайлович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Афанасьев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 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EFED0C-1D70-0B7D-4871-6CD6F4E59EC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2728" b="6084"/>
          <a:stretch>
            <a:fillRect/>
          </a:stretch>
        </p:blipFill>
        <p:spPr>
          <a:xfrm>
            <a:off x="5006726" y="115831"/>
            <a:ext cx="1966194" cy="2127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763300" y="1165200"/>
            <a:ext cx="7374600" cy="2802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Гордость Брянской области: вклад земляков в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освоение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космоса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.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Наши земляки прославили Брянск и Россию своим трудом и открытиями в науке и космосе, вдохновляя новое поколение мечтать и достигать звёзд.
</a:t>
            </a:r>
            <a:endParaRPr lang="en-US" sz="2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0632" y="501325"/>
            <a:ext cx="3754987" cy="42069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337925" y="1985375"/>
            <a:ext cx="4234200" cy="1929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Хотя космодромы далеко, Брянская область стала домом выдающихся деятелей, которые помогли России покорить космос. Их вклад неоценим для ракетно-космической отрасли.</a:t>
            </a: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337925" y="393900"/>
            <a:ext cx="4366200" cy="9462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Географическое значение и особая роль Брянщины в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космической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науке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.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6863" y="-105582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9000" y="105582"/>
            <a:ext cx="8758568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310515" y="1430020"/>
            <a:ext cx="3715385" cy="114173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Родился в деревне Бородинка </a:t>
            </a:r>
            <a:r>
              <a:rPr lang="ru-RU" altLang="en-US" sz="1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Унечского района </a:t>
            </a:r>
          </a:p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28 марта 1955 года. Окончил МАИ и МАДИ, получил учёную степень PhD в Брюсселе, защитив доклад по экономике России.
</a:t>
            </a:r>
            <a:endParaRPr lang="en-US" sz="1200" dirty="0"/>
          </a:p>
        </p:txBody>
      </p:sp>
      <p:sp>
        <p:nvSpPr>
          <p:cNvPr id="6" name="Text 1"/>
          <p:cNvSpPr txBox="1"/>
          <p:nvPr/>
        </p:nvSpPr>
        <p:spPr>
          <a:xfrm>
            <a:off x="489537" y="3131567"/>
            <a:ext cx="3555600" cy="1141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Доктор экономических наук,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профессор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.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В 2024 году стал почётным гражданином Брянской области.
</a:t>
            </a:r>
            <a:endParaRPr lang="en-US" sz="1200" dirty="0"/>
          </a:p>
        </p:txBody>
      </p:sp>
      <p:sp>
        <p:nvSpPr>
          <p:cNvPr id="7" name="Text 2"/>
          <p:cNvSpPr txBox="1"/>
          <p:nvPr/>
        </p:nvSpPr>
        <p:spPr>
          <a:xfrm>
            <a:off x="644433" y="239152"/>
            <a:ext cx="8372958" cy="64521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215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Алексей Григорьевич Варочко — путь из Брянска в </a:t>
            </a:r>
            <a:r>
              <a:rPr lang="en-US" sz="2215" b="1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науку</a:t>
            </a:r>
            <a:r>
              <a:rPr lang="ru-RU" sz="2215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.</a:t>
            </a:r>
            <a:r>
              <a:rPr lang="en-US" sz="2215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endParaRPr lang="en-US" sz="2215" dirty="0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5131" y="1095530"/>
            <a:ext cx="4392300" cy="31998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425" y="1168003"/>
            <a:ext cx="3757200" cy="335359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300" y="-91440"/>
            <a:ext cx="9144000" cy="51435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941800" y="1610406"/>
            <a:ext cx="3449700" cy="1419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В 1975 году начал работу на заводе Хруничева, позже в КБ «Мотор» продвигался до главного конструктора. Курировал запуск ракет с Байконура, Плесецка и Восточного.
</a:t>
            </a:r>
            <a:endParaRPr lang="en-US" sz="1100" dirty="0"/>
          </a:p>
        </p:txBody>
      </p:sp>
      <p:sp>
        <p:nvSpPr>
          <p:cNvPr id="8" name="Text 1"/>
          <p:cNvSpPr txBox="1"/>
          <p:nvPr/>
        </p:nvSpPr>
        <p:spPr>
          <a:xfrm>
            <a:off x="475850" y="393900"/>
            <a:ext cx="8183700" cy="4017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Достижения Алексея Варочко в космической отрасли
</a:t>
            </a:r>
            <a:endParaRPr lang="en-US" sz="2400" dirty="0"/>
          </a:p>
        </p:txBody>
      </p:sp>
      <p:sp>
        <p:nvSpPr>
          <p:cNvPr id="10" name="Text 3"/>
          <p:cNvSpPr txBox="1"/>
          <p:nvPr/>
        </p:nvSpPr>
        <p:spPr>
          <a:xfrm>
            <a:off x="865600" y="2968830"/>
            <a:ext cx="3449700" cy="1419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Получил орден Дружбы в 2019 году и медаль «За заслуги перед Отечеством» в </a:t>
            </a:r>
            <a:r>
              <a:rPr lang="en-US" sz="11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1995</a:t>
            </a:r>
            <a:r>
              <a:rPr lang="ru-RU" sz="11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 году</a:t>
            </a:r>
            <a:r>
              <a:rPr lang="en-US" sz="11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. </a:t>
            </a: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Руководил ключевыми проектами в космической инфраструктуре России.
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25" y="3049689"/>
            <a:ext cx="4070100" cy="1740922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0375" y="3049807"/>
            <a:ext cx="4070100" cy="1740922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418524" y="393900"/>
            <a:ext cx="8619967" cy="332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325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Александр Васильевич Титов — инженер и </a:t>
            </a:r>
            <a:r>
              <a:rPr lang="en-US" sz="2325" b="1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конструктор</a:t>
            </a:r>
            <a:r>
              <a:rPr lang="ru-RU" sz="2325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.</a:t>
            </a:r>
            <a:r>
              <a:rPr lang="en-US" sz="2325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endParaRPr lang="en-US" sz="2325" dirty="0"/>
          </a:p>
        </p:txBody>
      </p:sp>
      <p:sp>
        <p:nvSpPr>
          <p:cNvPr id="9" name="Text 2"/>
          <p:cNvSpPr txBox="1"/>
          <p:nvPr/>
        </p:nvSpPr>
        <p:spPr>
          <a:xfrm>
            <a:off x="1016463" y="1220754"/>
            <a:ext cx="3206400" cy="1525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Путь к великим достижениям
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Родился в Дятьково в 1938 году. Окончил Минский политех с отличием, начал карьеру на автозаводе, изготовлявшем тяжёлые ракетовозы. Переход в КБ «Мотор» стал поворотным моментом.
</a:t>
            </a:r>
            <a:endParaRPr lang="en-US" sz="1300" dirty="0"/>
          </a:p>
        </p:txBody>
      </p:sp>
      <p:sp>
        <p:nvSpPr>
          <p:cNvPr id="10" name="Text 3"/>
          <p:cNvSpPr txBox="1"/>
          <p:nvPr/>
        </p:nvSpPr>
        <p:spPr>
          <a:xfrm>
            <a:off x="5274600" y="1220750"/>
            <a:ext cx="3162000" cy="1525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Создание технологий для космоса
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В «Моторе» прошёл карьерный путь от инженера до генерального конструктора. Разработал более 500 образцов транспортно-технологического оборудования для космической отрасли.
</a:t>
            </a:r>
            <a:endParaRPr lang="en-US" sz="13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00" y="953355"/>
            <a:ext cx="4124700" cy="377829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21100" y="393900"/>
            <a:ext cx="8311500" cy="4017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Путь Александра Титова в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космической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технике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.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endParaRPr lang="en-US" sz="2400" dirty="0"/>
          </a:p>
        </p:txBody>
      </p:sp>
      <p:sp>
        <p:nvSpPr>
          <p:cNvPr id="6" name="Text 2"/>
          <p:cNvSpPr txBox="1"/>
          <p:nvPr/>
        </p:nvSpPr>
        <p:spPr>
          <a:xfrm>
            <a:off x="4545800" y="3070050"/>
            <a:ext cx="3898500" cy="12513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3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Карьерный рост и инновации</a:t>
            </a:r>
            <a:r>
              <a:rPr lang="en-US" sz="13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В КБ «Мотор» Титов внёс значительный вклад, совершенствуя технологии подготовки и транспортировки ракетной техники, пройдя путь от инженера до главного конструктора.
</a:t>
            </a:r>
            <a:endParaRPr lang="en-US" sz="1300" dirty="0"/>
          </a:p>
        </p:txBody>
      </p:sp>
      <p:sp>
        <p:nvSpPr>
          <p:cNvPr id="7" name="Text 3"/>
          <p:cNvSpPr txBox="1"/>
          <p:nvPr/>
        </p:nvSpPr>
        <p:spPr>
          <a:xfrm>
            <a:off x="4545800" y="1262250"/>
            <a:ext cx="3898500" cy="12513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300" dirty="0"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Образование и первые шаги</a:t>
            </a:r>
            <a:r>
              <a:rPr lang="en-US" sz="13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После отличного окончания Минского политеха работал в СКБ Минского автозавода, участвовал в создании тяжёлых ракетовозов повышенной проходимости.
</a:t>
            </a:r>
            <a:endParaRPr lang="en-US" sz="13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575" y="977254"/>
            <a:ext cx="4071600" cy="2262442"/>
          </a:xfrm>
          <a:prstGeom prst="rect">
            <a:avLst/>
          </a:prstGeom>
        </p:spPr>
      </p:pic>
      <p:sp>
        <p:nvSpPr>
          <p:cNvPr id="7" name="Text 1"/>
          <p:cNvSpPr txBox="1"/>
          <p:nvPr/>
        </p:nvSpPr>
        <p:spPr>
          <a:xfrm>
            <a:off x="418525" y="3706575"/>
            <a:ext cx="4071600" cy="108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Родился в Брянске в 1948 году. Освоил 40 типов самолётов как лётчик-испытатель и участвовал в испытаниях космического корабля «Буран».
</a:t>
            </a:r>
            <a:endParaRPr lang="en-US" sz="1600" dirty="0"/>
          </a:p>
        </p:txBody>
      </p:sp>
      <p:sp>
        <p:nvSpPr>
          <p:cNvPr id="8" name="Text 2"/>
          <p:cNvSpPr txBox="1"/>
          <p:nvPr/>
        </p:nvSpPr>
        <p:spPr>
          <a:xfrm>
            <a:off x="418525" y="3273625"/>
            <a:ext cx="4071600" cy="3771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Брянские корни и </a:t>
            </a:r>
            <a:r>
              <a:rPr lang="en-US" sz="1200" dirty="0" err="1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авиация</a:t>
            </a:r>
            <a:r>
              <a:rPr lang="ru-RU" sz="12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.</a:t>
            </a:r>
            <a:r>
              <a:rPr lang="en-US" sz="12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endParaRPr lang="en-US" sz="1200" dirty="0">
              <a:highlight>
                <a:srgbClr val="FFFF00"/>
              </a:highlight>
            </a:endParaRPr>
          </a:p>
        </p:txBody>
      </p:sp>
      <p:sp>
        <p:nvSpPr>
          <p:cNvPr id="9" name="Text 3"/>
          <p:cNvSpPr txBox="1"/>
          <p:nvPr/>
        </p:nvSpPr>
        <p:spPr>
          <a:xfrm>
            <a:off x="4600575" y="3706575"/>
            <a:ext cx="4071600" cy="108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В 1985 году вошёл в отряд космонавтов. Почётный гражданин Брянска с 1991 года. Активно поддерживает связь с городом и участвует в образовательных и научных проектах.
</a:t>
            </a:r>
            <a:endParaRPr lang="en-US" sz="1600" dirty="0"/>
          </a:p>
        </p:txBody>
      </p:sp>
      <p:sp>
        <p:nvSpPr>
          <p:cNvPr id="10" name="Text 4"/>
          <p:cNvSpPr txBox="1"/>
          <p:nvPr/>
        </p:nvSpPr>
        <p:spPr>
          <a:xfrm>
            <a:off x="4600575" y="3273625"/>
            <a:ext cx="4071600" cy="3771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Герой Советского Союза и гордость </a:t>
            </a:r>
            <a:r>
              <a:rPr lang="en-US" sz="1200" dirty="0" err="1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родного</a:t>
            </a:r>
            <a:r>
              <a:rPr lang="en-US" sz="12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 </a:t>
            </a:r>
            <a:r>
              <a:rPr lang="en-US" sz="1200" dirty="0" err="1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города</a:t>
            </a:r>
            <a:r>
              <a:rPr lang="ru-RU" sz="12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.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endParaRPr lang="en-US" sz="1200" dirty="0"/>
          </a:p>
        </p:txBody>
      </p:sp>
      <p:sp>
        <p:nvSpPr>
          <p:cNvPr id="11" name="Text 5"/>
          <p:cNvSpPr txBox="1"/>
          <p:nvPr/>
        </p:nvSpPr>
        <p:spPr>
          <a:xfrm>
            <a:off x="418525" y="393900"/>
            <a:ext cx="8262000" cy="332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Виктор Михайлович Афанасьев — наш космонавт
</a:t>
            </a:r>
            <a:endParaRPr lang="en-US" sz="2400" dirty="0"/>
          </a:p>
        </p:txBody>
      </p:sp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255" y="977254"/>
            <a:ext cx="4071550" cy="224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85" y="67075"/>
            <a:ext cx="84888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4520" y="120150"/>
            <a:ext cx="9024425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777725" y="1429875"/>
            <a:ext cx="3555600" cy="1141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Совершил четыре длительные экспедиции на «Союз-ТМ» к станциям «Мир» и МКС в 1990, 1994, 1999 и 2001 годах, проведя в космосе рекордные 555 суток.
</a:t>
            </a:r>
            <a:endParaRPr lang="en-US" sz="1200" dirty="0"/>
          </a:p>
        </p:txBody>
      </p:sp>
      <p:sp>
        <p:nvSpPr>
          <p:cNvPr id="6" name="Text 1"/>
          <p:cNvSpPr txBox="1"/>
          <p:nvPr/>
        </p:nvSpPr>
        <p:spPr>
          <a:xfrm>
            <a:off x="777725" y="3109275"/>
            <a:ext cx="3555600" cy="1141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Сделал семь выходов в открытый космос, установив рекорд по продолжительности пребывания. Его вклад уникален в истории российской космонавтики.
</a:t>
            </a:r>
            <a:endParaRPr lang="en-US" sz="1200" dirty="0"/>
          </a:p>
        </p:txBody>
      </p:sp>
      <p:sp>
        <p:nvSpPr>
          <p:cNvPr id="7" name="Text 2"/>
          <p:cNvSpPr txBox="1"/>
          <p:nvPr/>
        </p:nvSpPr>
        <p:spPr>
          <a:xfrm>
            <a:off x="538925" y="393900"/>
            <a:ext cx="8091600" cy="4017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Космические полёты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Виктора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Афанасьева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.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endParaRPr lang="en-US" sz="2400" dirty="0"/>
          </a:p>
        </p:txBody>
      </p:sp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712" y="1429875"/>
            <a:ext cx="3976813" cy="265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25" y="3206229"/>
            <a:ext cx="8262000" cy="1952543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0616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1016400" y="1353500"/>
            <a:ext cx="3206400" cy="1525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Вклад в развитие молодёжи
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Виктор Афанасьев поддерживает олимпиады и научные мероприятия, общается со школьниками и курирует региональные проекты по развитию науки.
</a:t>
            </a:r>
            <a:endParaRPr lang="en-US" sz="1300" dirty="0"/>
          </a:p>
        </p:txBody>
      </p:sp>
      <p:sp>
        <p:nvSpPr>
          <p:cNvPr id="7" name="Text 1"/>
          <p:cNvSpPr txBox="1"/>
          <p:nvPr/>
        </p:nvSpPr>
        <p:spPr>
          <a:xfrm>
            <a:off x="5274525" y="1353500"/>
            <a:ext cx="3162000" cy="1525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Профессиональное признание и награды
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Алексей Варочко и Александр Титов получили высокие награды и признание профессионального сообщества за заслуги в развитии космической отрасли России.
</a:t>
            </a:r>
            <a:endParaRPr lang="en-US" sz="1300" dirty="0"/>
          </a:p>
        </p:txBody>
      </p:sp>
      <p:sp>
        <p:nvSpPr>
          <p:cNvPr id="8" name="Text 2"/>
          <p:cNvSpPr txBox="1"/>
          <p:nvPr/>
        </p:nvSpPr>
        <p:spPr>
          <a:xfrm>
            <a:off x="320374" y="393900"/>
            <a:ext cx="8360151" cy="332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Общественная роль и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наследие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Б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рянских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косм</a:t>
            </a:r>
            <a:r>
              <a:rPr lang="ru-RU" sz="2400" b="1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онавт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ов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.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endParaRPr lang="en-US" sz="2400" dirty="0"/>
          </a:p>
        </p:txBody>
      </p:sp>
      <p:sp>
        <p:nvSpPr>
          <p:cNvPr id="9" name="Text 3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373</Words>
  <Application>Microsoft Office PowerPoint</Application>
  <PresentationFormat>Экран (16:9)</PresentationFormat>
  <Paragraphs>42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User</cp:lastModifiedBy>
  <cp:revision>12</cp:revision>
  <dcterms:created xsi:type="dcterms:W3CDTF">2026-03-08T19:19:00Z</dcterms:created>
  <dcterms:modified xsi:type="dcterms:W3CDTF">2026-04-07T13:30:03Z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A17BCBD11CB340D5828A8D1807C7353A_12</vt:lpwstr>
  </property>
  <property fmtid="{D5CDD505-2E9C-101B-9397-08002B2CF9AE}" pid="3" name="KSOProductBuildVer">
    <vt:lpwstr>1049-12.2.0.23196</vt:lpwstr>
  </property>
</Properties>
</file>