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70" r:id="rId5"/>
    <p:sldId id="257" r:id="rId6"/>
    <p:sldId id="271" r:id="rId7"/>
    <p:sldId id="262" r:id="rId8"/>
    <p:sldId id="265" r:id="rId9"/>
  </p:sldIdLst>
  <p:sldSz cx="18288000" cy="10287000"/>
  <p:notesSz cx="6858000" cy="9144000"/>
  <p:embeddedFontLst>
    <p:embeddedFont>
      <p:font typeface="Montserrat" panose="00000500000000000000" pitchFamily="2" charset="-52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70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065C1-5E66-44D6-A202-0620F44A496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461D-AFA9-4047-A206-F33BDE69E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5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4.png"/><Relationship Id="rId4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.sv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7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memory45.s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gif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5.gif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551" y="645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algn="ctr">
                <a:lnSpc>
                  <a:spcPts val="205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algn="ctr">
                <a:lnSpc>
                  <a:spcPts val="260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8491748" y="1023901"/>
            <a:ext cx="1296697" cy="1293617"/>
          </a:xfrm>
          <a:custGeom>
            <a:avLst/>
            <a:gdLst/>
            <a:ahLst/>
            <a:cxnLst/>
            <a:rect l="l" t="t" r="r" b="b"/>
            <a:pathLst>
              <a:path w="1296697" h="1293617">
                <a:moveTo>
                  <a:pt x="0" y="0"/>
                </a:moveTo>
                <a:lnTo>
                  <a:pt x="1296697" y="0"/>
                </a:lnTo>
                <a:lnTo>
                  <a:pt x="1296697" y="1293617"/>
                </a:lnTo>
                <a:lnTo>
                  <a:pt x="0" y="1293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6086556" y="913666"/>
            <a:ext cx="1494244" cy="1621555"/>
          </a:xfrm>
          <a:custGeom>
            <a:avLst/>
            <a:gdLst/>
            <a:ahLst/>
            <a:cxnLst/>
            <a:rect l="l" t="t" r="r" b="b"/>
            <a:pathLst>
              <a:path w="1494244" h="1621555">
                <a:moveTo>
                  <a:pt x="0" y="0"/>
                </a:moveTo>
                <a:lnTo>
                  <a:pt x="1494244" y="0"/>
                </a:lnTo>
                <a:lnTo>
                  <a:pt x="1494244" y="1621555"/>
                </a:lnTo>
                <a:lnTo>
                  <a:pt x="0" y="1621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10319945" y="846262"/>
            <a:ext cx="1650182" cy="1650182"/>
          </a:xfrm>
          <a:custGeom>
            <a:avLst/>
            <a:gdLst/>
            <a:ahLst/>
            <a:cxnLst/>
            <a:rect l="l" t="t" r="r" b="b"/>
            <a:pathLst>
              <a:path w="1650182" h="1650182">
                <a:moveTo>
                  <a:pt x="0" y="0"/>
                </a:moveTo>
                <a:lnTo>
                  <a:pt x="1650182" y="0"/>
                </a:lnTo>
                <a:lnTo>
                  <a:pt x="1650182" y="1650182"/>
                </a:lnTo>
                <a:lnTo>
                  <a:pt x="0" y="16501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795115" y="3432976"/>
            <a:ext cx="166899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kern="0" dirty="0">
                <a:effectLst/>
                <a:latin typeface="+mj-lt"/>
                <a:ea typeface="Aptos" panose="020B0004020202020204" pitchFamily="34" charset="0"/>
              </a:rPr>
              <a:t>Международный конкурс сочинений </a:t>
            </a:r>
          </a:p>
          <a:p>
            <a:pPr algn="ctr"/>
            <a:r>
              <a:rPr lang="ru-RU" sz="6000" b="1" kern="0" dirty="0">
                <a:effectLst/>
                <a:latin typeface="+mj-lt"/>
                <a:ea typeface="Aptos" panose="020B0004020202020204" pitchFamily="34" charset="0"/>
              </a:rPr>
              <a:t>«Без срока давности» 2025/26 учебного года</a:t>
            </a:r>
            <a:endParaRPr lang="en-US" sz="6000" b="1" dirty="0">
              <a:solidFill>
                <a:srgbClr val="383234"/>
              </a:solidFill>
              <a:latin typeface="+mj-lt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81600" y="7282397"/>
            <a:ext cx="11159562" cy="231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73"/>
              </a:lnSpc>
            </a:pPr>
            <a:r>
              <a:rPr lang="ru-RU" sz="3200" spc="130" dirty="0">
                <a:solidFill>
                  <a:srgbClr val="383234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 конкурсе memory45.su </a:t>
            </a:r>
          </a:p>
          <a:p>
            <a:pPr algn="ctr">
              <a:lnSpc>
                <a:spcPts val="4573"/>
              </a:lnSpc>
            </a:pPr>
            <a:r>
              <a:rPr lang="ru-RU" sz="3200" spc="130" dirty="0">
                <a:solidFill>
                  <a:srgbClr val="383234"/>
                </a:solidFill>
                <a:latin typeface="Montserrat"/>
                <a:ea typeface="Montserrat"/>
                <a:cs typeface="Montserrat"/>
                <a:sym typeface="Montserrat"/>
              </a:rPr>
              <a:t>Куратор конкурса Кудрявцева Юлия Львовна</a:t>
            </a:r>
          </a:p>
          <a:p>
            <a:pPr algn="ctr">
              <a:lnSpc>
                <a:spcPts val="4573"/>
              </a:lnSpc>
            </a:pPr>
            <a:r>
              <a:rPr lang="ru-RU" sz="3200" spc="130" dirty="0">
                <a:solidFill>
                  <a:srgbClr val="383234"/>
                </a:solidFill>
                <a:latin typeface="Montserrat"/>
                <a:ea typeface="Montserrat"/>
                <a:cs typeface="Montserrat"/>
                <a:sym typeface="Montserrat"/>
              </a:rPr>
              <a:t>ul.kudryavtceva@mpgu.su</a:t>
            </a:r>
          </a:p>
          <a:p>
            <a:pPr algn="ctr">
              <a:lnSpc>
                <a:spcPts val="4573"/>
              </a:lnSpc>
            </a:pPr>
            <a:r>
              <a:rPr lang="ru-RU" sz="3200" spc="130" dirty="0">
                <a:solidFill>
                  <a:srgbClr val="383234"/>
                </a:solidFill>
                <a:latin typeface="Montserrat"/>
                <a:ea typeface="Montserrat"/>
                <a:cs typeface="Montserrat"/>
                <a:sym typeface="Montserrat"/>
              </a:rPr>
              <a:t>(499)400-02-48 (доб.981)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787DB2-4588-C3A2-554B-201F83773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800" y="5150224"/>
            <a:ext cx="2450804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2E827-1912-BE51-C505-D78F7F09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AB7035-4BD0-7149-A25C-63FB9D66A8F0}"/>
              </a:ext>
            </a:extLst>
          </p:cNvPr>
          <p:cNvSpPr/>
          <p:nvPr/>
        </p:nvSpPr>
        <p:spPr>
          <a:xfrm>
            <a:off x="41366" y="4347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7A80DE7-F148-66A1-86D4-A0248D48B0F6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6BB18A4-38E9-0BB0-7BA5-8E1D94D2AC28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DD20A56-D9E7-EBC3-759A-C39D385D7C72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79E68E7-2697-0245-2AB1-E817152D52FF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FD5BAC1-BA01-25DE-CD87-147C02757A0A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F484B35-D21E-D776-684E-812C5D7664D6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CA9F350B-D116-4F8F-1C91-95057362781B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0807B79-1BF5-1EEA-305F-0F748ED667CB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71E07E4-5B93-7CFF-EA34-AFCE91B6C51C}"/>
              </a:ext>
            </a:extLst>
          </p:cNvPr>
          <p:cNvSpPr txBox="1"/>
          <p:nvPr/>
        </p:nvSpPr>
        <p:spPr>
          <a:xfrm>
            <a:off x="2171700" y="3153016"/>
            <a:ext cx="13944600" cy="5227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117" normalizeH="0" baseline="0" noProof="0" dirty="0">
              <a:ln>
                <a:noFill/>
              </a:ln>
              <a:solidFill>
                <a:srgbClr val="3832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обучающиеся 5–7 классов 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обучающиеся 8-9 классов 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обучающиеся 10-11 классов 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студенты, обучающиеся по программам СПО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МДЦ «Артек», ВДЦ «Океан», ВДЦ «Смена», ВДЦ «Орленок»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обучающиеся опорных площадок 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зарубежные участники 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</a:t>
            </a:r>
            <a:r>
              <a:rPr kumimoji="0" lang="ru-RU" sz="32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бучающиеся</a:t>
            </a: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школ МИД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17" normalizeH="0" baseline="0" noProof="0" dirty="0">
              <a:ln>
                <a:noFill/>
              </a:ln>
              <a:solidFill>
                <a:srgbClr val="3832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4DE4F571-3066-98A3-9B7A-47BA1B4924A1}"/>
              </a:ext>
            </a:extLst>
          </p:cNvPr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2E10EC82-FD2C-D8D6-27FB-A034166DA17E}"/>
              </a:ext>
            </a:extLst>
          </p:cNvPr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62665CA4-D36D-708C-6166-A9C5674AB419}"/>
              </a:ext>
            </a:extLst>
          </p:cNvPr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791B2802-1337-2672-9FCD-1FF23E2F5737}"/>
              </a:ext>
            </a:extLst>
          </p:cNvPr>
          <p:cNvSpPr txBox="1"/>
          <p:nvPr/>
        </p:nvSpPr>
        <p:spPr>
          <a:xfrm>
            <a:off x="3614721" y="2132373"/>
            <a:ext cx="1114128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Участники конкурса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D34C741-86C7-0488-01E0-A81A2EE6F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52" y="232395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D57B7-E7F6-D5F8-C213-A8BDE46E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E1E622-C209-5DAD-A5EA-92CB6F44123C}"/>
              </a:ext>
            </a:extLst>
          </p:cNvPr>
          <p:cNvSpPr/>
          <p:nvPr/>
        </p:nvSpPr>
        <p:spPr>
          <a:xfrm>
            <a:off x="-17929" y="-201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EB696BE-D86E-F19B-F97D-3399B804FCDF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856CE8-768F-CF0A-8241-EEEB214D65A6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37C4E26-3F2E-8204-3F9D-3FC04D916A86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F509FB6-5FE6-E7C7-436F-07CDC745AF06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F48602-F47F-A32A-8EFC-957A19DF447A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548D5B-6643-111E-1596-DDC38BB1F989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4A855DD-EF49-9328-23CE-681A18E92373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9A53909-3598-3534-D84A-F5B3E63CCDB0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8364055-5411-6C5C-BDB5-6F176EAE7FF2}"/>
              </a:ext>
            </a:extLst>
          </p:cNvPr>
          <p:cNvSpPr txBox="1"/>
          <p:nvPr/>
        </p:nvSpPr>
        <p:spPr>
          <a:xfrm>
            <a:off x="3335176" y="3219531"/>
            <a:ext cx="13334433" cy="549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преступления против детства</a:t>
            </a:r>
          </a:p>
          <a:p>
            <a:pPr marL="0" marR="0" lvl="0" indent="0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карательные операции, направленные на централизованное уничтожение мирного населения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уничтожение голодом и создание заведомо невыносимых условий существования</a:t>
            </a:r>
          </a:p>
          <a:p>
            <a:pPr marL="0" marR="0" lvl="0" indent="0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угон на принудительные работы</a:t>
            </a:r>
          </a:p>
          <a:p>
            <a:pPr marL="0" marR="0" lvl="0" indent="0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трагедия и подвиг советского народа в произведениях искусства</a:t>
            </a:r>
          </a:p>
          <a:p>
            <a:pPr lvl="0">
              <a:lnSpc>
                <a:spcPts val="4119"/>
              </a:lnSpc>
              <a:defRPr/>
            </a:pPr>
            <a:r>
              <a:rPr lang="ru-RU" sz="20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военные преступления японских милитаристов </a:t>
            </a:r>
          </a:p>
          <a:p>
            <a:pPr lvl="0">
              <a:lnSpc>
                <a:spcPts val="4119"/>
              </a:lnSpc>
              <a:defRPr/>
            </a:pPr>
            <a:r>
              <a:rPr lang="ru-RU" sz="20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деятельность поисковых отрядов </a:t>
            </a:r>
          </a:p>
          <a:p>
            <a:pPr lvl="0">
              <a:lnSpc>
                <a:spcPts val="4119"/>
              </a:lnSpc>
              <a:defRPr/>
            </a:pPr>
            <a:r>
              <a:rPr lang="ru-RU" sz="20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участие в образовательно-просветительских мероприятиях проекта «Без срока давности»</a:t>
            </a:r>
          </a:p>
          <a:p>
            <a:pPr lvl="0">
              <a:lnSpc>
                <a:spcPts val="4119"/>
              </a:lnSpc>
              <a:defRPr/>
            </a:pPr>
            <a:r>
              <a:rPr lang="ru-RU" sz="20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трагедия моей семьи в годы Великой Отечественной войны;</a:t>
            </a:r>
          </a:p>
          <a:p>
            <a:pPr lvl="0">
              <a:lnSpc>
                <a:spcPts val="4119"/>
              </a:lnSpc>
              <a:defRPr/>
            </a:pPr>
            <a:r>
              <a:rPr lang="ru-RU" sz="2000" spc="55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нацизм и неонацизм: история и современность.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810451-D6B6-B863-0BBF-51B5CD6DA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52" y="232395"/>
            <a:ext cx="2450804" cy="18655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7A21DA-1CF2-DDD7-0D86-5C461CDC8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748" y="3314700"/>
            <a:ext cx="384081" cy="3871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F5AA54-7C1B-E353-5B51-C9D45F373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203" y="3851389"/>
            <a:ext cx="384081" cy="3840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E5357DE-009C-5814-56BE-D67F3AAA7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748" y="4739247"/>
            <a:ext cx="384082" cy="3840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221F976-939C-FFBC-26F7-55AB31BF4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699" y="5209697"/>
            <a:ext cx="387130" cy="3840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187E03-2EFD-0B98-109B-DA9384BB72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700" y="5707355"/>
            <a:ext cx="387129" cy="390201"/>
          </a:xfrm>
          <a:prstGeom prst="rect">
            <a:avLst/>
          </a:prstGeom>
        </p:spPr>
      </p:pic>
      <p:sp>
        <p:nvSpPr>
          <p:cNvPr id="23" name="Freeform 11">
            <a:extLst>
              <a:ext uri="{FF2B5EF4-FFF2-40B4-BE49-F238E27FC236}">
                <a16:creationId xmlns:a16="http://schemas.microsoft.com/office/drawing/2014/main" id="{58969F2C-3341-1290-B45A-EA420019B60B}"/>
              </a:ext>
            </a:extLst>
          </p:cNvPr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5D1BEC0F-4DC2-5E2D-024E-3D9C118A5352}"/>
              </a:ext>
            </a:extLst>
          </p:cNvPr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6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0F76356C-4A34-A4E9-500E-B051170C06F7}"/>
              </a:ext>
            </a:extLst>
          </p:cNvPr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1FB12452-D5CF-2439-0C1B-F77D26D425C6}"/>
              </a:ext>
            </a:extLst>
          </p:cNvPr>
          <p:cNvSpPr txBox="1"/>
          <p:nvPr/>
        </p:nvSpPr>
        <p:spPr>
          <a:xfrm>
            <a:off x="3793911" y="1966717"/>
            <a:ext cx="107001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Тематические направления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D203E-7151-59BC-0840-D2E262D516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0647" y="7783550"/>
            <a:ext cx="387130" cy="3902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A97F97-8DE6-B9B1-584B-1099AFE1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0647" y="8323163"/>
            <a:ext cx="387160" cy="3871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F55CC9-450D-DD4D-D226-B92DA4A36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3726" y="6242785"/>
            <a:ext cx="384081" cy="38408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14DE358-D8DD-7AF7-3904-7723F77CC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696" y="6766657"/>
            <a:ext cx="384081" cy="3871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EEB4D2-87FB-3D19-1FE9-355A1A7D92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0647" y="7275872"/>
            <a:ext cx="387160" cy="3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1C80-8B70-7F44-86AB-3CEB0796C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6721985-51AC-F2FF-AD7E-3094B632DC6F}"/>
              </a:ext>
            </a:extLst>
          </p:cNvPr>
          <p:cNvSpPr/>
          <p:nvPr/>
        </p:nvSpPr>
        <p:spPr>
          <a:xfrm>
            <a:off x="41366" y="4347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9A280A2-1F27-672C-5C16-D4CF9673570D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332C25-A044-8D9E-CDC8-155715C3EF54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2164E33-5256-7A1F-B3B0-782A7317C03A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92ACD29-41A4-5862-69F8-B637731C05DF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6502D28-07FF-A3D7-7606-2A339D255796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953AF45-9FE4-09B1-C6FA-18B6AED62CA2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A8B28B0-44CE-932E-FC53-3D8A328899E8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9169136-8F64-A97F-D5EC-95519C8A77EE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79C561D-5D66-BB40-C01A-A228EE71CFCF}"/>
              </a:ext>
            </a:extLst>
          </p:cNvPr>
          <p:cNvSpPr txBox="1"/>
          <p:nvPr/>
        </p:nvSpPr>
        <p:spPr>
          <a:xfrm>
            <a:off x="1806357" y="2856756"/>
            <a:ext cx="15468600" cy="3819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школьный ‒ с 1 ноября 2025 года по 19 января 2026 года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муниципальный ‒ с 20 января по 5 февраля 2026 года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региональный ‒  с 6 по 17 февраля 2026 года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федеральный ‒ с 18 февраля по 17 марта 2026 года</a:t>
            </a: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17" normalizeH="0" baseline="0" noProof="0" dirty="0">
              <a:ln>
                <a:noFill/>
              </a:ln>
              <a:solidFill>
                <a:srgbClr val="3832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91B9B07-4FA2-ADCA-7D8F-A177839C61BC}"/>
              </a:ext>
            </a:extLst>
          </p:cNvPr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DD9A899-B1E9-36E8-D12A-2F207D9BD83D}"/>
              </a:ext>
            </a:extLst>
          </p:cNvPr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83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750319C8-E988-B351-9C39-25B0F7821E77}"/>
              </a:ext>
            </a:extLst>
          </p:cNvPr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5E72723E-4A73-5573-AC75-4D02A0D0FB14}"/>
              </a:ext>
            </a:extLst>
          </p:cNvPr>
          <p:cNvSpPr txBox="1"/>
          <p:nvPr/>
        </p:nvSpPr>
        <p:spPr>
          <a:xfrm>
            <a:off x="3793910" y="1966717"/>
            <a:ext cx="1114128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Этапы конкурса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997BA9-8B45-DD75-7882-D6F015EDD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52" y="232395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71" y="-745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algn="ctr">
                <a:lnSpc>
                  <a:spcPts val="205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algn="ctr">
                <a:lnSpc>
                  <a:spcPts val="260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3940629" y="1807487"/>
            <a:ext cx="94510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Обратить внимание!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3406090"/>
            <a:ext cx="12533064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19"/>
              </a:lnSpc>
            </a:pPr>
            <a:r>
              <a:rPr lang="ru-RU" sz="3200" spc="55" dirty="0">
                <a:cs typeface="Arial" panose="020B0604020202020204" pitchFamily="34" charset="0"/>
              </a:rPr>
              <a:t>С</a:t>
            </a:r>
            <a:r>
              <a:rPr kumimoji="0" lang="ru-RU" sz="32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охранение исторической памяти о трагедии мирного населения СССР – жертвах военных преступлений нацистов и их пособников в годы Великой Отечественной войны 1941–1945 годов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4684C4-11F0-25F0-0F15-2C8EF46C9B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8484" y="3429000"/>
            <a:ext cx="3962400" cy="3016156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5A09F990-2567-93F9-5FF6-A9E39EC06D35}"/>
              </a:ext>
            </a:extLst>
          </p:cNvPr>
          <p:cNvSpPr txBox="1"/>
          <p:nvPr/>
        </p:nvSpPr>
        <p:spPr>
          <a:xfrm>
            <a:off x="5466193" y="8783318"/>
            <a:ext cx="12321493" cy="1014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9"/>
              </a:lnSpc>
            </a:pPr>
            <a:r>
              <a:rPr lang="ru-RU" sz="2800" dirty="0">
                <a:solidFill>
                  <a:prstClr val="black"/>
                </a:solidFill>
              </a:rPr>
              <a:t>Количество участников 2024/25 учебного года </a:t>
            </a:r>
            <a:r>
              <a:rPr lang="ru-RU" sz="2800" b="1" dirty="0">
                <a:solidFill>
                  <a:prstClr val="black"/>
                </a:solidFill>
              </a:rPr>
              <a:t>681 324</a:t>
            </a:r>
          </a:p>
          <a:p>
            <a:pPr algn="ctr">
              <a:lnSpc>
                <a:spcPts val="4119"/>
              </a:lnSpc>
            </a:pPr>
            <a:r>
              <a:rPr lang="ru-RU" sz="2800" dirty="0">
                <a:solidFill>
                  <a:prstClr val="black"/>
                </a:solidFill>
              </a:rPr>
              <a:t>Общее количество участников за шесть лет - </a:t>
            </a:r>
            <a:r>
              <a:rPr 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3 134 813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AD5D59B6-238B-FA5E-8C90-9EE4F0E5E0EB}"/>
              </a:ext>
            </a:extLst>
          </p:cNvPr>
          <p:cNvSpPr txBox="1"/>
          <p:nvPr/>
        </p:nvSpPr>
        <p:spPr>
          <a:xfrm>
            <a:off x="3940629" y="5068950"/>
            <a:ext cx="11301827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Montserrat" panose="00000500000000000000" pitchFamily="2" charset="-52"/>
                <a:cs typeface="Arial" panose="020B0604020202020204" pitchFamily="34" charset="0"/>
              </a:rPr>
              <a:t>2.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Объем сочинения не более 6 печатных страниц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3A22F12-6A88-2212-D5CB-32B5E0B4366B}"/>
              </a:ext>
            </a:extLst>
          </p:cNvPr>
          <p:cNvSpPr txBox="1"/>
          <p:nvPr/>
        </p:nvSpPr>
        <p:spPr>
          <a:xfrm>
            <a:off x="4419600" y="2345156"/>
            <a:ext cx="10764498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Montserrat" panose="00000500000000000000" pitchFamily="2" charset="-52"/>
                <a:cs typeface="Arial" panose="020B0604020202020204" pitchFamily="34" charset="0"/>
              </a:rPr>
              <a:t>1.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Сочинение должно соответствовать цели конкурса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95E8952-5215-08F9-0BDC-122C0CB83CBA}"/>
              </a:ext>
            </a:extLst>
          </p:cNvPr>
          <p:cNvSpPr txBox="1"/>
          <p:nvPr/>
        </p:nvSpPr>
        <p:spPr>
          <a:xfrm>
            <a:off x="4572000" y="6477774"/>
            <a:ext cx="118265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Montserrat" panose="00000500000000000000" pitchFamily="2" charset="-52"/>
                <a:cs typeface="Arial" panose="020B0604020202020204" pitchFamily="34" charset="0"/>
              </a:rPr>
              <a:t>3. Ссылки на источники в конце печатной копии сочинения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4BE8-09BB-4F06-0BDC-FAE8DD535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F47357-F3C5-6D75-571B-98DE0612E91E}"/>
              </a:ext>
            </a:extLst>
          </p:cNvPr>
          <p:cNvSpPr/>
          <p:nvPr/>
        </p:nvSpPr>
        <p:spPr>
          <a:xfrm>
            <a:off x="41366" y="4347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A48D1F4-D458-682F-F7B3-5046D41A7285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5FEA0D-BAD7-AE16-EA1B-3370E8F0BF9E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82AD466-E471-76D8-4FFC-8E43BDFDE31C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D03C07C-1112-E600-DD81-50E1DBA09FBE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C0E0E87-F5D5-E8CD-B4DA-1A4AAF117779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2FB7F68-FD49-7556-E3F5-2F469FB70FD6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8A4BE7-80E7-22F7-D30B-9DF058D06640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88DE3A7-D20D-A78A-27F7-33C740AD02B6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81F54254-1BE6-DECB-A401-6C3DACFBA14A}"/>
              </a:ext>
            </a:extLst>
          </p:cNvPr>
          <p:cNvSpPr txBox="1"/>
          <p:nvPr/>
        </p:nvSpPr>
        <p:spPr>
          <a:xfrm>
            <a:off x="852337" y="1887409"/>
            <a:ext cx="168732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В личный кабинет загружается 4 сочинения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 конкурсной документацией</a:t>
            </a:r>
            <a:endParaRPr lang="ru-RU" sz="3600" b="1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atin typeface="Montserrat" panose="00000500000000000000" pitchFamily="2" charset="-52"/>
                <a:cs typeface="Arial" panose="020B0604020202020204" pitchFamily="34" charset="0"/>
              </a:rPr>
              <a:t>Анкета + Сочинение (скан одним файлом) + Копия (</a:t>
            </a:r>
            <a:r>
              <a:rPr lang="en-US" sz="3200" b="1" dirty="0">
                <a:latin typeface="Montserrat" panose="00000500000000000000" pitchFamily="2" charset="-52"/>
                <a:cs typeface="Arial" panose="020B0604020202020204" pitchFamily="34" charset="0"/>
              </a:rPr>
              <a:t>word)</a:t>
            </a:r>
            <a:r>
              <a:rPr lang="ru-RU" sz="3200" b="1" dirty="0">
                <a:latin typeface="Montserrat" panose="00000500000000000000" pitchFamily="2" charset="-52"/>
                <a:cs typeface="Arial" panose="020B0604020202020204" pitchFamily="34" charset="0"/>
              </a:rPr>
              <a:t> +</a:t>
            </a:r>
            <a:r>
              <a:rPr lang="en-US" sz="3200" b="1" dirty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Montserrat" panose="00000500000000000000" pitchFamily="2" charset="-52"/>
                <a:cs typeface="Arial" panose="020B0604020202020204" pitchFamily="34" charset="0"/>
              </a:rPr>
              <a:t>Согласие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2B4FF1-467F-47EE-736F-1E34BBE05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009" y="3505321"/>
            <a:ext cx="3887909" cy="56461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3574A6-B269-A0AC-9506-75E1521FE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9" y="3464301"/>
            <a:ext cx="3810120" cy="55921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986F76-2237-740C-C413-9A4517859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43" y="3552306"/>
            <a:ext cx="3887909" cy="55041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3B600D-AD91-12DF-8B29-1A04D6D429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2" y="3466542"/>
            <a:ext cx="4022515" cy="5690386"/>
          </a:xfrm>
          <a:prstGeom prst="rect">
            <a:avLst/>
          </a:prstGeom>
        </p:spPr>
      </p:pic>
      <p:sp>
        <p:nvSpPr>
          <p:cNvPr id="11" name="Freeform 12">
            <a:extLst>
              <a:ext uri="{FF2B5EF4-FFF2-40B4-BE49-F238E27FC236}">
                <a16:creationId xmlns:a16="http://schemas.microsoft.com/office/drawing/2014/main" id="{06F91851-4B16-D042-2256-569E4BF28791}"/>
              </a:ext>
            </a:extLst>
          </p:cNvPr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683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C161D78-20C1-25B4-74AD-EE7C818AB916}"/>
              </a:ext>
            </a:extLst>
          </p:cNvPr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F2D8867D-6AE5-5C1E-05DA-A245560D228E}"/>
              </a:ext>
            </a:extLst>
          </p:cNvPr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0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D3E3C-2BB3-F8A3-7C61-4F8C0B23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D5E18E-B51E-64AB-0408-48F1DF40BC33}"/>
              </a:ext>
            </a:extLst>
          </p:cNvPr>
          <p:cNvSpPr/>
          <p:nvPr/>
        </p:nvSpPr>
        <p:spPr>
          <a:xfrm>
            <a:off x="1406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347CEB9-6B3D-AEDF-5F03-D2C484CD2E95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9E4C2B-6F3D-212F-E322-B9552F09724D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1E9E28-D15A-05EA-4E67-432679D86084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6E4242A-2D5E-F552-1117-4F83AE3B14FC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67E331-084F-41ED-1BE1-D3765689986E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EAADAC2-9E60-7E04-6354-C878B99B81DB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711DEB35-186F-18CE-6B1D-4846A9AFAD7E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4C1689D-BEA3-CEE6-FC02-2DC23799A6EE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969008F-0F00-94D7-3B37-BD2C4EE609ED}"/>
              </a:ext>
            </a:extLst>
          </p:cNvPr>
          <p:cNvSpPr txBox="1"/>
          <p:nvPr/>
        </p:nvSpPr>
        <p:spPr>
          <a:xfrm>
            <a:off x="4711224" y="1071970"/>
            <a:ext cx="849544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atin typeface="Montserrat" panose="00000500000000000000" pitchFamily="2" charset="-52"/>
                <a:cs typeface="Arial" panose="020B0604020202020204" pitchFamily="34" charset="0"/>
              </a:rPr>
              <a:t>Отчетная документация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A8D20E-A007-F11A-ED42-305384B6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13" y="199445"/>
            <a:ext cx="3231605" cy="24598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чек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29F0BF6-5515-E876-70DF-F68632D63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894" y="1997988"/>
            <a:ext cx="5818681" cy="725894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Параллельный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5537CA-E302-8924-01F4-2434C6EB9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70" y="1956083"/>
            <a:ext cx="5532790" cy="72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EEC6D-D973-321C-59C3-8658F53F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CA1882-BC85-7F2D-8B83-D6FD338D0A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6" b="-7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20CB2F-E9CB-3B12-F99C-187F565D9F16}"/>
              </a:ext>
            </a:extLst>
          </p:cNvPr>
          <p:cNvGrpSpPr/>
          <p:nvPr/>
        </p:nvGrpSpPr>
        <p:grpSpPr>
          <a:xfrm rot="5400000">
            <a:off x="-544165" y="620182"/>
            <a:ext cx="1658508" cy="817035"/>
            <a:chOff x="0" y="0"/>
            <a:chExt cx="733958" cy="3615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B857A38-A931-3694-741D-B72239F50045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BD4EB97-C641-5B26-422F-A02BC5FAF7F4}"/>
                </a:ext>
              </a:extLst>
            </p:cNvPr>
            <p:cNvSpPr txBox="1"/>
            <p:nvPr/>
          </p:nvSpPr>
          <p:spPr>
            <a:xfrm>
              <a:off x="114681" y="139298"/>
              <a:ext cx="504596" cy="196448"/>
            </a:xfrm>
            <a:prstGeom prst="rect">
              <a:avLst/>
            </a:prstGeom>
          </p:spPr>
          <p:txBody>
            <a:bodyPr lIns="40008" tIns="40008" rIns="40008" bIns="400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0A06F9A-46A5-E6F3-849E-D49EFD1FA119}"/>
              </a:ext>
            </a:extLst>
          </p:cNvPr>
          <p:cNvGrpSpPr/>
          <p:nvPr/>
        </p:nvGrpSpPr>
        <p:grpSpPr>
          <a:xfrm>
            <a:off x="16012406" y="9330970"/>
            <a:ext cx="2104036" cy="1036517"/>
            <a:chOff x="0" y="0"/>
            <a:chExt cx="733958" cy="36157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C20CBC-7032-1770-52FA-0828FC8C751C}"/>
                </a:ext>
              </a:extLst>
            </p:cNvPr>
            <p:cNvSpPr/>
            <p:nvPr/>
          </p:nvSpPr>
          <p:spPr>
            <a:xfrm>
              <a:off x="0" y="0"/>
              <a:ext cx="733958" cy="361572"/>
            </a:xfrm>
            <a:custGeom>
              <a:avLst/>
              <a:gdLst/>
              <a:ahLst/>
              <a:cxnLst/>
              <a:rect l="l" t="t" r="r" b="b"/>
              <a:pathLst>
                <a:path w="733958" h="361572">
                  <a:moveTo>
                    <a:pt x="366979" y="0"/>
                  </a:moveTo>
                  <a:lnTo>
                    <a:pt x="733958" y="361572"/>
                  </a:lnTo>
                  <a:lnTo>
                    <a:pt x="0" y="361572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112F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CD8CDF5-ED54-85BB-86ED-27CF4FE137EC}"/>
                </a:ext>
              </a:extLst>
            </p:cNvPr>
            <p:cNvSpPr txBox="1"/>
            <p:nvPr/>
          </p:nvSpPr>
          <p:spPr>
            <a:xfrm>
              <a:off x="114681" y="129773"/>
              <a:ext cx="504596" cy="205973"/>
            </a:xfrm>
            <a:prstGeom prst="rect">
              <a:avLst/>
            </a:prstGeom>
          </p:spPr>
          <p:txBody>
            <a:bodyPr lIns="50755" tIns="50755" rIns="50755" bIns="50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27E1D0A-4984-041C-802C-86354516D457}"/>
              </a:ext>
            </a:extLst>
          </p:cNvPr>
          <p:cNvSpPr/>
          <p:nvPr/>
        </p:nvSpPr>
        <p:spPr>
          <a:xfrm>
            <a:off x="-803092" y="7182487"/>
            <a:ext cx="7636770" cy="4151626"/>
          </a:xfrm>
          <a:custGeom>
            <a:avLst/>
            <a:gdLst/>
            <a:ahLst/>
            <a:cxnLst/>
            <a:rect l="l" t="t" r="r" b="b"/>
            <a:pathLst>
              <a:path w="7636770" h="4151626">
                <a:moveTo>
                  <a:pt x="0" y="0"/>
                </a:moveTo>
                <a:lnTo>
                  <a:pt x="7636769" y="0"/>
                </a:lnTo>
                <a:lnTo>
                  <a:pt x="7636769" y="4151626"/>
                </a:lnTo>
                <a:lnTo>
                  <a:pt x="0" y="415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FC5E222-2964-2DD4-65C5-4665AF1A6F0B}"/>
              </a:ext>
            </a:extLst>
          </p:cNvPr>
          <p:cNvSpPr/>
          <p:nvPr/>
        </p:nvSpPr>
        <p:spPr>
          <a:xfrm flipH="1" flipV="1">
            <a:off x="14204757" y="-253816"/>
            <a:ext cx="5503155" cy="2991715"/>
          </a:xfrm>
          <a:custGeom>
            <a:avLst/>
            <a:gdLst/>
            <a:ahLst/>
            <a:cxnLst/>
            <a:rect l="l" t="t" r="r" b="b"/>
            <a:pathLst>
              <a:path w="5503155" h="2991715">
                <a:moveTo>
                  <a:pt x="5503156" y="2991715"/>
                </a:moveTo>
                <a:lnTo>
                  <a:pt x="0" y="2991715"/>
                </a:lnTo>
                <a:lnTo>
                  <a:pt x="0" y="0"/>
                </a:lnTo>
                <a:lnTo>
                  <a:pt x="5503156" y="0"/>
                </a:lnTo>
                <a:lnTo>
                  <a:pt x="5503156" y="299171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A1B4F45-CE35-8203-35A0-45EDD375EEF5}"/>
              </a:ext>
            </a:extLst>
          </p:cNvPr>
          <p:cNvSpPr txBox="1"/>
          <p:nvPr/>
        </p:nvSpPr>
        <p:spPr>
          <a:xfrm>
            <a:off x="4572000" y="4348200"/>
            <a:ext cx="8610600" cy="1020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68" b="0" i="0" u="none" strike="noStrike" kern="1200" cap="none" spc="117" normalizeH="0" baseline="0" noProof="0" dirty="0">
              <a:ln>
                <a:noFill/>
              </a:ln>
              <a:solidFill>
                <a:srgbClr val="3832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ts val="4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68" b="0" i="0" u="none" strike="noStrike" kern="1200" cap="none" spc="117" normalizeH="0" baseline="0" noProof="0" dirty="0">
              <a:ln>
                <a:noFill/>
              </a:ln>
              <a:solidFill>
                <a:srgbClr val="3832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DD39ED6-2EE8-5B4B-81BC-ADCE201ED6CE}"/>
              </a:ext>
            </a:extLst>
          </p:cNvPr>
          <p:cNvSpPr/>
          <p:nvPr/>
        </p:nvSpPr>
        <p:spPr>
          <a:xfrm>
            <a:off x="8755752" y="669526"/>
            <a:ext cx="784905" cy="783041"/>
          </a:xfrm>
          <a:custGeom>
            <a:avLst/>
            <a:gdLst/>
            <a:ahLst/>
            <a:cxnLst/>
            <a:rect l="l" t="t" r="r" b="b"/>
            <a:pathLst>
              <a:path w="784905" h="783041">
                <a:moveTo>
                  <a:pt x="0" y="0"/>
                </a:moveTo>
                <a:lnTo>
                  <a:pt x="784905" y="0"/>
                </a:lnTo>
                <a:lnTo>
                  <a:pt x="784905" y="783041"/>
                </a:lnTo>
                <a:lnTo>
                  <a:pt x="0" y="783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6F1091B0-DD03-4EB7-DAF2-60E3A1DBF2E2}"/>
              </a:ext>
            </a:extLst>
          </p:cNvPr>
          <p:cNvSpPr/>
          <p:nvPr/>
        </p:nvSpPr>
        <p:spPr>
          <a:xfrm>
            <a:off x="7407319" y="603944"/>
            <a:ext cx="904482" cy="981545"/>
          </a:xfrm>
          <a:custGeom>
            <a:avLst/>
            <a:gdLst/>
            <a:ahLst/>
            <a:cxnLst/>
            <a:rect l="l" t="t" r="r" b="b"/>
            <a:pathLst>
              <a:path w="904482" h="981545">
                <a:moveTo>
                  <a:pt x="0" y="0"/>
                </a:moveTo>
                <a:lnTo>
                  <a:pt x="904482" y="0"/>
                </a:lnTo>
                <a:lnTo>
                  <a:pt x="904482" y="981545"/>
                </a:lnTo>
                <a:lnTo>
                  <a:pt x="0" y="981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F4472712-C66D-A132-E1F9-ADEE0B915E3B}"/>
              </a:ext>
            </a:extLst>
          </p:cNvPr>
          <p:cNvSpPr/>
          <p:nvPr/>
        </p:nvSpPr>
        <p:spPr>
          <a:xfrm>
            <a:off x="9830486" y="583712"/>
            <a:ext cx="998873" cy="998873"/>
          </a:xfrm>
          <a:custGeom>
            <a:avLst/>
            <a:gdLst/>
            <a:ahLst/>
            <a:cxnLst/>
            <a:rect l="l" t="t" r="r" b="b"/>
            <a:pathLst>
              <a:path w="998873" h="998873">
                <a:moveTo>
                  <a:pt x="0" y="0"/>
                </a:moveTo>
                <a:lnTo>
                  <a:pt x="998873" y="0"/>
                </a:lnTo>
                <a:lnTo>
                  <a:pt x="998873" y="998873"/>
                </a:lnTo>
                <a:lnTo>
                  <a:pt x="0" y="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FA7E6C1-6449-C28E-F555-0EE2B8282B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0572" y="792937"/>
            <a:ext cx="2450804" cy="18655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FC17FB-8DD0-97E8-2D18-41B78ECD5D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28" y="3537851"/>
            <a:ext cx="3247175" cy="324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700CE0-9D48-AA5A-6FC0-03BEA83CAC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0603" y="7056857"/>
            <a:ext cx="1987468" cy="5182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3EC91B-0B22-C593-65B2-82BC69A144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95" y="3532236"/>
            <a:ext cx="3252790" cy="325279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5B77732-6D6C-5957-A8BF-3AF403FE404C}"/>
              </a:ext>
            </a:extLst>
          </p:cNvPr>
          <p:cNvSpPr/>
          <p:nvPr/>
        </p:nvSpPr>
        <p:spPr>
          <a:xfrm>
            <a:off x="5367983" y="6828332"/>
            <a:ext cx="3368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Сайт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«Без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 срока давности»</a:t>
            </a:r>
          </a:p>
          <a:p>
            <a:pPr algn="ctr"/>
            <a:r>
              <a:rPr lang="en-US" sz="2400" dirty="0">
                <a:hlinkClick r:id="rId13"/>
              </a:rPr>
              <a:t>memory45.su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6FA0EC4-5B26-0E11-52DF-0615DBC8C972}"/>
              </a:ext>
            </a:extLst>
          </p:cNvPr>
          <p:cNvSpPr/>
          <p:nvPr/>
        </p:nvSpPr>
        <p:spPr>
          <a:xfrm>
            <a:off x="9766699" y="3576164"/>
            <a:ext cx="3252789" cy="3252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074BAB-E792-38A2-4327-77650A1452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00" y="3746622"/>
            <a:ext cx="2793756" cy="2793756"/>
          </a:xfrm>
          <a:prstGeom prst="rect">
            <a:avLst/>
          </a:prstGeom>
        </p:spPr>
      </p:pic>
      <p:pic>
        <p:nvPicPr>
          <p:cNvPr id="35" name="Picture 2" descr="Picture background">
            <a:extLst>
              <a:ext uri="{FF2B5EF4-FFF2-40B4-BE49-F238E27FC236}">
                <a16:creationId xmlns:a16="http://schemas.microsoft.com/office/drawing/2014/main" id="{04879697-6005-2D36-F796-C8DD3D03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02" y="6903855"/>
            <a:ext cx="1554781" cy="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4961416-D0AD-6599-0DD2-CFE990F7F91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0502" t="10179" r="20294" b="20617"/>
          <a:stretch>
            <a:fillRect/>
          </a:stretch>
        </p:blipFill>
        <p:spPr>
          <a:xfrm>
            <a:off x="13952924" y="3576164"/>
            <a:ext cx="3252789" cy="3252790"/>
          </a:xfrm>
          <a:prstGeom prst="rect">
            <a:avLst/>
          </a:prstGeom>
          <a:effectLst/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11E62ED-297B-6061-76D8-958DE783BCB4}"/>
              </a:ext>
            </a:extLst>
          </p:cNvPr>
          <p:cNvSpPr/>
          <p:nvPr/>
        </p:nvSpPr>
        <p:spPr>
          <a:xfrm>
            <a:off x="13952924" y="7012997"/>
            <a:ext cx="336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Страница Конкурса сочинений</a:t>
            </a:r>
            <a:endParaRPr lang="ru-RU" sz="24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574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296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Aptos</vt:lpstr>
      <vt:lpstr>Montserrat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финальных мероприятий конкурса, копия, копия</dc:title>
  <dc:creator>Лычагина Юлия Геннадьевна</dc:creator>
  <cp:lastModifiedBy>Кудрявцева Юлия Львовна</cp:lastModifiedBy>
  <cp:revision>10</cp:revision>
  <dcterms:created xsi:type="dcterms:W3CDTF">2006-08-16T00:00:00Z</dcterms:created>
  <dcterms:modified xsi:type="dcterms:W3CDTF">2025-11-26T12:51:56Z</dcterms:modified>
  <dc:identifier>DAF941q3p80</dc:identifier>
</cp:coreProperties>
</file>