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70" r:id="rId9"/>
    <p:sldId id="271" r:id="rId10"/>
    <p:sldId id="272" r:id="rId11"/>
    <p:sldId id="273" r:id="rId12"/>
    <p:sldId id="274" r:id="rId13"/>
    <p:sldId id="262" r:id="rId14"/>
    <p:sldId id="275" r:id="rId15"/>
    <p:sldId id="276" r:id="rId16"/>
    <p:sldId id="263" r:id="rId17"/>
    <p:sldId id="264" r:id="rId18"/>
    <p:sldId id="265" r:id="rId19"/>
    <p:sldId id="266" r:id="rId20"/>
    <p:sldId id="267" r:id="rId21"/>
    <p:sldId id="268" r:id="rId2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889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434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53441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502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82575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27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140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920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37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606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620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457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243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192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274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679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35097F-73FC-466C-9B3F-ABCA6A421A15}" type="datetimeFigureOut">
              <a:rPr lang="ru-RU" smtClean="0"/>
              <a:t>29.04.2026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4ADA4C6D-1F5F-4F32-8A62-9EEBE5DF5B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640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6" r:id="rId1"/>
    <p:sldLayoutId id="2147483927" r:id="rId2"/>
    <p:sldLayoutId id="2147483928" r:id="rId3"/>
    <p:sldLayoutId id="2147483929" r:id="rId4"/>
    <p:sldLayoutId id="2147483930" r:id="rId5"/>
    <p:sldLayoutId id="2147483931" r:id="rId6"/>
    <p:sldLayoutId id="2147483932" r:id="rId7"/>
    <p:sldLayoutId id="2147483933" r:id="rId8"/>
    <p:sldLayoutId id="2147483934" r:id="rId9"/>
    <p:sldLayoutId id="2147483935" r:id="rId10"/>
    <p:sldLayoutId id="2147483936" r:id="rId11"/>
    <p:sldLayoutId id="2147483937" r:id="rId12"/>
    <p:sldLayoutId id="2147483938" r:id="rId13"/>
    <p:sldLayoutId id="2147483939" r:id="rId14"/>
    <p:sldLayoutId id="2147483940" r:id="rId15"/>
    <p:sldLayoutId id="214748394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0F449B-6D41-45D7-812C-CE0E1F6D7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557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/>
              <a:t>Совершенствование читательской грамотности на уроках русского языка в выпускных классах с целью повышения результатов ГИА</a:t>
            </a:r>
            <a:br>
              <a:rPr lang="ru-RU" dirty="0"/>
            </a:br>
            <a:br>
              <a:rPr lang="ru-RU" dirty="0"/>
            </a:br>
            <a:r>
              <a:rPr lang="ru-RU" sz="2200" dirty="0" err="1"/>
              <a:t>Кузьменок</a:t>
            </a:r>
            <a:r>
              <a:rPr lang="ru-RU" sz="2200" dirty="0"/>
              <a:t> О.С., учитель русского языка </a:t>
            </a:r>
            <a:br>
              <a:rPr lang="ru-RU" sz="2200" dirty="0"/>
            </a:br>
            <a:r>
              <a:rPr lang="ru-RU" sz="2200" dirty="0"/>
              <a:t>и литературы МБОУ СОШ №3 </a:t>
            </a:r>
            <a:r>
              <a:rPr lang="ru-RU" sz="2200" dirty="0" err="1"/>
              <a:t>г.Суража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2971355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777C04-5B58-FEE5-6D0B-C4A68A77B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Сжатое изложение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5053A3-E5E1-7AC4-2760-EDA5C5D0A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Прослушайте текст и напишите сжатое изложение.</a:t>
            </a:r>
          </a:p>
          <a:p>
            <a:r>
              <a:rPr lang="ru-RU" sz="2400" dirty="0"/>
              <a:t>Учтите, что Вы должны передать главное содержание как каждой </a:t>
            </a:r>
            <a:r>
              <a:rPr lang="ru-RU" sz="2400" dirty="0" err="1"/>
              <a:t>микротемы</a:t>
            </a:r>
            <a:r>
              <a:rPr lang="ru-RU" sz="2400" dirty="0"/>
              <a:t>, так и всего текста в целом.</a:t>
            </a:r>
          </a:p>
          <a:p>
            <a:r>
              <a:rPr lang="ru-RU" sz="2400" dirty="0"/>
              <a:t>Объём изложения – не менее 70 слов.</a:t>
            </a:r>
          </a:p>
          <a:p>
            <a:r>
              <a:rPr lang="ru-RU" sz="2400" dirty="0"/>
              <a:t>Пишите изложение аккуратно, разборчивым почерком.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695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444D61-6B63-E88F-790A-26F1FEC60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Тестовые задания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671A83-D030-515B-67BD-E9B19209B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567" y="1546167"/>
            <a:ext cx="9044045" cy="4365055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/>
              <a:t>10. </a:t>
            </a:r>
            <a:r>
              <a:rPr lang="ru-RU" sz="2000" b="1" i="1" dirty="0"/>
              <a:t>Анализ содержания текста</a:t>
            </a:r>
            <a:r>
              <a:rPr lang="ru-RU" sz="2000" i="1" dirty="0"/>
              <a:t>.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Какие из высказываний соответствуют содержанию текста? Укажите номера ответов.</a:t>
            </a:r>
          </a:p>
          <a:p>
            <a:pPr marL="0" indent="0">
              <a:buNone/>
            </a:pPr>
            <a:r>
              <a:rPr lang="ru-RU" sz="2000" dirty="0"/>
              <a:t>1)  У Елены Сергеевны были прекрасные отношения с соседями.</a:t>
            </a:r>
          </a:p>
          <a:p>
            <a:pPr marL="0" indent="0">
              <a:buNone/>
            </a:pPr>
            <a:r>
              <a:rPr lang="ru-RU" sz="2000" dirty="0"/>
              <a:t>2)  После прихода переодетого Дементьева </a:t>
            </a:r>
            <a:r>
              <a:rPr lang="ru-RU" sz="2000" dirty="0" err="1"/>
              <a:t>Мордатенковы</a:t>
            </a:r>
            <a:r>
              <a:rPr lang="ru-RU" sz="2000" dirty="0"/>
              <a:t> постарались наладить отношения с учительницей и даже подарили Елене Сергеевне новый кухонный столик.</a:t>
            </a:r>
          </a:p>
          <a:p>
            <a:pPr marL="0" indent="0">
              <a:buNone/>
            </a:pPr>
            <a:r>
              <a:rPr lang="ru-RU" sz="2000" dirty="0"/>
              <a:t>3)  Дементьев был бывшим учеником Елены Сергеевны.</a:t>
            </a:r>
          </a:p>
          <a:p>
            <a:pPr marL="0" indent="0">
              <a:buNone/>
            </a:pPr>
            <a:r>
              <a:rPr lang="ru-RU" sz="2000" dirty="0"/>
              <a:t>4)  Елена Сергеевна пожаловалась Дементьеву на то, что ей хамил управдом.</a:t>
            </a:r>
          </a:p>
          <a:p>
            <a:pPr marL="0" indent="0">
              <a:buNone/>
            </a:pPr>
            <a:r>
              <a:rPr lang="ru-RU" sz="2000" dirty="0"/>
              <a:t>5)  Гость вёл себя очень нагло, поэтому </a:t>
            </a:r>
            <a:r>
              <a:rPr lang="ru-RU" sz="2000" dirty="0" err="1"/>
              <a:t>Мордатенков</a:t>
            </a:r>
            <a:r>
              <a:rPr lang="ru-RU" sz="2000" dirty="0"/>
              <a:t> выгнал его из квартиры.</a:t>
            </a:r>
          </a:p>
          <a:p>
            <a:r>
              <a:rPr lang="ru-RU" sz="2000" dirty="0"/>
              <a:t>Ответ: 23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368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0574EC-D18F-F282-99E5-DC2C83EA1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13. Сочинение-рассуждение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E0B020-683A-DB1E-27DE-805B0237E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6452" y="1278193"/>
            <a:ext cx="9538160" cy="5388077"/>
          </a:xfrm>
        </p:spPr>
        <p:txBody>
          <a:bodyPr>
            <a:normAutofit fontScale="55000" lnSpcReduction="20000"/>
          </a:bodyPr>
          <a:lstStyle/>
          <a:p>
            <a:r>
              <a:rPr lang="ru-RU" sz="3600" dirty="0"/>
              <a:t>2. Напишите сочинение-рассуждение. Объясните, как Вы понимаете смысл финала текста: </a:t>
            </a:r>
            <a:r>
              <a:rPr lang="ru-RU" sz="3600" b="1" dirty="0"/>
              <a:t>«„Ну надо же было догадаться!”  — приговаривала счастливая Елена Сергеевна».</a:t>
            </a:r>
            <a:endParaRPr lang="ru-RU" sz="3600" dirty="0"/>
          </a:p>
          <a:p>
            <a:pPr marL="0" indent="0">
              <a:buNone/>
            </a:pPr>
            <a:r>
              <a:rPr lang="ru-RU" sz="3600" dirty="0"/>
              <a:t>Дайте ответ на вопрос, сформулированный в теме сочинения. </a:t>
            </a:r>
          </a:p>
          <a:p>
            <a:pPr marL="0" indent="0">
              <a:buNone/>
            </a:pPr>
            <a:r>
              <a:rPr lang="ru-RU" sz="3600" dirty="0"/>
              <a:t>Приведите в сочинении </a:t>
            </a:r>
            <a:r>
              <a:rPr lang="ru-RU" sz="3600" b="1" dirty="0"/>
              <a:t>два</a:t>
            </a:r>
            <a:r>
              <a:rPr lang="ru-RU" sz="3600" dirty="0"/>
              <a:t> примера из прочитанного текста, подтверждающих Ваши рассуждения. Приводя примеры, Вы можете использовать различные способы обращения к прочитанному тексту.</a:t>
            </a:r>
          </a:p>
          <a:p>
            <a:pPr marL="0" indent="0">
              <a:buNone/>
            </a:pPr>
            <a:r>
              <a:rPr lang="ru-RU" sz="3600" dirty="0"/>
              <a:t>Сделайте вывод на основе Ваших рассуждений. </a:t>
            </a:r>
          </a:p>
          <a:p>
            <a:pPr marL="0" indent="0">
              <a:buNone/>
            </a:pPr>
            <a:r>
              <a:rPr lang="ru-RU" sz="3600" dirty="0"/>
              <a:t>Объём сочинения должен составлять не менее 70 слов.</a:t>
            </a:r>
          </a:p>
          <a:p>
            <a:r>
              <a:rPr lang="ru-RU" sz="3600" dirty="0"/>
              <a:t>3. Напишите сочинение-рассуждение на тему </a:t>
            </a:r>
            <a:r>
              <a:rPr lang="ru-RU" sz="3600" b="1" dirty="0"/>
              <a:t>«В чём проявляется сила искусства?»</a:t>
            </a:r>
            <a:r>
              <a:rPr lang="ru-RU" sz="3600" dirty="0"/>
              <a:t>.</a:t>
            </a:r>
          </a:p>
          <a:p>
            <a:pPr marL="0" indent="0">
              <a:buNone/>
            </a:pPr>
            <a:r>
              <a:rPr lang="ru-RU" sz="3600" dirty="0"/>
              <a:t>Дайте ответ на вопрос, сформулированный в теме сочинения. </a:t>
            </a:r>
          </a:p>
          <a:p>
            <a:pPr marL="0" indent="0">
              <a:buNone/>
            </a:pPr>
            <a:r>
              <a:rPr lang="ru-RU" sz="3600" dirty="0"/>
              <a:t>Приведите в сочинении </a:t>
            </a:r>
            <a:r>
              <a:rPr lang="ru-RU" sz="3600" b="1" dirty="0"/>
              <a:t>два</a:t>
            </a:r>
            <a:r>
              <a:rPr lang="ru-RU" sz="3600" dirty="0"/>
              <a:t> примера из прочитанного текста, подтверждающих Ваши рассуждения. Приводя примеры, Вы можете использовать различные способы обращения к прочитанному тексту.</a:t>
            </a:r>
          </a:p>
          <a:p>
            <a:pPr marL="0" indent="0">
              <a:buNone/>
            </a:pPr>
            <a:r>
              <a:rPr lang="ru-RU" sz="3600" dirty="0"/>
              <a:t>Сделайте вывод на основе Ваших рассуждений. </a:t>
            </a:r>
          </a:p>
          <a:p>
            <a:pPr marL="0" indent="0">
              <a:buNone/>
            </a:pPr>
            <a:r>
              <a:rPr lang="ru-RU" sz="3600" dirty="0"/>
              <a:t>Объём сочинения должен составлять не менее 70 слов.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2842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0439F3-4259-4C56-8212-8C859FB3B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Задания на ЕГЭ по русскому языку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FBD659-E95D-4FBE-9DF5-13B3F58EE1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4" y="1535502"/>
            <a:ext cx="8911688" cy="4375720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1. Средства связи предложений в тексте.</a:t>
            </a:r>
          </a:p>
          <a:p>
            <a:r>
              <a:rPr lang="ru-RU" sz="2800" dirty="0">
                <a:solidFill>
                  <a:schemeClr val="tx1"/>
                </a:solidFill>
              </a:rPr>
              <a:t>2. Определение лексического значения слова.</a:t>
            </a:r>
          </a:p>
          <a:p>
            <a:r>
              <a:rPr lang="ru-RU" sz="2800" dirty="0">
                <a:solidFill>
                  <a:schemeClr val="tx1"/>
                </a:solidFill>
              </a:rPr>
              <a:t>3. </a:t>
            </a:r>
            <a:r>
              <a:rPr lang="ru-RU" sz="2800" dirty="0">
                <a:solidFill>
                  <a:srgbClr val="FF0000"/>
                </a:solidFill>
              </a:rPr>
              <a:t>Стилистический анализ текстов.</a:t>
            </a:r>
          </a:p>
          <a:p>
            <a:r>
              <a:rPr lang="ru-RU" sz="2800" dirty="0">
                <a:solidFill>
                  <a:schemeClr val="tx1"/>
                </a:solidFill>
              </a:rPr>
              <a:t>23. Смысловая и композиционная целостность текста.</a:t>
            </a:r>
          </a:p>
          <a:p>
            <a:r>
              <a:rPr lang="ru-RU" sz="2800" dirty="0">
                <a:solidFill>
                  <a:schemeClr val="tx1"/>
                </a:solidFill>
              </a:rPr>
              <a:t>24. </a:t>
            </a:r>
            <a:r>
              <a:rPr lang="ru-RU" sz="2800" dirty="0">
                <a:solidFill>
                  <a:srgbClr val="FF0000"/>
                </a:solidFill>
              </a:rPr>
              <a:t>Функционально-смысловые типы речи.</a:t>
            </a:r>
          </a:p>
          <a:p>
            <a:r>
              <a:rPr lang="ru-RU" sz="2800" dirty="0">
                <a:solidFill>
                  <a:schemeClr val="tx1"/>
                </a:solidFill>
              </a:rPr>
              <a:t>25. Лексическое значение слова.</a:t>
            </a:r>
          </a:p>
          <a:p>
            <a:r>
              <a:rPr lang="ru-RU" sz="2800" dirty="0">
                <a:solidFill>
                  <a:schemeClr val="tx1"/>
                </a:solidFill>
              </a:rPr>
              <a:t>26. Средства связи предложений в тексте. 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dirty="0">
                <a:solidFill>
                  <a:srgbClr val="FF0000"/>
                </a:solidFill>
              </a:rPr>
              <a:t>Красным цветом выделены темы (3, 24), которые вызвали затруднения по итогам ЕГЭ-2025.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7799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96EAB3-7C15-BF0A-863E-DDEE36A7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Задание 23</a:t>
            </a:r>
            <a:r>
              <a:rPr lang="ru-RU" dirty="0"/>
              <a:t> ЕГЭ по русскому языку может быть сформулировано следующим образом: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2F4E08-E9F5-6F41-85CB-9AF1CC92A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456268"/>
            <a:ext cx="8915400" cy="3777622"/>
          </a:xfrm>
        </p:spPr>
        <p:txBody>
          <a:bodyPr/>
          <a:lstStyle/>
          <a:p>
            <a:r>
              <a:rPr lang="ru-RU" sz="2800" dirty="0"/>
              <a:t>Какие из высказываний </a:t>
            </a:r>
            <a:r>
              <a:rPr lang="ru-RU" sz="2800" b="1" dirty="0"/>
              <a:t>не соответствуют</a:t>
            </a:r>
            <a:r>
              <a:rPr lang="ru-RU" sz="2800" dirty="0"/>
              <a:t> содержанию текста? Укажите номера ответов.</a:t>
            </a:r>
          </a:p>
          <a:p>
            <a:pPr marL="0" indent="0">
              <a:buNone/>
            </a:pPr>
            <a:r>
              <a:rPr lang="ru-RU" sz="2800" dirty="0"/>
              <a:t>                                     или </a:t>
            </a:r>
          </a:p>
          <a:p>
            <a:r>
              <a:rPr lang="ru-RU" sz="2800" dirty="0"/>
              <a:t>Какие из высказываний</a:t>
            </a:r>
            <a:r>
              <a:rPr lang="ru-RU" sz="2800" b="1" dirty="0"/>
              <a:t> соответствуют</a:t>
            </a:r>
            <a:r>
              <a:rPr lang="ru-RU" sz="2800" dirty="0"/>
              <a:t> содержанию текста? Укажите номера ответов.</a:t>
            </a:r>
          </a:p>
          <a:p>
            <a:pPr marL="0" indent="0">
              <a:buNone/>
            </a:pP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71483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231B3-4F55-4162-938F-8F9CFDF6F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Задание 24 ЕГЭ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049606-60AF-24C2-924C-43BE26507F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Какие из перечисленных утверждений являются </a:t>
            </a:r>
            <a:r>
              <a:rPr lang="ru-RU" sz="2800" b="1" dirty="0"/>
              <a:t>верными</a:t>
            </a:r>
            <a:r>
              <a:rPr lang="ru-RU" sz="2800" dirty="0"/>
              <a:t>? Укажите номера ответов.</a:t>
            </a:r>
          </a:p>
          <a:p>
            <a:pPr marL="0" indent="0">
              <a:buNone/>
            </a:pPr>
            <a:r>
              <a:rPr lang="ru-RU" sz="2800" dirty="0"/>
              <a:t>                                         или</a:t>
            </a:r>
          </a:p>
          <a:p>
            <a:r>
              <a:rPr lang="ru-RU" sz="2800" dirty="0"/>
              <a:t>Какие из перечисленных утверждений являются </a:t>
            </a:r>
            <a:r>
              <a:rPr lang="ru-RU" sz="2800" b="1" dirty="0"/>
              <a:t>ошибочными</a:t>
            </a:r>
            <a:r>
              <a:rPr lang="ru-RU" sz="2800" dirty="0"/>
              <a:t>? Укажите номера ответов.</a:t>
            </a:r>
          </a:p>
          <a:p>
            <a:pPr marL="0" indent="0">
              <a:buNone/>
            </a:pP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8905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5167F1E-B593-46FD-BE6E-1DFB3D10C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4" y="624109"/>
            <a:ext cx="8911687" cy="5293611"/>
          </a:xfrm>
        </p:spPr>
        <p:txBody>
          <a:bodyPr>
            <a:normAutofit/>
          </a:bodyPr>
          <a:lstStyle/>
          <a:p>
            <a:r>
              <a:rPr lang="ru-RU" dirty="0"/>
              <a:t>Технология смыслового чтения включает 3 этапа работы с текстом:</a:t>
            </a:r>
            <a:br>
              <a:rPr lang="ru-RU" dirty="0"/>
            </a:br>
            <a:br>
              <a:rPr lang="ru-RU" dirty="0"/>
            </a:br>
            <a:r>
              <a:rPr lang="ru-RU" dirty="0"/>
              <a:t>1. Работа с текстом </a:t>
            </a:r>
            <a:r>
              <a:rPr lang="ru-RU" b="1" dirty="0"/>
              <a:t>до</a:t>
            </a:r>
            <a:r>
              <a:rPr lang="ru-RU" dirty="0"/>
              <a:t> чтения.</a:t>
            </a:r>
            <a:br>
              <a:rPr lang="ru-RU" dirty="0"/>
            </a:br>
            <a:r>
              <a:rPr lang="ru-RU" dirty="0"/>
              <a:t>2. Работа с текстом </a:t>
            </a:r>
            <a:r>
              <a:rPr lang="ru-RU" b="1" dirty="0"/>
              <a:t>во время </a:t>
            </a:r>
            <a:r>
              <a:rPr lang="ru-RU" dirty="0"/>
              <a:t>чтения.</a:t>
            </a:r>
            <a:br>
              <a:rPr lang="ru-RU" dirty="0"/>
            </a:br>
            <a:r>
              <a:rPr lang="ru-RU" dirty="0"/>
              <a:t>3. Работа с текстом </a:t>
            </a:r>
            <a:r>
              <a:rPr lang="ru-RU" b="1" dirty="0"/>
              <a:t>после</a:t>
            </a:r>
            <a:r>
              <a:rPr lang="ru-RU" dirty="0"/>
              <a:t> чтения.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85089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43FA8D-A991-4AAA-AF53-B88BD410D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624110"/>
            <a:ext cx="9297988" cy="1280890"/>
          </a:xfrm>
        </p:spPr>
        <p:txBody>
          <a:bodyPr/>
          <a:lstStyle/>
          <a:p>
            <a:r>
              <a:rPr lang="ru-RU" b="1" dirty="0"/>
              <a:t>Приёмы </a:t>
            </a:r>
            <a:r>
              <a:rPr lang="ru-RU" b="1" dirty="0" err="1"/>
              <a:t>предтекстовой</a:t>
            </a:r>
            <a:r>
              <a:rPr lang="ru-RU" b="1" dirty="0"/>
              <a:t> деятельности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FBF8A0-77C1-44AD-BE1C-03E7DCF6B4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540189"/>
            <a:ext cx="8915400" cy="3777622"/>
          </a:xfrm>
        </p:spPr>
        <p:txBody>
          <a:bodyPr>
            <a:noAutofit/>
          </a:bodyPr>
          <a:lstStyle/>
          <a:p>
            <a:r>
              <a:rPr lang="ru-RU" sz="2400" b="1" dirty="0"/>
              <a:t>Мозговой штурм (ассоциации)</a:t>
            </a:r>
          </a:p>
          <a:p>
            <a:r>
              <a:rPr lang="ru-RU" sz="2400" b="1" dirty="0"/>
              <a:t>Работа с ключевыми словами</a:t>
            </a:r>
          </a:p>
          <a:p>
            <a:r>
              <a:rPr lang="ru-RU" sz="2400" b="1" dirty="0"/>
              <a:t>Верные — неверные утверждения</a:t>
            </a:r>
          </a:p>
          <a:p>
            <a:r>
              <a:rPr lang="ru-RU" sz="2400" b="1" dirty="0"/>
              <a:t>Вопросы к тексту</a:t>
            </a:r>
          </a:p>
          <a:p>
            <a:r>
              <a:rPr lang="ru-RU" sz="2400" b="1" dirty="0"/>
              <a:t>Прогнозирование по заголовку</a:t>
            </a:r>
          </a:p>
          <a:p>
            <a:r>
              <a:rPr lang="ru-RU" sz="2400" b="1" dirty="0"/>
              <a:t>Ориентиры предвосхищения содержания текста</a:t>
            </a:r>
          </a:p>
          <a:p>
            <a:r>
              <a:rPr lang="ru-RU" sz="2400" b="1" dirty="0"/>
              <a:t>Рассечение вопроса</a:t>
            </a:r>
          </a:p>
          <a:p>
            <a:r>
              <a:rPr lang="ru-RU" sz="2400" b="1" dirty="0"/>
              <a:t>Предваряющие вопросы</a:t>
            </a:r>
          </a:p>
          <a:p>
            <a:r>
              <a:rPr lang="ru-RU" sz="2400" b="1" dirty="0"/>
              <a:t>Эмоциональный настрой</a:t>
            </a:r>
          </a:p>
          <a:p>
            <a:r>
              <a:rPr lang="ru-RU" sz="2400" b="1" dirty="0"/>
              <a:t>Интрига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969667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5C60B8-3358-49A1-B478-20340A2A5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Приёмы текстовой деятельности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A1957C-5DDA-4ECB-A5C5-CF3BFB9097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Чтение вслух</a:t>
            </a:r>
          </a:p>
          <a:p>
            <a:r>
              <a:rPr lang="ru-RU" b="1" dirty="0"/>
              <a:t>Чтение про себя с вопросами</a:t>
            </a:r>
          </a:p>
          <a:p>
            <a:r>
              <a:rPr lang="ru-RU" b="1" dirty="0"/>
              <a:t>Чтение в кружок</a:t>
            </a:r>
          </a:p>
          <a:p>
            <a:r>
              <a:rPr lang="ru-RU" b="1" dirty="0"/>
              <a:t>Чтение с остановками</a:t>
            </a:r>
          </a:p>
          <a:p>
            <a:r>
              <a:rPr lang="ru-RU" b="1" dirty="0"/>
              <a:t>Чтение с пометами</a:t>
            </a:r>
          </a:p>
          <a:p>
            <a:r>
              <a:rPr lang="ru-RU" b="1" dirty="0"/>
              <a:t>Кластер («гроздь»)</a:t>
            </a:r>
          </a:p>
          <a:p>
            <a:r>
              <a:rPr lang="ru-RU" b="1" dirty="0" err="1"/>
              <a:t>Синквейн</a:t>
            </a:r>
            <a:endParaRPr lang="ru-RU" b="1" dirty="0"/>
          </a:p>
          <a:p>
            <a:r>
              <a:rPr lang="ru-RU" b="1" dirty="0"/>
              <a:t>Антиципация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47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EF13E8-CDA4-4AF3-9FA6-23C9EC742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A600C4-3E6F-48B7-BFC5-A29D23DDDE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404" y="340570"/>
            <a:ext cx="9910782" cy="6176860"/>
          </a:xfrm>
        </p:spPr>
      </p:pic>
    </p:spTree>
    <p:extLst>
      <p:ext uri="{BB962C8B-B14F-4D97-AF65-F5344CB8AC3E}">
        <p14:creationId xmlns:p14="http://schemas.microsoft.com/office/powerpoint/2010/main" val="2381294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406723C-B6D3-470A-88E9-ECC1709FE055}"/>
              </a:ext>
            </a:extLst>
          </p:cNvPr>
          <p:cNvSpPr/>
          <p:nvPr/>
        </p:nvSpPr>
        <p:spPr>
          <a:xfrm>
            <a:off x="5788241" y="1224951"/>
            <a:ext cx="5909177" cy="4299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«Читать – это ещё ничего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 значит; что читать и как понимать читаемое –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вот в чём главное дело».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4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ru-RU" sz="32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К.Д. </a:t>
            </a: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Ушинский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2D2844-A388-4E14-89F2-16E69EF29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507" y="430623"/>
            <a:ext cx="3961610" cy="559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58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12A87D-ECA8-4809-A033-E2170C515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Послетекстовые</a:t>
            </a:r>
            <a:r>
              <a:rPr lang="ru-RU" b="1" dirty="0"/>
              <a:t> приёмы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44E7CA-EA33-40D1-8A3C-647555D042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b="1" dirty="0"/>
              <a:t>Кубик </a:t>
            </a:r>
            <a:r>
              <a:rPr lang="ru-RU" sz="2400" b="1" dirty="0" err="1"/>
              <a:t>Блума</a:t>
            </a:r>
            <a:endParaRPr lang="ru-RU" sz="2400" b="1" dirty="0"/>
          </a:p>
          <a:p>
            <a:r>
              <a:rPr lang="ru-RU" sz="2400" b="1" dirty="0"/>
              <a:t>Работа с выводами</a:t>
            </a:r>
          </a:p>
          <a:p>
            <a:r>
              <a:rPr lang="ru-RU" sz="2400" b="1" dirty="0"/>
              <a:t>Логические цепочки</a:t>
            </a:r>
          </a:p>
          <a:p>
            <a:r>
              <a:rPr lang="ru-RU" sz="2400" b="1" dirty="0"/>
              <a:t>Тайм-аут</a:t>
            </a:r>
          </a:p>
          <a:p>
            <a:r>
              <a:rPr lang="ru-RU" sz="2400" b="1" dirty="0"/>
              <a:t>Проверочный лист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48504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670FDC-ACF1-4476-B03B-F46198FF2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9C3D17-6794-4C61-B942-AA7966B47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>
                <a:solidFill>
                  <a:schemeClr val="tx1"/>
                </a:solidFill>
              </a:rPr>
              <a:t>«Люди перестают мыслить, когда перестают читать». (Дени Дидро, французский философ)</a:t>
            </a:r>
          </a:p>
          <a:p>
            <a:r>
              <a:rPr lang="ru-RU" sz="2400" dirty="0">
                <a:solidFill>
                  <a:schemeClr val="tx1"/>
                </a:solidFill>
              </a:rPr>
              <a:t>«Читать и не понимать —то же, что совсем не читать».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      (Ян Коменский)</a:t>
            </a:r>
          </a:p>
          <a:p>
            <a:pPr marL="0" indent="0">
              <a:buNone/>
            </a:pPr>
            <a:endParaRPr lang="ru-RU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СПАСИБО ЗА ВНИМАНИЕ!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482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23E2BF8-5267-43E5-92CB-2BB2EF469588}"/>
              </a:ext>
            </a:extLst>
          </p:cNvPr>
          <p:cNvSpPr/>
          <p:nvPr/>
        </p:nvSpPr>
        <p:spPr>
          <a:xfrm>
            <a:off x="1414731" y="1173191"/>
            <a:ext cx="983411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«Читательская грамотность –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жизни». (О.Б. Акимова)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2878BA7-882B-4193-81DC-ED00027D5792}"/>
              </a:ext>
            </a:extLst>
          </p:cNvPr>
          <p:cNvSpPr/>
          <p:nvPr/>
        </p:nvSpPr>
        <p:spPr>
          <a:xfrm>
            <a:off x="1414731" y="3898988"/>
            <a:ext cx="96788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Читательская грамотность - «один из базовых показателей культурного развития населения, а применительно к школе – одно из важнейших условий и показателей качества обучения». </a:t>
            </a:r>
          </a:p>
          <a:p>
            <a:r>
              <a:rPr lang="ru-RU" sz="2800" dirty="0"/>
              <a:t>(А.М. Новиков) </a:t>
            </a:r>
          </a:p>
        </p:txBody>
      </p:sp>
    </p:spTree>
    <p:extLst>
      <p:ext uri="{BB962C8B-B14F-4D97-AF65-F5344CB8AC3E}">
        <p14:creationId xmlns:p14="http://schemas.microsoft.com/office/powerpoint/2010/main" val="3626740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7A71394-1463-4003-9A0E-727E12368C20}"/>
              </a:ext>
            </a:extLst>
          </p:cNvPr>
          <p:cNvSpPr/>
          <p:nvPr/>
        </p:nvSpPr>
        <p:spPr>
          <a:xfrm>
            <a:off x="2260121" y="310551"/>
            <a:ext cx="9402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22DDAD1-4D31-45C6-A34A-11D370BDC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82653"/>
            <a:ext cx="8911687" cy="8251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Государственная итоговая аттестация</a:t>
            </a:r>
            <a:br>
              <a:rPr lang="ru-RU" b="1" dirty="0"/>
            </a:br>
            <a:r>
              <a:rPr lang="ru-RU" b="1" dirty="0"/>
              <a:t>(русский язык)</a:t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FDAA5021-702C-4174-BE38-E85FE33B2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0122" y="1357959"/>
            <a:ext cx="9244490" cy="5408762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dirty="0">
                <a:solidFill>
                  <a:schemeClr val="tx1"/>
                </a:solidFill>
              </a:rPr>
              <a:t>Итоговое собеседование </a:t>
            </a:r>
            <a:r>
              <a:rPr lang="ru-RU" sz="9600" dirty="0">
                <a:solidFill>
                  <a:schemeClr val="tx1"/>
                </a:solidFill>
              </a:rPr>
              <a:t>(допуск к основной части экзамена): </a:t>
            </a:r>
          </a:p>
          <a:p>
            <a:pPr marL="0" indent="0">
              <a:buNone/>
            </a:pPr>
            <a:r>
              <a:rPr lang="ru-RU" sz="9600" dirty="0">
                <a:solidFill>
                  <a:schemeClr val="tx1"/>
                </a:solidFill>
              </a:rPr>
              <a:t>- чтение текста вслух, </a:t>
            </a:r>
          </a:p>
          <a:p>
            <a:pPr marL="0" indent="0">
              <a:buNone/>
            </a:pPr>
            <a:r>
              <a:rPr lang="ru-RU" sz="9600" dirty="0">
                <a:solidFill>
                  <a:schemeClr val="tx1"/>
                </a:solidFill>
              </a:rPr>
              <a:t>- пересказ с включением определённого высказывания, </a:t>
            </a:r>
          </a:p>
          <a:p>
            <a:pPr marL="0" indent="0">
              <a:buNone/>
            </a:pPr>
            <a:r>
              <a:rPr lang="ru-RU" sz="9600" dirty="0">
                <a:solidFill>
                  <a:schemeClr val="tx1"/>
                </a:solidFill>
              </a:rPr>
              <a:t>- монолог на заданную тему, </a:t>
            </a:r>
          </a:p>
          <a:p>
            <a:pPr marL="0" indent="0">
              <a:buNone/>
            </a:pPr>
            <a:r>
              <a:rPr lang="ru-RU" sz="9600" dirty="0">
                <a:solidFill>
                  <a:schemeClr val="tx1"/>
                </a:solidFill>
              </a:rPr>
              <a:t>- диалог с экзаменатором.</a:t>
            </a:r>
          </a:p>
          <a:p>
            <a:r>
              <a:rPr lang="ru-RU" sz="9600" b="1" dirty="0">
                <a:solidFill>
                  <a:schemeClr val="tx1"/>
                </a:solidFill>
              </a:rPr>
              <a:t>ОГЭ по русскому языку: </a:t>
            </a:r>
          </a:p>
          <a:p>
            <a:pPr marL="0" indent="0">
              <a:buNone/>
            </a:pPr>
            <a:r>
              <a:rPr lang="ru-RU" sz="9600" dirty="0">
                <a:solidFill>
                  <a:schemeClr val="tx1"/>
                </a:solidFill>
              </a:rPr>
              <a:t>- сжатое изложение, </a:t>
            </a:r>
          </a:p>
          <a:p>
            <a:pPr marL="0" indent="0">
              <a:buNone/>
            </a:pPr>
            <a:r>
              <a:rPr lang="ru-RU" sz="9600" dirty="0">
                <a:solidFill>
                  <a:schemeClr val="tx1"/>
                </a:solidFill>
              </a:rPr>
              <a:t>- тестовая часть, </a:t>
            </a:r>
          </a:p>
          <a:p>
            <a:pPr marL="0" indent="0">
              <a:buNone/>
            </a:pPr>
            <a:r>
              <a:rPr lang="ru-RU" sz="9600" dirty="0">
                <a:solidFill>
                  <a:schemeClr val="tx1"/>
                </a:solidFill>
              </a:rPr>
              <a:t>- сочинение-рассуждение.</a:t>
            </a:r>
          </a:p>
          <a:p>
            <a:r>
              <a:rPr lang="ru-RU" sz="9600" b="1" dirty="0"/>
              <a:t>ЕГЭ по русскому языку:</a:t>
            </a:r>
            <a:endParaRPr lang="ru-RU" sz="9600" b="1" dirty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ru-RU" sz="9600" dirty="0"/>
              <a:t>тестовая часть;</a:t>
            </a:r>
          </a:p>
          <a:p>
            <a:pPr>
              <a:buFontTx/>
              <a:buChar char="-"/>
            </a:pPr>
            <a:r>
              <a:rPr lang="ru-RU" sz="9600" dirty="0"/>
              <a:t>сочинение-рассуждение.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4294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4022FF-93CE-4A40-90FC-69ED2EAF5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0558" y="267420"/>
            <a:ext cx="10127411" cy="12808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Итоговое собеседование: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пересказ с включением определённого высказывания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0E1965D-065A-441C-A165-1E5D14CC03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093" y="2200429"/>
            <a:ext cx="8096339" cy="4657571"/>
          </a:xfrm>
        </p:spPr>
      </p:pic>
    </p:spTree>
    <p:extLst>
      <p:ext uri="{BB962C8B-B14F-4D97-AF65-F5344CB8AC3E}">
        <p14:creationId xmlns:p14="http://schemas.microsoft.com/office/powerpoint/2010/main" val="25429515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86279C-2F41-412D-8BAD-26913920A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158283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Итоговое собеседование: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пересказ с включением определённого высказывания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497709-881E-4F97-A532-B0709AAFE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8581" y="1719532"/>
            <a:ext cx="10173419" cy="377762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Предъявляя требования к подробному пересказу, нужно помнить, что: </a:t>
            </a:r>
          </a:p>
          <a:p>
            <a:r>
              <a:rPr lang="ru-RU" sz="2000" dirty="0"/>
              <a:t>1) пересказ – это живая речь ученика, а не заученный образец; </a:t>
            </a:r>
          </a:p>
          <a:p>
            <a:r>
              <a:rPr lang="ru-RU" sz="2000" dirty="0"/>
              <a:t>2) необходимо использовать только ключевую лексику, авторские обороты речи, наиболее значимые синтаксические конструкции текста-образца; </a:t>
            </a:r>
          </a:p>
          <a:p>
            <a:r>
              <a:rPr lang="ru-RU" sz="2000" dirty="0"/>
              <a:t>3) в пересказе должен сохраняться стиль текста-образца, количество и содержание </a:t>
            </a:r>
            <a:r>
              <a:rPr lang="ru-RU" sz="2000" dirty="0" err="1"/>
              <a:t>микротем</a:t>
            </a:r>
            <a:r>
              <a:rPr lang="ru-RU" sz="2000" dirty="0"/>
              <a:t>;  </a:t>
            </a:r>
          </a:p>
          <a:p>
            <a:r>
              <a:rPr lang="ru-RU" sz="2000" dirty="0"/>
              <a:t>4) должны быть соблюдены последовательность событий и причинно-следственные связи, переданы все основные факты и описания; </a:t>
            </a:r>
          </a:p>
          <a:p>
            <a:r>
              <a:rPr lang="ru-RU" sz="2000" dirty="0"/>
              <a:t>5) по возможности должны быть отражены чувства автора посредством выразительности речи. </a:t>
            </a:r>
          </a:p>
          <a:p>
            <a:r>
              <a:rPr lang="ru-RU" sz="2000" dirty="0"/>
              <a:t>Кроме того, важно, чтобы пересказ и включённое в него высказывание составляли целостный текст, высказывание должно быть введено в текст любым из способов цитирования.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1395637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76F7C2-B317-907C-9956-3C42C797D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Виды чтения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DEEC44D-0E63-8DC5-E180-C3A583C18E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просмотровое;</a:t>
            </a:r>
          </a:p>
          <a:p>
            <a:r>
              <a:rPr lang="ru-RU" sz="2800" dirty="0">
                <a:solidFill>
                  <a:schemeClr val="tx1"/>
                </a:solidFill>
              </a:rPr>
              <a:t>ознакомительное;</a:t>
            </a:r>
          </a:p>
          <a:p>
            <a:r>
              <a:rPr lang="ru-RU" sz="2800" dirty="0">
                <a:solidFill>
                  <a:schemeClr val="tx1"/>
                </a:solidFill>
              </a:rPr>
              <a:t>изучающее;</a:t>
            </a:r>
          </a:p>
          <a:p>
            <a:r>
              <a:rPr lang="ru-RU" sz="2800" dirty="0">
                <a:solidFill>
                  <a:schemeClr val="tx1"/>
                </a:solidFill>
              </a:rPr>
              <a:t>поисковое.</a:t>
            </a:r>
          </a:p>
        </p:txBody>
      </p:sp>
    </p:spTree>
    <p:extLst>
      <p:ext uri="{BB962C8B-B14F-4D97-AF65-F5344CB8AC3E}">
        <p14:creationId xmlns:p14="http://schemas.microsoft.com/office/powerpoint/2010/main" val="2045838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863CBC-FF48-E083-729C-4FD0F52FF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ОГЭ по русскому языку: 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A45E5C-A48D-D3F7-6FCC-DA95287D2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182880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сжатое изложение, </a:t>
            </a:r>
          </a:p>
          <a:p>
            <a:r>
              <a:rPr lang="ru-RU" sz="2400" dirty="0">
                <a:solidFill>
                  <a:schemeClr val="tx1"/>
                </a:solidFill>
              </a:rPr>
              <a:t> тестовая часть, </a:t>
            </a:r>
          </a:p>
          <a:p>
            <a:r>
              <a:rPr lang="ru-RU" sz="2400" dirty="0">
                <a:solidFill>
                  <a:schemeClr val="tx1"/>
                </a:solidFill>
              </a:rPr>
              <a:t>сочинение-рассуждение.</a:t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761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8EDBF4-4CDE-50D4-4EC7-609484659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5548" y="60713"/>
            <a:ext cx="8899064" cy="609600"/>
          </a:xfrm>
        </p:spPr>
        <p:txBody>
          <a:bodyPr>
            <a:normAutofit/>
          </a:bodyPr>
          <a:lstStyle/>
          <a:p>
            <a:r>
              <a:rPr lang="ru-RU" sz="2400" dirty="0"/>
              <a:t>Кодификатор ОГЭ 2026 г. РУССКИЙ ЯЗЫК, 9 класс. 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B1E4CE12-556E-ED16-EB6B-ECDF704B77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5640220"/>
              </p:ext>
            </p:extLst>
          </p:nvPr>
        </p:nvGraphicFramePr>
        <p:xfrm>
          <a:off x="1795012" y="670313"/>
          <a:ext cx="9872807" cy="63113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2101">
                  <a:extLst>
                    <a:ext uri="{9D8B030D-6E8A-4147-A177-3AD203B41FA5}">
                      <a16:colId xmlns:a16="http://schemas.microsoft.com/office/drawing/2014/main" val="2278684743"/>
                    </a:ext>
                  </a:extLst>
                </a:gridCol>
                <a:gridCol w="7930624">
                  <a:extLst>
                    <a:ext uri="{9D8B030D-6E8A-4147-A177-3AD203B41FA5}">
                      <a16:colId xmlns:a16="http://schemas.microsoft.com/office/drawing/2014/main" val="2317792232"/>
                    </a:ext>
                  </a:extLst>
                </a:gridCol>
                <a:gridCol w="1580082">
                  <a:extLst>
                    <a:ext uri="{9D8B030D-6E8A-4147-A177-3AD203B41FA5}">
                      <a16:colId xmlns:a16="http://schemas.microsoft.com/office/drawing/2014/main" val="32734242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 dirty="0">
                          <a:effectLst/>
                        </a:rPr>
                        <a:t>Код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Проверяемый элемент содержания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В программе какого класса изучается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812537358"/>
                  </a:ext>
                </a:extLst>
              </a:tr>
              <a:tr h="1425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Текст и его основные признаки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777919320"/>
                  </a:ext>
                </a:extLst>
              </a:tr>
              <a:tr h="426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Функционально-смысловые типы речи: повествование как тип речи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5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2689696254"/>
                  </a:ext>
                </a:extLst>
              </a:tr>
              <a:tr h="426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Функционально-смысловые типы речи: описание как тип речи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6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57217782"/>
                  </a:ext>
                </a:extLst>
              </a:tr>
              <a:tr h="1425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Функционально-смысловые типы речи: рассуждение как тип речи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1920414079"/>
                  </a:ext>
                </a:extLst>
              </a:tr>
              <a:tr h="1425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Сочетание разных функционально-смысловых типов речи в тексте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1651856814"/>
                  </a:ext>
                </a:extLst>
              </a:tr>
              <a:tr h="5736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Смысловой анализ текста: его композиционных особенностей, </a:t>
                      </a:r>
                      <a:r>
                        <a:rPr lang="ru-RU" sz="1200" dirty="0" err="1">
                          <a:effectLst/>
                        </a:rPr>
                        <a:t>микротем</a:t>
                      </a:r>
                      <a:r>
                        <a:rPr lang="ru-RU" sz="1200" dirty="0">
                          <a:effectLst/>
                        </a:rPr>
                        <a:t> и абзацев, способов и средств связи предложений в тексте; использование языковых средств выразительности (в рамках изученного)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5–7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1052045117"/>
                  </a:ext>
                </a:extLst>
              </a:tr>
              <a:tr h="2836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Композиционная структура текста. Абзац как средство членения текста на композиционно-смысловые части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4123816758"/>
                  </a:ext>
                </a:extLst>
              </a:tr>
              <a:tr h="4286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Средства связи предложений и частей текста: формы слова, однокоренные слова, синонимы, антонимы, личные местоимения, повтор слова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5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1449907117"/>
                  </a:ext>
                </a:extLst>
              </a:tr>
              <a:tr h="1425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Способы и средства связи предложений в тексте (обобщение)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3984545714"/>
                  </a:ext>
                </a:extLst>
              </a:tr>
              <a:tr h="2836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2.10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Информационная переработка текста: главная и второстепенная информация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1139289809"/>
                  </a:ext>
                </a:extLst>
              </a:tr>
              <a:tr h="1425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2.11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Информационная переработка текста: простой и сложный план текста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1407319114"/>
                  </a:ext>
                </a:extLst>
              </a:tr>
              <a:tr h="2836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2.12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Информационная переработка текста: назывной и вопросный план текста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33713773"/>
                  </a:ext>
                </a:extLst>
              </a:tr>
              <a:tr h="426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2.13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Информационная переработка текста: тезисный план текста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7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3128775397"/>
                  </a:ext>
                </a:extLst>
              </a:tr>
              <a:tr h="426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2.14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Информационная переработка текста: тезисы, конспект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8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1173876736"/>
                  </a:ext>
                </a:extLst>
              </a:tr>
              <a:tr h="2836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2.15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Информационная переработка текста: извлечение информации из различных источников; использование лингвистических словарей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947028524"/>
                  </a:ext>
                </a:extLst>
              </a:tr>
              <a:tr h="4263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000">
                          <a:effectLst/>
                        </a:rPr>
                        <a:t>2.16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>
                          <a:effectLst/>
                        </a:rPr>
                        <a:t>Информационная переработка текста: приёмы работы с учебной книгой, лингвистическими словарями, справочной литературой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9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144" marR="42144" marT="0" marB="0"/>
                </a:tc>
                <a:extLst>
                  <a:ext uri="{0D108BD9-81ED-4DB2-BD59-A6C34878D82A}">
                    <a16:rowId xmlns:a16="http://schemas.microsoft.com/office/drawing/2014/main" val="3301865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905017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259</TotalTime>
  <Words>1174</Words>
  <Application>Microsoft Office PowerPoint</Application>
  <PresentationFormat>Широкоэкранный</PresentationFormat>
  <Paragraphs>175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Century Gothic</vt:lpstr>
      <vt:lpstr>Wingdings 3</vt:lpstr>
      <vt:lpstr>Легкий дым</vt:lpstr>
      <vt:lpstr>Совершенствование читательской грамотности на уроках русского языка в выпускных классах с целью повышения результатов ГИА  Кузьменок О.С., учитель русского языка  и литературы МБОУ СОШ №3 г.Суража</vt:lpstr>
      <vt:lpstr>Презентация PowerPoint</vt:lpstr>
      <vt:lpstr>Презентация PowerPoint</vt:lpstr>
      <vt:lpstr>Государственная итоговая аттестация (русский язык) </vt:lpstr>
      <vt:lpstr>Итоговое собеседование: пересказ с включением определённого высказывания</vt:lpstr>
      <vt:lpstr>Итоговое собеседование: пересказ с включением определённого высказывания</vt:lpstr>
      <vt:lpstr>Виды чтения</vt:lpstr>
      <vt:lpstr>ОГЭ по русскому языку:  </vt:lpstr>
      <vt:lpstr>Кодификатор ОГЭ 2026 г. РУССКИЙ ЯЗЫК, 9 класс. </vt:lpstr>
      <vt:lpstr>Сжатое изложение </vt:lpstr>
      <vt:lpstr>Тестовые задания </vt:lpstr>
      <vt:lpstr>13. Сочинение-рассуждение </vt:lpstr>
      <vt:lpstr>Задания на ЕГЭ по русскому языку</vt:lpstr>
      <vt:lpstr>Задание 23 ЕГЭ по русскому языку может быть сформулировано следующим образом: </vt:lpstr>
      <vt:lpstr>Задание 24 ЕГЭ </vt:lpstr>
      <vt:lpstr>Технология смыслового чтения включает 3 этапа работы с текстом:  1. Работа с текстом до чтения. 2. Работа с текстом во время чтения. 3. Работа с текстом после чтения. </vt:lpstr>
      <vt:lpstr>Приёмы предтекстовой деятельности</vt:lpstr>
      <vt:lpstr>Приёмы текстовой деятельности</vt:lpstr>
      <vt:lpstr>Презентация PowerPoint</vt:lpstr>
      <vt:lpstr>Послетекстовые приёмы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Совершенствование читательской грамотности на уроках русского языка в выпускных классах с целью повышения результатов ГИА </dc:title>
  <dc:creator>Anatolii</dc:creator>
  <cp:lastModifiedBy>Rombica</cp:lastModifiedBy>
  <cp:revision>15</cp:revision>
  <dcterms:created xsi:type="dcterms:W3CDTF">2026-04-28T16:49:49Z</dcterms:created>
  <dcterms:modified xsi:type="dcterms:W3CDTF">2026-04-29T10:52:14Z</dcterms:modified>
</cp:coreProperties>
</file>