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84" r:id="rId4"/>
    <p:sldId id="257" r:id="rId5"/>
    <p:sldId id="288" r:id="rId6"/>
    <p:sldId id="289" r:id="rId7"/>
    <p:sldId id="265" r:id="rId8"/>
    <p:sldId id="266" r:id="rId9"/>
    <p:sldId id="270" r:id="rId10"/>
    <p:sldId id="290" r:id="rId11"/>
    <p:sldId id="291" r:id="rId12"/>
    <p:sldId id="292" r:id="rId13"/>
    <p:sldId id="280" r:id="rId14"/>
    <p:sldId id="281" r:id="rId15"/>
    <p:sldId id="283" r:id="rId16"/>
    <p:sldId id="282" r:id="rId17"/>
    <p:sldId id="293" r:id="rId18"/>
    <p:sldId id="294" r:id="rId19"/>
    <p:sldId id="27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5" d="100"/>
          <a:sy n="55" d="100"/>
        </p:scale>
        <p:origin x="-15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1\Downloads\VID_20230620_142320%20(1).mp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noChangeArrowheads="1"/>
          </p:cNvPicPr>
          <p:nvPr/>
        </p:nvPicPr>
        <p:blipFill>
          <a:blip r:embed="rId2"/>
          <a:srcRect/>
          <a:stretch>
            <a:fillRect/>
          </a:stretch>
        </p:blipFill>
        <p:spPr bwMode="auto">
          <a:xfrm>
            <a:off x="214282" y="214290"/>
            <a:ext cx="1357322" cy="1000132"/>
          </a:xfrm>
          <a:prstGeom prst="rect">
            <a:avLst/>
          </a:prstGeom>
          <a:noFill/>
        </p:spPr>
      </p:pic>
      <p:pic>
        <p:nvPicPr>
          <p:cNvPr id="4" name="Рисунок 3" descr="Logo_BSTT1"/>
          <p:cNvPicPr/>
          <p:nvPr/>
        </p:nvPicPr>
        <p:blipFill>
          <a:blip r:embed="rId3" cstate="print"/>
          <a:srcRect/>
          <a:stretch>
            <a:fillRect/>
          </a:stretch>
        </p:blipFill>
        <p:spPr bwMode="auto">
          <a:xfrm>
            <a:off x="7643834" y="214290"/>
            <a:ext cx="1357322" cy="1000132"/>
          </a:xfrm>
          <a:prstGeom prst="rect">
            <a:avLst/>
          </a:prstGeom>
          <a:noFill/>
          <a:ln w="9525">
            <a:noFill/>
            <a:miter lim="800000"/>
            <a:headEnd/>
            <a:tailEnd/>
          </a:ln>
        </p:spPr>
      </p:pic>
      <p:sp>
        <p:nvSpPr>
          <p:cNvPr id="5" name="Заголовок 4"/>
          <p:cNvSpPr>
            <a:spLocks noGrp="1"/>
          </p:cNvSpPr>
          <p:nvPr>
            <p:ph type="title"/>
          </p:nvPr>
        </p:nvSpPr>
        <p:spPr/>
        <p:txBody>
          <a:bodyPr>
            <a:normAutofit fontScale="90000"/>
          </a:bodyPr>
          <a:lstStyle/>
          <a:p>
            <a:r>
              <a:rPr lang="ru-RU" sz="1600" b="1" dirty="0" smtClean="0">
                <a:latin typeface="Times New Roman" pitchFamily="18" charset="0"/>
                <a:cs typeface="Times New Roman" pitchFamily="18" charset="0"/>
              </a:rPr>
              <a:t>ДЕПАРТАМЕНТ ОБРАЗОВАНИЯ И НАУКИ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БРЯНСКОЙ ОБЛАСТИ</a:t>
            </a:r>
            <a:br>
              <a:rPr lang="ru-RU" sz="16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Государственное автономное профессиональное образовательное учреждение</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«Брянский строительно-технологический техникум </a:t>
            </a:r>
            <a:r>
              <a:rPr lang="ru-RU" sz="1400" b="1" dirty="0" err="1" smtClean="0">
                <a:latin typeface="Times New Roman" pitchFamily="18" charset="0"/>
                <a:cs typeface="Times New Roman" pitchFamily="18" charset="0"/>
              </a:rPr>
              <a:t>им.Л.Я.Кучеева</a:t>
            </a:r>
            <a:r>
              <a:rPr lang="ru-RU" sz="1400" b="1"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endParaRPr lang="ru-RU" sz="1600" b="1" dirty="0">
              <a:latin typeface="Times New Roman" pitchFamily="18" charset="0"/>
              <a:cs typeface="Times New Roman" pitchFamily="18" charset="0"/>
            </a:endParaRPr>
          </a:p>
        </p:txBody>
      </p:sp>
      <p:sp>
        <p:nvSpPr>
          <p:cNvPr id="7" name="Прямоугольник 6"/>
          <p:cNvSpPr/>
          <p:nvPr/>
        </p:nvSpPr>
        <p:spPr>
          <a:xfrm>
            <a:off x="0" y="1214422"/>
            <a:ext cx="9144000" cy="2092881"/>
          </a:xfrm>
          <a:prstGeom prst="rect">
            <a:avLst/>
          </a:prstGeom>
        </p:spPr>
        <p:txBody>
          <a:bodyPr wrap="square">
            <a:spAutoFit/>
          </a:bodyPr>
          <a:lstStyle/>
          <a:p>
            <a:pPr algn="ctr"/>
            <a:r>
              <a:rPr lang="ru-RU" sz="2800" b="1" dirty="0" smtClean="0">
                <a:latin typeface="Times New Roman" pitchFamily="18" charset="0"/>
                <a:cs typeface="Times New Roman" pitchFamily="18" charset="0"/>
              </a:rPr>
              <a:t>Тема</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«Внеурочное занятие</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«Разговоры о важном»: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методика работы с детьми с ОВЗ»</a:t>
            </a:r>
          </a:p>
          <a:p>
            <a:pPr algn="ctr"/>
            <a:r>
              <a:rPr lang="ru-RU" b="1" dirty="0" smtClean="0">
                <a:latin typeface="Times New Roman" pitchFamily="18" charset="0"/>
                <a:cs typeface="Times New Roman" pitchFamily="18" charset="0"/>
              </a:rPr>
              <a:t>Преподаватель общественных дисциплин – </a:t>
            </a:r>
            <a:r>
              <a:rPr lang="ru-RU" b="1" dirty="0" err="1" smtClean="0">
                <a:latin typeface="Times New Roman" pitchFamily="18" charset="0"/>
                <a:cs typeface="Times New Roman" pitchFamily="18" charset="0"/>
              </a:rPr>
              <a:t>Федорищенко</a:t>
            </a:r>
            <a:r>
              <a:rPr lang="ru-RU" b="1" dirty="0" smtClean="0">
                <a:latin typeface="Times New Roman" pitchFamily="18" charset="0"/>
                <a:cs typeface="Times New Roman" pitchFamily="18" charset="0"/>
              </a:rPr>
              <a:t> Галина Дмитриевна</a:t>
            </a:r>
            <a:endParaRPr lang="ru-RU" b="1" dirty="0"/>
          </a:p>
        </p:txBody>
      </p:sp>
      <p:pic>
        <p:nvPicPr>
          <p:cNvPr id="8" name="Picture 2" descr="F:\Семинар!!!17.05.2023 г\Новая папка\i (1).jpg"/>
          <p:cNvPicPr>
            <a:picLocks noChangeAspect="1" noChangeArrowheads="1"/>
          </p:cNvPicPr>
          <p:nvPr/>
        </p:nvPicPr>
        <p:blipFill>
          <a:blip r:embed="rId4"/>
          <a:srcRect/>
          <a:stretch>
            <a:fillRect/>
          </a:stretch>
        </p:blipFill>
        <p:spPr bwMode="auto">
          <a:xfrm>
            <a:off x="285720" y="3500438"/>
            <a:ext cx="4071966" cy="3143272"/>
          </a:xfrm>
          <a:prstGeom prst="rect">
            <a:avLst/>
          </a:prstGeom>
          <a:noFill/>
        </p:spPr>
      </p:pic>
      <p:pic>
        <p:nvPicPr>
          <p:cNvPr id="9" name="Picture 2" descr="F:\Семинар!!!17.05.2023 г\Новая папка\i.jpg"/>
          <p:cNvPicPr>
            <a:picLocks noChangeAspect="1" noChangeArrowheads="1"/>
          </p:cNvPicPr>
          <p:nvPr/>
        </p:nvPicPr>
        <p:blipFill>
          <a:blip r:embed="rId5"/>
          <a:srcRect/>
          <a:stretch>
            <a:fillRect/>
          </a:stretch>
        </p:blipFill>
        <p:spPr bwMode="auto">
          <a:xfrm>
            <a:off x="4500562" y="3429001"/>
            <a:ext cx="4429156" cy="321471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4654560"/>
          </a:xfrm>
        </p:spPr>
        <p:txBody>
          <a:bodyPr>
            <a:normAutofit fontScale="90000"/>
          </a:bodyPr>
          <a:lstStyle/>
          <a:p>
            <a:pPr algn="l"/>
            <a:r>
              <a:rPr lang="ru-RU" sz="3200" b="1" dirty="0" smtClean="0">
                <a:latin typeface="Times New Roman" pitchFamily="18" charset="0"/>
                <a:cs typeface="Times New Roman" pitchFamily="18" charset="0"/>
              </a:rPr>
              <a:t>Вопросы должны быть понятными, простыми в изложении.</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Развитие </a:t>
            </a:r>
            <a:r>
              <a:rPr lang="ru-RU" sz="3200" b="1" dirty="0" err="1" smtClean="0">
                <a:latin typeface="Times New Roman" pitchFamily="18" charset="0"/>
                <a:cs typeface="Times New Roman" pitchFamily="18" charset="0"/>
              </a:rPr>
              <a:t>эмпатии</a:t>
            </a:r>
            <a:r>
              <a:rPr lang="ru-RU" sz="3200" b="1" dirty="0" smtClean="0">
                <a:latin typeface="Times New Roman" pitchFamily="18" charset="0"/>
                <a:cs typeface="Times New Roman" pitchFamily="18" charset="0"/>
              </a:rPr>
              <a:t>, межличностного взаимодействия: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при затруднениях в ходе коммуникации, обращаться с просьбой о помощи к товарищам</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обучающегося (система поддержки и взаимовыручки).</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Важно </a:t>
            </a:r>
            <a:r>
              <a:rPr lang="ru-RU" sz="3200" b="1" dirty="0" smtClean="0">
                <a:latin typeface="Times New Roman" pitchFamily="18" charset="0"/>
                <a:cs typeface="Times New Roman" pitchFamily="18" charset="0"/>
              </a:rPr>
              <a:t>учитывать состояние ребёнка</a:t>
            </a: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помочь  ему найти выход из затруднительной ситуации, принять правильное решение.</a:t>
            </a:r>
            <a:endParaRPr lang="ru-RU" sz="3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6215082"/>
          </a:xfrm>
        </p:spPr>
        <p:txBody>
          <a:bodyPr>
            <a:normAutofit fontScale="90000"/>
          </a:bodyPr>
          <a:lstStyle/>
          <a:p>
            <a:pPr algn="l"/>
            <a:r>
              <a:rPr lang="ru-RU" sz="3600" dirty="0" smtClean="0">
                <a:latin typeface="Times New Roman" pitchFamily="18" charset="0"/>
                <a:cs typeface="Times New Roman" pitchFamily="18" charset="0"/>
              </a:rPr>
              <a:t>Дети  с ОВЗ </a:t>
            </a:r>
            <a:r>
              <a:rPr lang="ru-RU" sz="3600" b="1" u="sng" dirty="0" smtClean="0">
                <a:latin typeface="Times New Roman" pitchFamily="18" charset="0"/>
                <a:cs typeface="Times New Roman" pitchFamily="18" charset="0"/>
              </a:rPr>
              <a:t>медленнее</a:t>
            </a:r>
            <a:r>
              <a:rPr lang="ru-RU" sz="3600" dirty="0" smtClean="0">
                <a:latin typeface="Times New Roman" pitchFamily="18" charset="0"/>
                <a:cs typeface="Times New Roman" pitchFamily="18" charset="0"/>
              </a:rPr>
              <a:t> соображают, мыслят, говорят:  </a:t>
            </a:r>
            <a:r>
              <a:rPr lang="ru-RU" sz="3600" b="1" dirty="0" smtClean="0">
                <a:latin typeface="Times New Roman" pitchFamily="18" charset="0"/>
                <a:cs typeface="Times New Roman" pitchFamily="18" charset="0"/>
              </a:rPr>
              <a:t>им нужно больше времени</a:t>
            </a:r>
            <a:r>
              <a:rPr lang="ru-RU" sz="3600" dirty="0" smtClean="0">
                <a:latin typeface="Times New Roman" pitchFamily="18" charset="0"/>
                <a:cs typeface="Times New Roman" pitchFamily="18" charset="0"/>
              </a:rPr>
              <a:t>, чем обычным детям на все эти процессы.</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Проявляю </a:t>
            </a:r>
            <a:r>
              <a:rPr lang="ru-RU" sz="3600" b="1" u="sng" dirty="0" smtClean="0">
                <a:latin typeface="Times New Roman" pitchFamily="18" charset="0"/>
                <a:cs typeface="Times New Roman" pitchFamily="18" charset="0"/>
              </a:rPr>
              <a:t>педагогический такт</a:t>
            </a:r>
            <a:r>
              <a:rPr lang="ru-RU" sz="3600" dirty="0" smtClean="0">
                <a:latin typeface="Times New Roman" pitchFamily="18" charset="0"/>
                <a:cs typeface="Times New Roman" pitchFamily="18" charset="0"/>
              </a:rPr>
              <a:t>: вижу, что обучающийся  обдумывает  вопрос и пытается выразить мысль, поэтому </a:t>
            </a:r>
            <a:r>
              <a:rPr lang="ru-RU" sz="3600" b="1" dirty="0" smtClean="0">
                <a:latin typeface="Times New Roman" pitchFamily="18" charset="0"/>
                <a:cs typeface="Times New Roman" pitchFamily="18" charset="0"/>
              </a:rPr>
              <a:t>не тороплю  с ответом, не нервирую его психику…</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Дать </a:t>
            </a:r>
            <a:r>
              <a:rPr lang="ru-RU" sz="3600" b="1" u="sng" dirty="0" smtClean="0">
                <a:latin typeface="Times New Roman" pitchFamily="18" charset="0"/>
                <a:cs typeface="Times New Roman" pitchFamily="18" charset="0"/>
              </a:rPr>
              <a:t>время подумать</a:t>
            </a:r>
            <a:r>
              <a:rPr lang="ru-RU" sz="3600" b="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пусть даже </a:t>
            </a:r>
            <a:r>
              <a:rPr lang="ru-RU" sz="3600" b="1" dirty="0" smtClean="0">
                <a:latin typeface="Times New Roman" pitchFamily="18" charset="0"/>
                <a:cs typeface="Times New Roman" pitchFamily="18" charset="0"/>
              </a:rPr>
              <a:t>ценой меньшей реализации запланированного.</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01156" cy="3940180"/>
          </a:xfrm>
        </p:spPr>
        <p:txBody>
          <a:bodyPr>
            <a:normAutofit fontScale="90000"/>
          </a:bodyPr>
          <a:lstStyle/>
          <a:p>
            <a:pPr algn="l"/>
            <a:r>
              <a:rPr lang="ru-RU" sz="2800" b="1" dirty="0" smtClean="0">
                <a:latin typeface="Times New Roman" pitchFamily="18" charset="0"/>
                <a:cs typeface="Times New Roman" pitchFamily="18" charset="0"/>
              </a:rPr>
              <a:t>Дети с ОВЗ быстро утомляются: </a:t>
            </a:r>
            <a:r>
              <a:rPr lang="ru-RU" sz="2800" dirty="0" smtClean="0">
                <a:latin typeface="Times New Roman" pitchFamily="18" charset="0"/>
                <a:cs typeface="Times New Roman" pitchFamily="18" charset="0"/>
              </a:rPr>
              <a:t>чередование разнообразных средств и форм деятельности, преподнесение материала небольшими порциями, использование средств наглядности (презентации, видеофрагменты…).</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Я услышал и забыл.</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Я увидел и запомнил.</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Я сделал и понял.</a:t>
            </a:r>
            <a:endParaRPr lang="ru-RU" sz="4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еминар!!!17.05.2023 г\Новая папка\i (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еминар!!!17.05.2023 г\Новая папка\i (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еминар!!!17.05.2023 г\Новая папка\i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еминар!!!17.05.2023 г\Новая папка\i (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5511816"/>
          </a:xfrm>
        </p:spPr>
        <p:txBody>
          <a:bodyPr>
            <a:normAutofit fontScale="90000"/>
          </a:bodyPr>
          <a:lstStyle/>
          <a:p>
            <a:pPr algn="l"/>
            <a:r>
              <a:rPr lang="ru-RU" sz="3200" dirty="0" smtClean="0">
                <a:latin typeface="Times New Roman" pitchFamily="18" charset="0"/>
                <a:cs typeface="Times New Roman" pitchFamily="18" charset="0"/>
              </a:rPr>
              <a:t>В конце занятия обязательно </a:t>
            </a:r>
            <a:r>
              <a:rPr lang="ru-RU" sz="3200" b="1" dirty="0" smtClean="0">
                <a:latin typeface="Times New Roman" pitchFamily="18" charset="0"/>
                <a:cs typeface="Times New Roman" pitchFamily="18" charset="0"/>
              </a:rPr>
              <a:t>подвести итоги:</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о чём мы говорили?,</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что нового узнал каждый из Вас?,</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что Вам понравилось больше всего?</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что на занятии не понравилось?</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отметить всех обучающихся</a:t>
            </a:r>
            <a:r>
              <a:rPr lang="ru-RU" sz="3200" dirty="0" smtClean="0">
                <a:latin typeface="Times New Roman" pitchFamily="18" charset="0"/>
                <a:cs typeface="Times New Roman" pitchFamily="18" charset="0"/>
              </a:rPr>
              <a:t>, назвать по именам каждого, указать за какие заслуги отмечен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Похвала человеку, как поливка растению.</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После занятия останется приятное, душевное, эмоциональное послевкусие.</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А значит новому занятию дети будут рады!</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_20230620_142320 (1).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еминар!!!17.05.2023 г\img21.jpg"/>
          <p:cNvPicPr>
            <a:picLocks noChangeAspect="1" noChangeArrowheads="1"/>
          </p:cNvPicPr>
          <p:nvPr/>
        </p:nvPicPr>
        <p:blipFill>
          <a:blip r:embed="rId2"/>
          <a:srcRect/>
          <a:stretch>
            <a:fillRect/>
          </a:stretch>
        </p:blipFill>
        <p:spPr bwMode="auto">
          <a:xfrm>
            <a:off x="0" y="0"/>
            <a:ext cx="9144000" cy="66437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928934"/>
            <a:ext cx="9144000" cy="1428760"/>
          </a:xfrm>
        </p:spPr>
        <p:txBody>
          <a:bodyPr>
            <a:normAutofit fontScale="90000"/>
          </a:bodyPr>
          <a:lstStyle/>
          <a:p>
            <a:pPr algn="l"/>
            <a:r>
              <a:rPr lang="ru-RU" sz="2400" dirty="0" smtClean="0">
                <a:latin typeface="Times New Roman" pitchFamily="18" charset="0"/>
                <a:cs typeface="Times New Roman" pitchFamily="18" charset="0"/>
              </a:rPr>
              <a:t>ГАПОУ «БСТТ им. </a:t>
            </a:r>
            <a:r>
              <a:rPr lang="ru-RU" sz="2400" dirty="0" err="1" smtClean="0">
                <a:latin typeface="Times New Roman" pitchFamily="18" charset="0"/>
                <a:cs typeface="Times New Roman" pitchFamily="18" charset="0"/>
              </a:rPr>
              <a:t>Л.Я.Кучеева</a:t>
            </a:r>
            <a:r>
              <a:rPr lang="ru-RU" sz="2400" dirty="0" smtClean="0">
                <a:latin typeface="Times New Roman" pitchFamily="18" charset="0"/>
                <a:cs typeface="Times New Roman" pitchFamily="18" charset="0"/>
              </a:rPr>
              <a:t>»  с </a:t>
            </a:r>
            <a:r>
              <a:rPr lang="ru-RU" sz="2400" b="1" dirty="0" smtClean="0">
                <a:latin typeface="Times New Roman" pitchFamily="18" charset="0"/>
                <a:cs typeface="Times New Roman" pitchFamily="18" charset="0"/>
              </a:rPr>
              <a:t>2016 г</a:t>
            </a:r>
            <a:r>
              <a:rPr lang="ru-RU" sz="2400" dirty="0" smtClean="0">
                <a:latin typeface="Times New Roman" pitchFamily="18" charset="0"/>
                <a:cs typeface="Times New Roman" pitchFamily="18" charset="0"/>
              </a:rPr>
              <a:t>. является базовой профессиональной организацией , обеспечивающей поддержку региональной системы инклюзивного профессионального образования.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Всего обучается – </a:t>
            </a:r>
            <a:r>
              <a:rPr lang="ru-RU" sz="2400" b="1" dirty="0" smtClean="0">
                <a:latin typeface="Times New Roman" pitchFamily="18" charset="0"/>
                <a:cs typeface="Times New Roman" pitchFamily="18" charset="0"/>
              </a:rPr>
              <a:t>540 человек</a:t>
            </a: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из них </a:t>
            </a:r>
            <a:r>
              <a:rPr lang="ru-RU" sz="2400" b="1" dirty="0" smtClean="0">
                <a:latin typeface="Times New Roman" pitchFamily="18" charset="0"/>
                <a:cs typeface="Times New Roman" pitchFamily="18" charset="0"/>
              </a:rPr>
              <a:t>51 человек имеют статус инвалид</a:t>
            </a: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135 человек имеют статус ОВЗ.</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Обучаются дети с различными нозологиями:</a:t>
            </a:r>
            <a:br>
              <a:rPr lang="ru-RU" sz="2400" b="1"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 нарушенным интеллектом,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слабовидящие и слабослышащие,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 нарушениями опорно-двигательного аппарата,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 нервными  </a:t>
            </a:r>
            <a:r>
              <a:rPr lang="ru-RU" sz="2400" dirty="0" err="1" smtClean="0">
                <a:latin typeface="Times New Roman" pitchFamily="18" charset="0"/>
                <a:cs typeface="Times New Roman" pitchFamily="18" charset="0"/>
              </a:rPr>
              <a:t>растройствами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аутистического</a:t>
            </a:r>
            <a:r>
              <a:rPr lang="ru-RU" sz="2400" dirty="0" smtClean="0">
                <a:latin typeface="Times New Roman" pitchFamily="18" charset="0"/>
                <a:cs typeface="Times New Roman" pitchFamily="18" charset="0"/>
              </a:rPr>
              <a:t>  характера.</a:t>
            </a:r>
            <a:endParaRPr lang="ru-RU" sz="2400" dirty="0">
              <a:latin typeface="Times New Roman" pitchFamily="18" charset="0"/>
              <a:cs typeface="Times New Roman" pitchFamily="18" charset="0"/>
            </a:endParaRPr>
          </a:p>
        </p:txBody>
      </p:sp>
      <p:pic>
        <p:nvPicPr>
          <p:cNvPr id="3" name="Рисунок 2"/>
          <p:cNvPicPr>
            <a:picLocks noChangeAspect="1" noChangeArrowheads="1"/>
          </p:cNvPicPr>
          <p:nvPr/>
        </p:nvPicPr>
        <p:blipFill>
          <a:blip r:embed="rId2"/>
          <a:srcRect/>
          <a:stretch>
            <a:fillRect/>
          </a:stretch>
        </p:blipFill>
        <p:spPr bwMode="auto">
          <a:xfrm>
            <a:off x="214282" y="214290"/>
            <a:ext cx="1357322" cy="1000132"/>
          </a:xfrm>
          <a:prstGeom prst="rect">
            <a:avLst/>
          </a:prstGeom>
          <a:noFill/>
        </p:spPr>
      </p:pic>
      <p:pic>
        <p:nvPicPr>
          <p:cNvPr id="4" name="Рисунок 3" descr="Logo_BSTT1"/>
          <p:cNvPicPr/>
          <p:nvPr/>
        </p:nvPicPr>
        <p:blipFill>
          <a:blip r:embed="rId3" cstate="print"/>
          <a:srcRect/>
          <a:stretch>
            <a:fillRect/>
          </a:stretch>
        </p:blipFill>
        <p:spPr bwMode="auto">
          <a:xfrm>
            <a:off x="7643834" y="214290"/>
            <a:ext cx="1357322" cy="1000132"/>
          </a:xfrm>
          <a:prstGeom prst="rect">
            <a:avLst/>
          </a:prstGeom>
          <a:noFill/>
          <a:ln w="9525">
            <a:noFill/>
            <a:miter lim="800000"/>
            <a:headEnd/>
            <a:tailEnd/>
          </a:ln>
        </p:spPr>
      </p:pic>
      <p:sp>
        <p:nvSpPr>
          <p:cNvPr id="5" name="Прямоугольник 4"/>
          <p:cNvSpPr/>
          <p:nvPr/>
        </p:nvSpPr>
        <p:spPr>
          <a:xfrm>
            <a:off x="1714480" y="0"/>
            <a:ext cx="5857916" cy="1015663"/>
          </a:xfrm>
          <a:prstGeom prst="rect">
            <a:avLst/>
          </a:prstGeom>
        </p:spPr>
        <p:txBody>
          <a:bodyPr wrap="square">
            <a:spAutoFit/>
          </a:bodyPr>
          <a:lstStyle/>
          <a:p>
            <a:pPr algn="ctr"/>
            <a:r>
              <a:rPr lang="ru-RU" sz="1200" b="1" dirty="0" smtClean="0">
                <a:latin typeface="Times New Roman" pitchFamily="18" charset="0"/>
                <a:cs typeface="Times New Roman" pitchFamily="18" charset="0"/>
              </a:rPr>
              <a:t>ДЕПАРТАМЕНТ ОБРАЗОВАНИЯ И НАУКИ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БРЯНСКОЙ ОБЛАСТИ</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Государственное автономное профессиональное образовательное учреждение</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«Брянский строительно-технологический техникум </a:t>
            </a:r>
            <a:r>
              <a:rPr lang="ru-RU" sz="1200" b="1" dirty="0" err="1" smtClean="0">
                <a:latin typeface="Times New Roman" pitchFamily="18" charset="0"/>
                <a:cs typeface="Times New Roman" pitchFamily="18" charset="0"/>
              </a:rPr>
              <a:t>им.Л.Я.Кучеева</a:t>
            </a:r>
            <a:r>
              <a:rPr lang="ru-RU" sz="1200" b="1" dirty="0" smtClean="0">
                <a:latin typeface="Times New Roman" pitchFamily="18" charset="0"/>
                <a:cs typeface="Times New Roman" pitchFamily="18" charset="0"/>
              </a:rPr>
              <a:t>»</a:t>
            </a:r>
            <a:br>
              <a:rPr lang="ru-RU" sz="1200" b="1" dirty="0" smtClean="0">
                <a:latin typeface="Times New Roman" pitchFamily="18" charset="0"/>
                <a:cs typeface="Times New Roman" pitchFamily="18" charset="0"/>
              </a:rPr>
            </a:br>
            <a:endParaRPr lang="ru-RU"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еминар!!!17.05.2023 г\Новая папка\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еминар!!!17.05.2023 г\img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5794"/>
            <a:ext cx="9144000" cy="4500594"/>
          </a:xfrm>
        </p:spPr>
        <p:txBody>
          <a:bodyPr>
            <a:noAutofit/>
          </a:bodyPr>
          <a:lstStyle/>
          <a:p>
            <a:pPr algn="l"/>
            <a:r>
              <a:rPr lang="ru-RU" sz="2800" b="1" dirty="0" smtClean="0">
                <a:latin typeface="Times New Roman" pitchFamily="18" charset="0"/>
                <a:cs typeface="Times New Roman" pitchFamily="18" charset="0"/>
              </a:rPr>
              <a:t>«Юность нотаций не любит: истина входит в сознание вратами чувства»  (Сократ)</a:t>
            </a:r>
            <a:br>
              <a:rPr lang="ru-RU" sz="2800" b="1"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Влияние на эмоционально-чувственную сферу обучающихся.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«Уроки о важном» провожу в тёплой, доверительной беседе, в  дружеской, душевной  атмосфере.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Как же редок сейчас разговор, обнажающий  душу, разговор, раскрывающий нас!!!</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5940444"/>
          </a:xfrm>
        </p:spPr>
        <p:txBody>
          <a:bodyPr>
            <a:normAutofit fontScale="90000"/>
          </a:bodyPr>
          <a:lstStyle/>
          <a:p>
            <a:pPr algn="l"/>
            <a:r>
              <a:rPr lang="ru-RU" sz="3600" dirty="0" smtClean="0">
                <a:latin typeface="Times New Roman" pitchFamily="18" charset="0"/>
                <a:cs typeface="Times New Roman" pitchFamily="18" charset="0"/>
              </a:rPr>
              <a:t>Поднять самооценку поможет поддержка добрым словом, похвалой…</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Слово –мощный фактор психологического воздействия на сознание человека.</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Словом можно убить,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словом можно спасти,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словом можно полки за собой повести.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В.Шефнер</a:t>
            </a:r>
            <a:r>
              <a:rPr lang="ru-RU" sz="2700" dirty="0" smtClean="0">
                <a:latin typeface="Times New Roman" pitchFamily="18" charset="0"/>
                <a:cs typeface="Times New Roman" pitchFamily="18" charset="0"/>
              </a:rPr>
              <a:t>)</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Слово –это как токи по крови,</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Слово –это и милость, и суд.</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Слово – это невидимый провод,</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По которому чувства несут…</a:t>
            </a:r>
            <a:br>
              <a:rPr lang="ru-RU" sz="2700" dirty="0" smtClean="0">
                <a:latin typeface="Times New Roman" pitchFamily="18" charset="0"/>
                <a:cs typeface="Times New Roman" pitchFamily="18" charset="0"/>
              </a:rPr>
            </a:br>
            <a:endParaRPr lang="ru-RU" sz="27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еминар!!!17.05.2023 г\img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еминар!!!17.05.2023 г\img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еминар!!!17.05.2023 г\img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123</Words>
  <PresentationFormat>Экран (4:3)</PresentationFormat>
  <Paragraphs>11</Paragraphs>
  <Slides>19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ДЕПАРТАМЕНТ ОБРАЗОВАНИЯ И НАУКИ  БРЯНСКОЙ ОБЛАСТИ Государственное автономное профессиональное образовательное учреждение «Брянский строительно-технологический техникум им.Л.Я.Кучеева» </vt:lpstr>
      <vt:lpstr>ГАПОУ «БСТТ им. Л.Я.Кучеева»  с 2016 г. является базовой профессиональной организацией , обеспечивающей поддержку региональной системы инклюзивного профессионального образования.  Всего обучается – 540 человек,  из них 51 человек имеют статус инвалид,  135 человек имеют статус ОВЗ.  Обучаются дети с различными нозологиями: с нарушенным интеллектом,  слабовидящие и слабослышащие,  с нарушениями опорно-двигательного аппарата,  с нервными  растройствами  аутистического  характера.</vt:lpstr>
      <vt:lpstr>Слайд 3</vt:lpstr>
      <vt:lpstr>Слайд 4</vt:lpstr>
      <vt:lpstr>«Юность нотаций не любит: истина входит в сознание вратами чувства»  (Сократ)  Влияние на эмоционально-чувственную сферу обучающихся. «Уроки о важном» провожу в тёплой, доверительной беседе, в  дружеской, душевной  атмосфере.  Как же редок сейчас разговор, обнажающий  душу, разговор, раскрывающий нас!!!    </vt:lpstr>
      <vt:lpstr>Поднять самооценку поможет поддержка добрым словом, похвалой…  Слово –мощный фактор психологического воздействия на сознание человека. Словом можно убить,  словом можно спасти,  словом можно полки за собой повести.                                                                   (В.Шефнер)  Слово –это как токи по крови, Слово –это и милость, и суд. Слово – это невидимый провод, По которому чувства несут… </vt:lpstr>
      <vt:lpstr>Слайд 7</vt:lpstr>
      <vt:lpstr>Слайд 8</vt:lpstr>
      <vt:lpstr>Слайд 9</vt:lpstr>
      <vt:lpstr>Вопросы должны быть понятными, простыми в изложении.  Развитие эмпатии, межличностного взаимодействия: при затруднениях в ходе коммуникации, обращаться с просьбой о помощи к товарищам обучающегося (система поддержки и взаимовыручки).  Важно учитывать состояние ребёнка:  помочь  ему найти выход из затруднительной ситуации, принять правильное решение.</vt:lpstr>
      <vt:lpstr>Дети  с ОВЗ медленнее соображают, мыслят, говорят:  им нужно больше времени, чем обычным детям на все эти процессы.  Проявляю педагогический такт: вижу, что обучающийся  обдумывает  вопрос и пытается выразить мысль, поэтому не тороплю  с ответом, не нервирую его психику…  Дать время подумать, пусть даже ценой меньшей реализации запланированного.   </vt:lpstr>
      <vt:lpstr>Дети с ОВЗ быстро утомляются: чередование разнообразных средств и форм деятельности, преподнесение материала небольшими порциями, использование средств наглядности (презентации, видеофрагменты…).  Я услышал и забыл. Я увидел и запомнил. Я сделал и понял.</vt:lpstr>
      <vt:lpstr>Слайд 13</vt:lpstr>
      <vt:lpstr>Слайд 14</vt:lpstr>
      <vt:lpstr>Слайд 15</vt:lpstr>
      <vt:lpstr>Слайд 16</vt:lpstr>
      <vt:lpstr>В конце занятия обязательно подвести итоги: - о чём мы говорили?, - что нового узнал каждый из Вас?, - что Вам понравилось больше всего? - что на занятии не понравилось?  отметить всех обучающихся, назвать по именам каждого, указать за какие заслуги отмечен . Похвала человеку, как поливка растению.  После занятия останется приятное, душевное, эмоциональное послевкусие. А значит новому занятию дети будут рады! </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Пользователь Windows</cp:lastModifiedBy>
  <cp:revision>54</cp:revision>
  <dcterms:created xsi:type="dcterms:W3CDTF">2023-05-15T13:10:49Z</dcterms:created>
  <dcterms:modified xsi:type="dcterms:W3CDTF">2023-06-21T09:43:28Z</dcterms:modified>
</cp:coreProperties>
</file>