
<file path=[Content_Types].xml><?xml version="1.0" encoding="utf-8"?>
<Types xmlns="http://schemas.openxmlformats.org/package/2006/content-types">
  <Default Extension="png" ContentType="image/png"/>
  <Default Extension="mp3" ContentType="audio/unknown"/>
  <Default Extension="m4a" ContentType="audio/unknown"/>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0" r:id="rId2"/>
    <p:sldId id="257" r:id="rId3"/>
    <p:sldId id="256" r:id="rId4"/>
    <p:sldId id="258" r:id="rId5"/>
    <p:sldId id="279" r:id="rId6"/>
    <p:sldId id="277" r:id="rId7"/>
    <p:sldId id="268" r:id="rId8"/>
    <p:sldId id="269" r:id="rId9"/>
    <p:sldId id="271" r:id="rId10"/>
    <p:sldId id="260" r:id="rId11"/>
    <p:sldId id="267" r:id="rId12"/>
    <p:sldId id="270" r:id="rId13"/>
    <p:sldId id="272" r:id="rId14"/>
    <p:sldId id="273" r:id="rId15"/>
    <p:sldId id="261" r:id="rId16"/>
    <p:sldId id="276" r:id="rId17"/>
    <p:sldId id="259" r:id="rId18"/>
    <p:sldId id="274" r:id="rId19"/>
    <p:sldId id="278" r:id="rId20"/>
    <p:sldId id="262" r:id="rId21"/>
    <p:sldId id="263" r:id="rId22"/>
    <p:sldId id="264" r:id="rId23"/>
    <p:sldId id="265" r:id="rId24"/>
    <p:sldId id="266" r:id="rId25"/>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1" initials="1" lastIdx="1" clrIdx="0">
    <p:extLst>
      <p:ext uri="{19B8F6BF-5375-455C-9EA6-DF929625EA0E}">
        <p15:presenceInfo xmlns:p15="http://schemas.microsoft.com/office/powerpoint/2012/main" xmlns="" userId="1"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7" d="100"/>
          <a:sy n="87" d="100"/>
        </p:scale>
        <p:origin x="-222"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EEED892F-FA1A-43EA-8A8E-68BCB70F568B}"/>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xmlns="" id="{8A8B9462-9D9D-4F7B-BF05-B1EDEC39176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xmlns="" id="{A50E2091-5304-4496-AB4E-94EF2F8F5F22}"/>
              </a:ext>
            </a:extLst>
          </p:cNvPr>
          <p:cNvSpPr>
            <a:spLocks noGrp="1"/>
          </p:cNvSpPr>
          <p:nvPr>
            <p:ph type="dt" sz="half" idx="10"/>
          </p:nvPr>
        </p:nvSpPr>
        <p:spPr/>
        <p:txBody>
          <a:bodyPr/>
          <a:lstStyle/>
          <a:p>
            <a:fld id="{1986C300-C8B3-49FA-BBE3-6B6AC9468B0A}" type="datetimeFigureOut">
              <a:rPr lang="ru-RU" smtClean="0"/>
              <a:t>18.09.2025</a:t>
            </a:fld>
            <a:endParaRPr lang="ru-RU"/>
          </a:p>
        </p:txBody>
      </p:sp>
      <p:sp>
        <p:nvSpPr>
          <p:cNvPr id="5" name="Нижний колонтитул 4">
            <a:extLst>
              <a:ext uri="{FF2B5EF4-FFF2-40B4-BE49-F238E27FC236}">
                <a16:creationId xmlns:a16="http://schemas.microsoft.com/office/drawing/2014/main" xmlns="" id="{2287D4F1-8F29-43EB-B004-B5DB1EC5140C}"/>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4D99361E-56D3-40B1-8E4E-A61D6D3C4F78}"/>
              </a:ext>
            </a:extLst>
          </p:cNvPr>
          <p:cNvSpPr>
            <a:spLocks noGrp="1"/>
          </p:cNvSpPr>
          <p:nvPr>
            <p:ph type="sldNum" sz="quarter" idx="12"/>
          </p:nvPr>
        </p:nvSpPr>
        <p:spPr/>
        <p:txBody>
          <a:bodyPr/>
          <a:lstStyle/>
          <a:p>
            <a:fld id="{4FDE8248-2356-4591-B924-C661BD7E82BD}" type="slidenum">
              <a:rPr lang="ru-RU" smtClean="0"/>
              <a:t>‹#›</a:t>
            </a:fld>
            <a:endParaRPr lang="ru-RU"/>
          </a:p>
        </p:txBody>
      </p:sp>
    </p:spTree>
    <p:extLst>
      <p:ext uri="{BB962C8B-B14F-4D97-AF65-F5344CB8AC3E}">
        <p14:creationId xmlns:p14="http://schemas.microsoft.com/office/powerpoint/2010/main" val="19218126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3C87384F-5622-4B20-BEFB-625A2C94EC48}"/>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xmlns="" id="{5C5D575E-9537-4B0A-9F27-931931327BBB}"/>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xmlns="" id="{A0C6BD7C-FE7E-4F76-A20D-CA07F6BE1F77}"/>
              </a:ext>
            </a:extLst>
          </p:cNvPr>
          <p:cNvSpPr>
            <a:spLocks noGrp="1"/>
          </p:cNvSpPr>
          <p:nvPr>
            <p:ph type="dt" sz="half" idx="10"/>
          </p:nvPr>
        </p:nvSpPr>
        <p:spPr/>
        <p:txBody>
          <a:bodyPr/>
          <a:lstStyle/>
          <a:p>
            <a:fld id="{1986C300-C8B3-49FA-BBE3-6B6AC9468B0A}" type="datetimeFigureOut">
              <a:rPr lang="ru-RU" smtClean="0"/>
              <a:t>18.09.2025</a:t>
            </a:fld>
            <a:endParaRPr lang="ru-RU"/>
          </a:p>
        </p:txBody>
      </p:sp>
      <p:sp>
        <p:nvSpPr>
          <p:cNvPr id="5" name="Нижний колонтитул 4">
            <a:extLst>
              <a:ext uri="{FF2B5EF4-FFF2-40B4-BE49-F238E27FC236}">
                <a16:creationId xmlns:a16="http://schemas.microsoft.com/office/drawing/2014/main" xmlns="" id="{927806EE-F468-48C8-8B48-48C056DED691}"/>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CBED2361-EDFF-4AB3-ACDC-5F14EE6A6DE6}"/>
              </a:ext>
            </a:extLst>
          </p:cNvPr>
          <p:cNvSpPr>
            <a:spLocks noGrp="1"/>
          </p:cNvSpPr>
          <p:nvPr>
            <p:ph type="sldNum" sz="quarter" idx="12"/>
          </p:nvPr>
        </p:nvSpPr>
        <p:spPr/>
        <p:txBody>
          <a:bodyPr/>
          <a:lstStyle/>
          <a:p>
            <a:fld id="{4FDE8248-2356-4591-B924-C661BD7E82BD}" type="slidenum">
              <a:rPr lang="ru-RU" smtClean="0"/>
              <a:t>‹#›</a:t>
            </a:fld>
            <a:endParaRPr lang="ru-RU"/>
          </a:p>
        </p:txBody>
      </p:sp>
    </p:spTree>
    <p:extLst>
      <p:ext uri="{BB962C8B-B14F-4D97-AF65-F5344CB8AC3E}">
        <p14:creationId xmlns:p14="http://schemas.microsoft.com/office/powerpoint/2010/main" val="19892149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xmlns="" id="{69CE5C3D-A88F-42CF-A78E-1D072B213F39}"/>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xmlns="" id="{77537CC4-E4A3-4475-A9FD-D3F8085EEC87}"/>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xmlns="" id="{47D50250-645E-49A7-9DB6-3E52CCBACD23}"/>
              </a:ext>
            </a:extLst>
          </p:cNvPr>
          <p:cNvSpPr>
            <a:spLocks noGrp="1"/>
          </p:cNvSpPr>
          <p:nvPr>
            <p:ph type="dt" sz="half" idx="10"/>
          </p:nvPr>
        </p:nvSpPr>
        <p:spPr/>
        <p:txBody>
          <a:bodyPr/>
          <a:lstStyle/>
          <a:p>
            <a:fld id="{1986C300-C8B3-49FA-BBE3-6B6AC9468B0A}" type="datetimeFigureOut">
              <a:rPr lang="ru-RU" smtClean="0"/>
              <a:t>18.09.2025</a:t>
            </a:fld>
            <a:endParaRPr lang="ru-RU"/>
          </a:p>
        </p:txBody>
      </p:sp>
      <p:sp>
        <p:nvSpPr>
          <p:cNvPr id="5" name="Нижний колонтитул 4">
            <a:extLst>
              <a:ext uri="{FF2B5EF4-FFF2-40B4-BE49-F238E27FC236}">
                <a16:creationId xmlns:a16="http://schemas.microsoft.com/office/drawing/2014/main" xmlns="" id="{97F3858C-762C-4E3E-A8B6-C9EF570BAC12}"/>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F69A4616-67EF-4426-95F6-72E5F163FB8E}"/>
              </a:ext>
            </a:extLst>
          </p:cNvPr>
          <p:cNvSpPr>
            <a:spLocks noGrp="1"/>
          </p:cNvSpPr>
          <p:nvPr>
            <p:ph type="sldNum" sz="quarter" idx="12"/>
          </p:nvPr>
        </p:nvSpPr>
        <p:spPr/>
        <p:txBody>
          <a:bodyPr/>
          <a:lstStyle/>
          <a:p>
            <a:fld id="{4FDE8248-2356-4591-B924-C661BD7E82BD}" type="slidenum">
              <a:rPr lang="ru-RU" smtClean="0"/>
              <a:t>‹#›</a:t>
            </a:fld>
            <a:endParaRPr lang="ru-RU"/>
          </a:p>
        </p:txBody>
      </p:sp>
    </p:spTree>
    <p:extLst>
      <p:ext uri="{BB962C8B-B14F-4D97-AF65-F5344CB8AC3E}">
        <p14:creationId xmlns:p14="http://schemas.microsoft.com/office/powerpoint/2010/main" val="11458224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D9755C61-7136-4120-B094-3D98B090D7FC}"/>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xmlns="" id="{681C9FA9-89A7-4C5F-801D-98F6EB1682BE}"/>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xmlns="" id="{ABFAC1A7-6C6A-4D21-8AC0-97509D1D5DDF}"/>
              </a:ext>
            </a:extLst>
          </p:cNvPr>
          <p:cNvSpPr>
            <a:spLocks noGrp="1"/>
          </p:cNvSpPr>
          <p:nvPr>
            <p:ph type="dt" sz="half" idx="10"/>
          </p:nvPr>
        </p:nvSpPr>
        <p:spPr/>
        <p:txBody>
          <a:bodyPr/>
          <a:lstStyle/>
          <a:p>
            <a:fld id="{1986C300-C8B3-49FA-BBE3-6B6AC9468B0A}" type="datetimeFigureOut">
              <a:rPr lang="ru-RU" smtClean="0"/>
              <a:t>18.09.2025</a:t>
            </a:fld>
            <a:endParaRPr lang="ru-RU"/>
          </a:p>
        </p:txBody>
      </p:sp>
      <p:sp>
        <p:nvSpPr>
          <p:cNvPr id="5" name="Нижний колонтитул 4">
            <a:extLst>
              <a:ext uri="{FF2B5EF4-FFF2-40B4-BE49-F238E27FC236}">
                <a16:creationId xmlns:a16="http://schemas.microsoft.com/office/drawing/2014/main" xmlns="" id="{AAD5F324-EB00-457E-BF83-F6A62B71C464}"/>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72B2DA0E-A6E1-4EEF-BEC0-6A7BE949CA9B}"/>
              </a:ext>
            </a:extLst>
          </p:cNvPr>
          <p:cNvSpPr>
            <a:spLocks noGrp="1"/>
          </p:cNvSpPr>
          <p:nvPr>
            <p:ph type="sldNum" sz="quarter" idx="12"/>
          </p:nvPr>
        </p:nvSpPr>
        <p:spPr/>
        <p:txBody>
          <a:bodyPr/>
          <a:lstStyle/>
          <a:p>
            <a:fld id="{4FDE8248-2356-4591-B924-C661BD7E82BD}" type="slidenum">
              <a:rPr lang="ru-RU" smtClean="0"/>
              <a:t>‹#›</a:t>
            </a:fld>
            <a:endParaRPr lang="ru-RU"/>
          </a:p>
        </p:txBody>
      </p:sp>
    </p:spTree>
    <p:extLst>
      <p:ext uri="{BB962C8B-B14F-4D97-AF65-F5344CB8AC3E}">
        <p14:creationId xmlns:p14="http://schemas.microsoft.com/office/powerpoint/2010/main" val="31878344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FDAF5F4E-AE60-4BEA-B288-B1445DDF1E88}"/>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xmlns="" id="{2B15117F-B389-418F-BA3A-42232DB178D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xmlns="" id="{D0F544D1-C8FD-4CB4-851D-EFCCECDDDD02}"/>
              </a:ext>
            </a:extLst>
          </p:cNvPr>
          <p:cNvSpPr>
            <a:spLocks noGrp="1"/>
          </p:cNvSpPr>
          <p:nvPr>
            <p:ph type="dt" sz="half" idx="10"/>
          </p:nvPr>
        </p:nvSpPr>
        <p:spPr/>
        <p:txBody>
          <a:bodyPr/>
          <a:lstStyle/>
          <a:p>
            <a:fld id="{1986C300-C8B3-49FA-BBE3-6B6AC9468B0A}" type="datetimeFigureOut">
              <a:rPr lang="ru-RU" smtClean="0"/>
              <a:t>18.09.2025</a:t>
            </a:fld>
            <a:endParaRPr lang="ru-RU"/>
          </a:p>
        </p:txBody>
      </p:sp>
      <p:sp>
        <p:nvSpPr>
          <p:cNvPr id="5" name="Нижний колонтитул 4">
            <a:extLst>
              <a:ext uri="{FF2B5EF4-FFF2-40B4-BE49-F238E27FC236}">
                <a16:creationId xmlns:a16="http://schemas.microsoft.com/office/drawing/2014/main" xmlns="" id="{17F47C7C-1E51-4E8E-8339-E01CB53ED09C}"/>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A72CC4FF-2F20-44A3-9003-8B7DFB32A0F4}"/>
              </a:ext>
            </a:extLst>
          </p:cNvPr>
          <p:cNvSpPr>
            <a:spLocks noGrp="1"/>
          </p:cNvSpPr>
          <p:nvPr>
            <p:ph type="sldNum" sz="quarter" idx="12"/>
          </p:nvPr>
        </p:nvSpPr>
        <p:spPr/>
        <p:txBody>
          <a:bodyPr/>
          <a:lstStyle/>
          <a:p>
            <a:fld id="{4FDE8248-2356-4591-B924-C661BD7E82BD}" type="slidenum">
              <a:rPr lang="ru-RU" smtClean="0"/>
              <a:t>‹#›</a:t>
            </a:fld>
            <a:endParaRPr lang="ru-RU"/>
          </a:p>
        </p:txBody>
      </p:sp>
    </p:spTree>
    <p:extLst>
      <p:ext uri="{BB962C8B-B14F-4D97-AF65-F5344CB8AC3E}">
        <p14:creationId xmlns:p14="http://schemas.microsoft.com/office/powerpoint/2010/main" val="41751939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4575C508-3F2E-4F4A-817E-2D9D362FE2DE}"/>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xmlns="" id="{5C6AAE3A-7FB7-4D54-AB21-31A89C2B0443}"/>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xmlns="" id="{88A17732-3BC7-4C7F-89EA-DC36B7C666F7}"/>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xmlns="" id="{647DE115-043E-44DB-9B88-AF713F8D35E7}"/>
              </a:ext>
            </a:extLst>
          </p:cNvPr>
          <p:cNvSpPr>
            <a:spLocks noGrp="1"/>
          </p:cNvSpPr>
          <p:nvPr>
            <p:ph type="dt" sz="half" idx="10"/>
          </p:nvPr>
        </p:nvSpPr>
        <p:spPr/>
        <p:txBody>
          <a:bodyPr/>
          <a:lstStyle/>
          <a:p>
            <a:fld id="{1986C300-C8B3-49FA-BBE3-6B6AC9468B0A}" type="datetimeFigureOut">
              <a:rPr lang="ru-RU" smtClean="0"/>
              <a:t>18.09.2025</a:t>
            </a:fld>
            <a:endParaRPr lang="ru-RU"/>
          </a:p>
        </p:txBody>
      </p:sp>
      <p:sp>
        <p:nvSpPr>
          <p:cNvPr id="6" name="Нижний колонтитул 5">
            <a:extLst>
              <a:ext uri="{FF2B5EF4-FFF2-40B4-BE49-F238E27FC236}">
                <a16:creationId xmlns:a16="http://schemas.microsoft.com/office/drawing/2014/main" xmlns="" id="{476C2DF7-2274-4DC1-BD2F-81792DCADCA5}"/>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xmlns="" id="{45335899-3060-4DB5-8DF3-C0C74F66DBB4}"/>
              </a:ext>
            </a:extLst>
          </p:cNvPr>
          <p:cNvSpPr>
            <a:spLocks noGrp="1"/>
          </p:cNvSpPr>
          <p:nvPr>
            <p:ph type="sldNum" sz="quarter" idx="12"/>
          </p:nvPr>
        </p:nvSpPr>
        <p:spPr/>
        <p:txBody>
          <a:bodyPr/>
          <a:lstStyle/>
          <a:p>
            <a:fld id="{4FDE8248-2356-4591-B924-C661BD7E82BD}" type="slidenum">
              <a:rPr lang="ru-RU" smtClean="0"/>
              <a:t>‹#›</a:t>
            </a:fld>
            <a:endParaRPr lang="ru-RU"/>
          </a:p>
        </p:txBody>
      </p:sp>
    </p:spTree>
    <p:extLst>
      <p:ext uri="{BB962C8B-B14F-4D97-AF65-F5344CB8AC3E}">
        <p14:creationId xmlns:p14="http://schemas.microsoft.com/office/powerpoint/2010/main" val="32230252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677C8235-6995-4868-BCFE-5C6C41A84FF7}"/>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xmlns="" id="{92902747-026D-4562-BD92-6A75FAD26CB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xmlns="" id="{BC32C1B4-8608-4A26-806B-CFFC45EA5387}"/>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xmlns="" id="{AAD8268F-DC32-419F-B891-F3B3AF5A787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xmlns="" id="{D74977BE-957C-4F19-9A47-828D6F21F862}"/>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xmlns="" id="{5B60C9E8-BFF1-4663-9F77-16FFD68FD3FB}"/>
              </a:ext>
            </a:extLst>
          </p:cNvPr>
          <p:cNvSpPr>
            <a:spLocks noGrp="1"/>
          </p:cNvSpPr>
          <p:nvPr>
            <p:ph type="dt" sz="half" idx="10"/>
          </p:nvPr>
        </p:nvSpPr>
        <p:spPr/>
        <p:txBody>
          <a:bodyPr/>
          <a:lstStyle/>
          <a:p>
            <a:fld id="{1986C300-C8B3-49FA-BBE3-6B6AC9468B0A}" type="datetimeFigureOut">
              <a:rPr lang="ru-RU" smtClean="0"/>
              <a:t>18.09.2025</a:t>
            </a:fld>
            <a:endParaRPr lang="ru-RU"/>
          </a:p>
        </p:txBody>
      </p:sp>
      <p:sp>
        <p:nvSpPr>
          <p:cNvPr id="8" name="Нижний колонтитул 7">
            <a:extLst>
              <a:ext uri="{FF2B5EF4-FFF2-40B4-BE49-F238E27FC236}">
                <a16:creationId xmlns:a16="http://schemas.microsoft.com/office/drawing/2014/main" xmlns="" id="{0650CF69-D7B0-40C9-A74E-B4124AADCD8E}"/>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xmlns="" id="{416F4EF6-5529-40E4-85B0-3E93F03F66FE}"/>
              </a:ext>
            </a:extLst>
          </p:cNvPr>
          <p:cNvSpPr>
            <a:spLocks noGrp="1"/>
          </p:cNvSpPr>
          <p:nvPr>
            <p:ph type="sldNum" sz="quarter" idx="12"/>
          </p:nvPr>
        </p:nvSpPr>
        <p:spPr/>
        <p:txBody>
          <a:bodyPr/>
          <a:lstStyle/>
          <a:p>
            <a:fld id="{4FDE8248-2356-4591-B924-C661BD7E82BD}" type="slidenum">
              <a:rPr lang="ru-RU" smtClean="0"/>
              <a:t>‹#›</a:t>
            </a:fld>
            <a:endParaRPr lang="ru-RU"/>
          </a:p>
        </p:txBody>
      </p:sp>
    </p:spTree>
    <p:extLst>
      <p:ext uri="{BB962C8B-B14F-4D97-AF65-F5344CB8AC3E}">
        <p14:creationId xmlns:p14="http://schemas.microsoft.com/office/powerpoint/2010/main" val="662029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E22EDE1D-380D-48D3-BCD1-107B88F0018D}"/>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xmlns="" id="{2E297E0A-8696-44FA-90E1-2EAFCEC4DF21}"/>
              </a:ext>
            </a:extLst>
          </p:cNvPr>
          <p:cNvSpPr>
            <a:spLocks noGrp="1"/>
          </p:cNvSpPr>
          <p:nvPr>
            <p:ph type="dt" sz="half" idx="10"/>
          </p:nvPr>
        </p:nvSpPr>
        <p:spPr/>
        <p:txBody>
          <a:bodyPr/>
          <a:lstStyle/>
          <a:p>
            <a:fld id="{1986C300-C8B3-49FA-BBE3-6B6AC9468B0A}" type="datetimeFigureOut">
              <a:rPr lang="ru-RU" smtClean="0"/>
              <a:t>18.09.2025</a:t>
            </a:fld>
            <a:endParaRPr lang="ru-RU"/>
          </a:p>
        </p:txBody>
      </p:sp>
      <p:sp>
        <p:nvSpPr>
          <p:cNvPr id="4" name="Нижний колонтитул 3">
            <a:extLst>
              <a:ext uri="{FF2B5EF4-FFF2-40B4-BE49-F238E27FC236}">
                <a16:creationId xmlns:a16="http://schemas.microsoft.com/office/drawing/2014/main" xmlns="" id="{01DA3CCF-D92F-4F11-AB75-C8F0C0DA76D5}"/>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xmlns="" id="{FE790EA9-958E-4FCD-A0FE-B52C92FEF428}"/>
              </a:ext>
            </a:extLst>
          </p:cNvPr>
          <p:cNvSpPr>
            <a:spLocks noGrp="1"/>
          </p:cNvSpPr>
          <p:nvPr>
            <p:ph type="sldNum" sz="quarter" idx="12"/>
          </p:nvPr>
        </p:nvSpPr>
        <p:spPr/>
        <p:txBody>
          <a:bodyPr/>
          <a:lstStyle/>
          <a:p>
            <a:fld id="{4FDE8248-2356-4591-B924-C661BD7E82BD}" type="slidenum">
              <a:rPr lang="ru-RU" smtClean="0"/>
              <a:t>‹#›</a:t>
            </a:fld>
            <a:endParaRPr lang="ru-RU"/>
          </a:p>
        </p:txBody>
      </p:sp>
    </p:spTree>
    <p:extLst>
      <p:ext uri="{BB962C8B-B14F-4D97-AF65-F5344CB8AC3E}">
        <p14:creationId xmlns:p14="http://schemas.microsoft.com/office/powerpoint/2010/main" val="24035831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xmlns="" id="{67E7D525-FDDC-40B9-BEB0-888C85BE9781}"/>
              </a:ext>
            </a:extLst>
          </p:cNvPr>
          <p:cNvSpPr>
            <a:spLocks noGrp="1"/>
          </p:cNvSpPr>
          <p:nvPr>
            <p:ph type="dt" sz="half" idx="10"/>
          </p:nvPr>
        </p:nvSpPr>
        <p:spPr/>
        <p:txBody>
          <a:bodyPr/>
          <a:lstStyle/>
          <a:p>
            <a:fld id="{1986C300-C8B3-49FA-BBE3-6B6AC9468B0A}" type="datetimeFigureOut">
              <a:rPr lang="ru-RU" smtClean="0"/>
              <a:t>18.09.2025</a:t>
            </a:fld>
            <a:endParaRPr lang="ru-RU"/>
          </a:p>
        </p:txBody>
      </p:sp>
      <p:sp>
        <p:nvSpPr>
          <p:cNvPr id="3" name="Нижний колонтитул 2">
            <a:extLst>
              <a:ext uri="{FF2B5EF4-FFF2-40B4-BE49-F238E27FC236}">
                <a16:creationId xmlns:a16="http://schemas.microsoft.com/office/drawing/2014/main" xmlns="" id="{B05A3F36-CF34-4906-B12D-624C8E848EBB}"/>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xmlns="" id="{8F73088F-77EE-496E-A1E9-440E224FA248}"/>
              </a:ext>
            </a:extLst>
          </p:cNvPr>
          <p:cNvSpPr>
            <a:spLocks noGrp="1"/>
          </p:cNvSpPr>
          <p:nvPr>
            <p:ph type="sldNum" sz="quarter" idx="12"/>
          </p:nvPr>
        </p:nvSpPr>
        <p:spPr/>
        <p:txBody>
          <a:bodyPr/>
          <a:lstStyle/>
          <a:p>
            <a:fld id="{4FDE8248-2356-4591-B924-C661BD7E82BD}" type="slidenum">
              <a:rPr lang="ru-RU" smtClean="0"/>
              <a:t>‹#›</a:t>
            </a:fld>
            <a:endParaRPr lang="ru-RU"/>
          </a:p>
        </p:txBody>
      </p:sp>
    </p:spTree>
    <p:extLst>
      <p:ext uri="{BB962C8B-B14F-4D97-AF65-F5344CB8AC3E}">
        <p14:creationId xmlns:p14="http://schemas.microsoft.com/office/powerpoint/2010/main" val="6109411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8ABB5DEB-5B6F-4575-8276-951DA8D25CA4}"/>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xmlns="" id="{61F37486-B10F-492A-8404-1F86E0488AF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xmlns="" id="{80354F8A-FE0F-4950-BED4-494093D758A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xmlns="" id="{A5D2933F-A3A3-42BF-8D7D-8D85D14611D7}"/>
              </a:ext>
            </a:extLst>
          </p:cNvPr>
          <p:cNvSpPr>
            <a:spLocks noGrp="1"/>
          </p:cNvSpPr>
          <p:nvPr>
            <p:ph type="dt" sz="half" idx="10"/>
          </p:nvPr>
        </p:nvSpPr>
        <p:spPr/>
        <p:txBody>
          <a:bodyPr/>
          <a:lstStyle/>
          <a:p>
            <a:fld id="{1986C300-C8B3-49FA-BBE3-6B6AC9468B0A}" type="datetimeFigureOut">
              <a:rPr lang="ru-RU" smtClean="0"/>
              <a:t>18.09.2025</a:t>
            </a:fld>
            <a:endParaRPr lang="ru-RU"/>
          </a:p>
        </p:txBody>
      </p:sp>
      <p:sp>
        <p:nvSpPr>
          <p:cNvPr id="6" name="Нижний колонтитул 5">
            <a:extLst>
              <a:ext uri="{FF2B5EF4-FFF2-40B4-BE49-F238E27FC236}">
                <a16:creationId xmlns:a16="http://schemas.microsoft.com/office/drawing/2014/main" xmlns="" id="{37486DEC-DF44-46D7-8181-65EBD9CBB541}"/>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xmlns="" id="{1A1F1476-7DF4-46F4-9967-FD2A3D5D963A}"/>
              </a:ext>
            </a:extLst>
          </p:cNvPr>
          <p:cNvSpPr>
            <a:spLocks noGrp="1"/>
          </p:cNvSpPr>
          <p:nvPr>
            <p:ph type="sldNum" sz="quarter" idx="12"/>
          </p:nvPr>
        </p:nvSpPr>
        <p:spPr/>
        <p:txBody>
          <a:bodyPr/>
          <a:lstStyle/>
          <a:p>
            <a:fld id="{4FDE8248-2356-4591-B924-C661BD7E82BD}" type="slidenum">
              <a:rPr lang="ru-RU" smtClean="0"/>
              <a:t>‹#›</a:t>
            </a:fld>
            <a:endParaRPr lang="ru-RU"/>
          </a:p>
        </p:txBody>
      </p:sp>
    </p:spTree>
    <p:extLst>
      <p:ext uri="{BB962C8B-B14F-4D97-AF65-F5344CB8AC3E}">
        <p14:creationId xmlns:p14="http://schemas.microsoft.com/office/powerpoint/2010/main" val="1075624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7037D85C-E973-4E83-8C1B-F39BC423EE29}"/>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xmlns="" id="{93F37186-A6D6-49D1-AF7E-999C48CA130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xmlns="" id="{30F8F705-E19E-493F-949D-28314F7760A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xmlns="" id="{89424AE3-F963-43F5-809F-E84EF9613B14}"/>
              </a:ext>
            </a:extLst>
          </p:cNvPr>
          <p:cNvSpPr>
            <a:spLocks noGrp="1"/>
          </p:cNvSpPr>
          <p:nvPr>
            <p:ph type="dt" sz="half" idx="10"/>
          </p:nvPr>
        </p:nvSpPr>
        <p:spPr/>
        <p:txBody>
          <a:bodyPr/>
          <a:lstStyle/>
          <a:p>
            <a:fld id="{1986C300-C8B3-49FA-BBE3-6B6AC9468B0A}" type="datetimeFigureOut">
              <a:rPr lang="ru-RU" smtClean="0"/>
              <a:t>18.09.2025</a:t>
            </a:fld>
            <a:endParaRPr lang="ru-RU"/>
          </a:p>
        </p:txBody>
      </p:sp>
      <p:sp>
        <p:nvSpPr>
          <p:cNvPr id="6" name="Нижний колонтитул 5">
            <a:extLst>
              <a:ext uri="{FF2B5EF4-FFF2-40B4-BE49-F238E27FC236}">
                <a16:creationId xmlns:a16="http://schemas.microsoft.com/office/drawing/2014/main" xmlns="" id="{04A9CD9A-3854-4393-9394-C9570F914CD1}"/>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xmlns="" id="{92F4E3FB-CBC8-41B6-8F15-32A12A78ED1B}"/>
              </a:ext>
            </a:extLst>
          </p:cNvPr>
          <p:cNvSpPr>
            <a:spLocks noGrp="1"/>
          </p:cNvSpPr>
          <p:nvPr>
            <p:ph type="sldNum" sz="quarter" idx="12"/>
          </p:nvPr>
        </p:nvSpPr>
        <p:spPr/>
        <p:txBody>
          <a:bodyPr/>
          <a:lstStyle/>
          <a:p>
            <a:fld id="{4FDE8248-2356-4591-B924-C661BD7E82BD}" type="slidenum">
              <a:rPr lang="ru-RU" smtClean="0"/>
              <a:t>‹#›</a:t>
            </a:fld>
            <a:endParaRPr lang="ru-RU"/>
          </a:p>
        </p:txBody>
      </p:sp>
    </p:spTree>
    <p:extLst>
      <p:ext uri="{BB962C8B-B14F-4D97-AF65-F5344CB8AC3E}">
        <p14:creationId xmlns:p14="http://schemas.microsoft.com/office/powerpoint/2010/main" val="41313185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11000" b="-11000"/>
          </a:stretch>
        </a:blip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17D78B3B-ABF0-441C-B365-BF68BE71D7A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xmlns="" id="{0FF57F58-AB4F-476A-9346-8EC7A456861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xmlns="" id="{270CD5E0-4033-44ED-A096-FE3EB90BB9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86C300-C8B3-49FA-BBE3-6B6AC9468B0A}" type="datetimeFigureOut">
              <a:rPr lang="ru-RU" smtClean="0"/>
              <a:t>18.09.2025</a:t>
            </a:fld>
            <a:endParaRPr lang="ru-RU"/>
          </a:p>
        </p:txBody>
      </p:sp>
      <p:sp>
        <p:nvSpPr>
          <p:cNvPr id="5" name="Нижний колонтитул 4">
            <a:extLst>
              <a:ext uri="{FF2B5EF4-FFF2-40B4-BE49-F238E27FC236}">
                <a16:creationId xmlns:a16="http://schemas.microsoft.com/office/drawing/2014/main" xmlns="" id="{9328FF12-0E6B-4719-B0E2-F5C1BFC3A2D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xmlns="" id="{3BE7411E-4092-4839-B539-6C63B98B947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DE8248-2356-4591-B924-C661BD7E82BD}" type="slidenum">
              <a:rPr lang="ru-RU" smtClean="0"/>
              <a:t>‹#›</a:t>
            </a:fld>
            <a:endParaRPr lang="ru-RU"/>
          </a:p>
        </p:txBody>
      </p:sp>
    </p:spTree>
    <p:extLst>
      <p:ext uri="{BB962C8B-B14F-4D97-AF65-F5344CB8AC3E}">
        <p14:creationId xmlns:p14="http://schemas.microsoft.com/office/powerpoint/2010/main" val="30391560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learningapps.org/display?v=p6o0784mc25"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2.png"/><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learningapps.org/display?v=pped036bt25"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10" Type="http://schemas.openxmlformats.org/officeDocument/2006/relationships/image" Target="../media/image12.jpeg"/><Relationship Id="rId4" Type="http://schemas.openxmlformats.org/officeDocument/2006/relationships/image" Target="../media/image6.jpeg"/><Relationship Id="rId9" Type="http://schemas.openxmlformats.org/officeDocument/2006/relationships/image" Target="../media/image11.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2.png"/><Relationship Id="rId3" Type="http://schemas.microsoft.com/office/2007/relationships/media" Target="../media/media4.mp3"/><Relationship Id="rId7"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audio" Target="../media/media5.mp3"/><Relationship Id="rId5" Type="http://schemas.microsoft.com/office/2007/relationships/media" Target="../media/media5.mp3"/><Relationship Id="rId4" Type="http://schemas.openxmlformats.org/officeDocument/2006/relationships/audio" Target="../media/media4.mp3"/></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3200" b="1" dirty="0" smtClean="0"/>
              <a:t>МБОУ «Гимназия №3 имени </a:t>
            </a:r>
            <a:r>
              <a:rPr lang="ru-RU" sz="3200" b="1" dirty="0" err="1" smtClean="0"/>
              <a:t>Б.В.Шапошникова</a:t>
            </a:r>
            <a:r>
              <a:rPr lang="ru-RU" sz="3200" b="1" dirty="0" smtClean="0"/>
              <a:t>» г. Брянска</a:t>
            </a:r>
            <a:endParaRPr lang="ru-RU" sz="3200" b="1" dirty="0"/>
          </a:p>
        </p:txBody>
      </p:sp>
      <p:sp>
        <p:nvSpPr>
          <p:cNvPr id="3" name="Объект 2"/>
          <p:cNvSpPr>
            <a:spLocks noGrp="1"/>
          </p:cNvSpPr>
          <p:nvPr>
            <p:ph idx="1"/>
          </p:nvPr>
        </p:nvSpPr>
        <p:spPr>
          <a:xfrm>
            <a:off x="838200" y="1825624"/>
            <a:ext cx="10515600" cy="4716689"/>
          </a:xfrm>
        </p:spPr>
        <p:txBody>
          <a:bodyPr/>
          <a:lstStyle/>
          <a:p>
            <a:pPr marL="0" indent="0" algn="ctr">
              <a:buNone/>
            </a:pPr>
            <a:endParaRPr lang="ru-RU" dirty="0" smtClean="0"/>
          </a:p>
          <a:p>
            <a:pPr marL="0" indent="0" algn="ctr">
              <a:buNone/>
            </a:pPr>
            <a:endParaRPr lang="ru-RU" dirty="0" smtClean="0"/>
          </a:p>
          <a:p>
            <a:pPr marL="0" indent="0" algn="ctr">
              <a:buNone/>
            </a:pPr>
            <a:r>
              <a:rPr lang="ru-RU" dirty="0" smtClean="0"/>
              <a:t>Методическая </a:t>
            </a:r>
            <a:r>
              <a:rPr lang="ru-RU" dirty="0"/>
              <a:t>разработка </a:t>
            </a:r>
            <a:r>
              <a:rPr lang="ru-RU" dirty="0" smtClean="0"/>
              <a:t>урока по теме </a:t>
            </a:r>
          </a:p>
          <a:p>
            <a:pPr marL="0" indent="0" algn="ctr">
              <a:buNone/>
            </a:pPr>
            <a:r>
              <a:rPr lang="en-US" sz="3600" b="1" dirty="0" smtClean="0"/>
              <a:t>Victory Day</a:t>
            </a:r>
            <a:endParaRPr lang="ru-RU" sz="3600" b="1" dirty="0"/>
          </a:p>
          <a:p>
            <a:pPr marL="0" indent="0">
              <a:buNone/>
            </a:pPr>
            <a:endParaRPr lang="en-US" dirty="0" smtClean="0"/>
          </a:p>
          <a:p>
            <a:pPr marL="0" indent="0" algn="r">
              <a:buNone/>
            </a:pPr>
            <a:endParaRPr lang="ru-RU" dirty="0" smtClean="0"/>
          </a:p>
          <a:p>
            <a:pPr marL="0" indent="0" algn="r">
              <a:buNone/>
            </a:pPr>
            <a:r>
              <a:rPr lang="ru-RU" dirty="0" smtClean="0"/>
              <a:t>Выполнил: учитель </a:t>
            </a:r>
            <a:r>
              <a:rPr lang="ru-RU" dirty="0"/>
              <a:t>английского языка</a:t>
            </a:r>
          </a:p>
          <a:p>
            <a:pPr marL="0" indent="0" algn="r">
              <a:buNone/>
            </a:pPr>
            <a:r>
              <a:rPr lang="ru-RU" dirty="0" smtClean="0"/>
              <a:t> Кондрашова </a:t>
            </a:r>
            <a:r>
              <a:rPr lang="ru-RU" dirty="0"/>
              <a:t>Анастасия </a:t>
            </a:r>
            <a:r>
              <a:rPr lang="ru-RU" dirty="0" smtClean="0"/>
              <a:t>Викторовна</a:t>
            </a:r>
          </a:p>
          <a:p>
            <a:pPr marL="0" indent="0" algn="ctr">
              <a:buNone/>
            </a:pPr>
            <a:r>
              <a:rPr lang="ru-RU" smtClean="0"/>
              <a:t>2025 </a:t>
            </a:r>
            <a:endParaRPr lang="ru-RU" dirty="0"/>
          </a:p>
        </p:txBody>
      </p:sp>
    </p:spTree>
    <p:extLst>
      <p:ext uri="{BB962C8B-B14F-4D97-AF65-F5344CB8AC3E}">
        <p14:creationId xmlns:p14="http://schemas.microsoft.com/office/powerpoint/2010/main" val="25484787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3975C2AD-2C84-4523-B8B4-DE4604E2DD15}"/>
              </a:ext>
            </a:extLst>
          </p:cNvPr>
          <p:cNvSpPr>
            <a:spLocks noGrp="1"/>
          </p:cNvSpPr>
          <p:nvPr>
            <p:ph type="title"/>
          </p:nvPr>
        </p:nvSpPr>
        <p:spPr>
          <a:xfrm>
            <a:off x="1370965" y="0"/>
            <a:ext cx="9992360" cy="802639"/>
          </a:xfrm>
        </p:spPr>
        <p:txBody>
          <a:bodyPr numCol="1">
            <a:normAutofit fontScale="90000"/>
          </a:bodyPr>
          <a:lstStyle/>
          <a:p>
            <a:r>
              <a:rPr lang="ru-RU" sz="2200" b="1" dirty="0">
                <a:latin typeface="Times New Roman" panose="02020603050405020304" pitchFamily="18" charset="0"/>
                <a:ea typeface="Calibri" panose="020F0502020204030204" pitchFamily="34" charset="0"/>
                <a:cs typeface="Times New Roman" panose="02020603050405020304" pitchFamily="18" charset="0"/>
              </a:rPr>
              <a:t/>
            </a:r>
            <a:br>
              <a:rPr lang="ru-RU" sz="2200" b="1" dirty="0">
                <a:latin typeface="Times New Roman" panose="02020603050405020304" pitchFamily="18" charset="0"/>
                <a:ea typeface="Calibri" panose="020F0502020204030204" pitchFamily="34" charset="0"/>
                <a:cs typeface="Times New Roman" panose="02020603050405020304" pitchFamily="18" charset="0"/>
              </a:rPr>
            </a:br>
            <a:r>
              <a:rPr lang="en-US" sz="2400" b="1" dirty="0">
                <a:solidFill>
                  <a:schemeClr val="accent2">
                    <a:lumMod val="75000"/>
                  </a:schemeClr>
                </a:solidFill>
                <a:latin typeface="Arial" panose="020B0604020202020204" pitchFamily="34" charset="0"/>
                <a:ea typeface="Calibri" panose="020F0502020204030204" pitchFamily="34" charset="0"/>
                <a:cs typeface="Arial" panose="020B0604020202020204" pitchFamily="34" charset="0"/>
              </a:rPr>
              <a:t>Read the texts using the correct passive form of the verbs in brackets.</a:t>
            </a:r>
            <a:endParaRPr lang="ru-RU" sz="2400" b="1" dirty="0">
              <a:solidFill>
                <a:schemeClr val="accent2">
                  <a:lumMod val="75000"/>
                </a:schemeClr>
              </a:solidFill>
              <a:latin typeface="Arial" panose="020B0604020202020204" pitchFamily="34" charset="0"/>
              <a:cs typeface="Arial" panose="020B0604020202020204" pitchFamily="34" charset="0"/>
            </a:endParaRPr>
          </a:p>
        </p:txBody>
      </p:sp>
      <p:sp>
        <p:nvSpPr>
          <p:cNvPr id="3" name="Объект 2">
            <a:extLst>
              <a:ext uri="{FF2B5EF4-FFF2-40B4-BE49-F238E27FC236}">
                <a16:creationId xmlns:a16="http://schemas.microsoft.com/office/drawing/2014/main" xmlns="" id="{8372651A-0268-4178-8C3E-6C024A3623E4}"/>
              </a:ext>
            </a:extLst>
          </p:cNvPr>
          <p:cNvSpPr>
            <a:spLocks noGrp="1"/>
          </p:cNvSpPr>
          <p:nvPr>
            <p:ph idx="1"/>
          </p:nvPr>
        </p:nvSpPr>
        <p:spPr>
          <a:xfrm>
            <a:off x="629920" y="790787"/>
            <a:ext cx="11064240" cy="5924972"/>
          </a:xfrm>
        </p:spPr>
        <p:txBody>
          <a:bodyPr>
            <a:noAutofit/>
          </a:bodyPr>
          <a:lstStyle/>
          <a:p>
            <a:pPr marL="0" indent="0">
              <a:lnSpc>
                <a:spcPct val="150000"/>
              </a:lnSpc>
              <a:spcBef>
                <a:spcPts val="0"/>
              </a:spcBef>
              <a:buNone/>
            </a:pPr>
            <a:r>
              <a:rPr lang="en-US" sz="1300" b="1" dirty="0">
                <a:effectLst/>
                <a:ea typeface="Times New Roman" panose="02020603050405020304" pitchFamily="18" charset="0"/>
                <a:cs typeface="Arial" panose="020B0604020202020204" pitchFamily="34" charset="0"/>
              </a:rPr>
              <a:t>1) Victory Day is an official public holiday in Russia which takes place on May, 9. According to the tradition of recent years, St. George’s ribbons … (DISTRIBUTE) everywhere by volunteers, which not only veterans but also younger generations wear as a symbol and the memory of the Great Victory. On this day, flower and wreath laying ceremonies are held</a:t>
            </a:r>
            <a:r>
              <a:rPr lang="ru-RU" sz="1300" b="1" dirty="0">
                <a:effectLst/>
                <a:ea typeface="Times New Roman" panose="02020603050405020304" pitchFamily="18" charset="0"/>
                <a:cs typeface="Arial" panose="020B0604020202020204" pitchFamily="34" charset="0"/>
              </a:rPr>
              <a:t> </a:t>
            </a:r>
            <a:r>
              <a:rPr lang="en-US" sz="1300" b="1" dirty="0">
                <a:effectLst/>
                <a:ea typeface="Times New Roman" panose="02020603050405020304" pitchFamily="18" charset="0"/>
                <a:cs typeface="Arial" panose="020B0604020202020204" pitchFamily="34" charset="0"/>
              </a:rPr>
              <a:t>by the authorities at monuments to the heroes of the Great Patriotic War. Also, various events are held to honor war veterans and home front workers, festive concerts … (ORGANIZE), courage lessons at schools … (GIVE) and reconstructions of battles are held in some places. The tradition of recent years is the civil-patriotic action called “Immortal Regiment” march. Participants of the annual movement walk along the streets of the cities with the photos of their veterans on Victory Day. </a:t>
            </a:r>
          </a:p>
          <a:p>
            <a:pPr marL="0" indent="0">
              <a:lnSpc>
                <a:spcPct val="150000"/>
              </a:lnSpc>
              <a:spcBef>
                <a:spcPts val="0"/>
              </a:spcBef>
              <a:buNone/>
            </a:pPr>
            <a:r>
              <a:rPr lang="en-US" sz="1300" b="1" dirty="0">
                <a:effectLst/>
                <a:ea typeface="Times New Roman" panose="02020603050405020304" pitchFamily="18" charset="0"/>
                <a:cs typeface="Arial" panose="020B0604020202020204" pitchFamily="34" charset="0"/>
              </a:rPr>
              <a:t>2) Victory Day or Victory in Europe Day (Victory E-Day) </a:t>
            </a:r>
            <a:r>
              <a:rPr lang="en-US" sz="1300" b="1" dirty="0">
                <a:ea typeface="Times New Roman" panose="02020603050405020304" pitchFamily="18" charset="0"/>
                <a:cs typeface="Arial" panose="020B0604020202020204" pitchFamily="34" charset="0"/>
              </a:rPr>
              <a:t>…</a:t>
            </a:r>
            <a:r>
              <a:rPr lang="en-US" sz="1300" b="1" dirty="0">
                <a:effectLst/>
                <a:ea typeface="Times New Roman" panose="02020603050405020304" pitchFamily="18" charset="0"/>
                <a:cs typeface="Arial" panose="020B0604020202020204" pitchFamily="34" charset="0"/>
              </a:rPr>
              <a:t> (CELEBRATE) on May, 8  and 9 in England. </a:t>
            </a:r>
            <a:r>
              <a:rPr lang="en-US" sz="1300" b="1" dirty="0">
                <a:ea typeface="Times New Roman" panose="02020603050405020304" pitchFamily="18" charset="0"/>
                <a:cs typeface="Arial" panose="020B0604020202020204" pitchFamily="34" charset="0"/>
              </a:rPr>
              <a:t>It</a:t>
            </a:r>
            <a:r>
              <a:rPr lang="en-US" sz="1300" b="1" dirty="0">
                <a:effectLst/>
                <a:ea typeface="Times New Roman" panose="02020603050405020304" pitchFamily="18" charset="0"/>
                <a:cs typeface="Arial" panose="020B0604020202020204" pitchFamily="34" charset="0"/>
              </a:rPr>
              <a:t> is an unofficial holiday. On May, 8 , the British honor those who died during World War II and lay wreaths at the Cenotaph memorial. There is also a concert on the Belfast Museum Cruiser on this day. Celebrations and parades … (HOLD) in which both British and Russian veterans take part. On May, 9 , Russian communities walk along the streets. People gather in groups and lay wreaths at the Soviet War Memorial. The event takes place at 12 p.m. It … (ATTEND) by the officials and the Ambassador of the Russian Federation in London. The celebration includes carrying banners and the victory flag, and solemn speeches with the words of gratitude to veterans. People express their respect and sorrow. The British do not attach St. George's ribbons to their clothes, but red poppies, which have become a symbol of War Memorial Day in the UK. </a:t>
            </a:r>
            <a:endParaRPr lang="ru-RU" sz="1300" b="1" dirty="0">
              <a:effectLst/>
              <a:ea typeface="Times New Roman" panose="02020603050405020304" pitchFamily="18" charset="0"/>
              <a:cs typeface="Arial" panose="020B0604020202020204" pitchFamily="34" charset="0"/>
            </a:endParaRPr>
          </a:p>
          <a:p>
            <a:pPr marL="0" indent="0">
              <a:lnSpc>
                <a:spcPct val="150000"/>
              </a:lnSpc>
              <a:spcBef>
                <a:spcPts val="0"/>
              </a:spcBef>
              <a:buNone/>
            </a:pPr>
            <a:r>
              <a:rPr lang="en-US" sz="1300" b="1" dirty="0">
                <a:cs typeface="Arial" panose="020B0604020202020204" pitchFamily="34" charset="0"/>
              </a:rPr>
              <a:t>3) </a:t>
            </a:r>
            <a:r>
              <a:rPr lang="en-US" sz="1300" b="1" dirty="0">
                <a:effectLst/>
                <a:ea typeface="Times New Roman" panose="02020603050405020304" pitchFamily="18" charset="0"/>
                <a:cs typeface="Arial" panose="020B0604020202020204" pitchFamily="34" charset="0"/>
              </a:rPr>
              <a:t>Victory Day unites both young and old generations of Russia. Each family can tell the stories of their grandfathers and great-grandfathers who defended the freedom not only of Russia, but Europe as well. A high </a:t>
            </a:r>
            <a:r>
              <a:rPr lang="en-US" sz="1300" b="1" dirty="0">
                <a:ea typeface="Times New Roman" panose="02020603050405020304" pitchFamily="18" charset="0"/>
                <a:cs typeface="Arial" panose="020B0604020202020204" pitchFamily="34" charset="0"/>
              </a:rPr>
              <a:t>price … (PAY)</a:t>
            </a:r>
            <a:r>
              <a:rPr lang="ru-RU" sz="1300" b="1" dirty="0">
                <a:ea typeface="Times New Roman" panose="02020603050405020304" pitchFamily="18" charset="0"/>
                <a:cs typeface="Arial" panose="020B0604020202020204" pitchFamily="34" charset="0"/>
              </a:rPr>
              <a:t> </a:t>
            </a:r>
            <a:r>
              <a:rPr lang="en-US" sz="1300" b="1" dirty="0">
                <a:ea typeface="Times New Roman" panose="02020603050405020304" pitchFamily="18" charset="0"/>
                <a:cs typeface="Arial" panose="020B0604020202020204" pitchFamily="34" charset="0"/>
              </a:rPr>
              <a:t>by the Russian people  </a:t>
            </a:r>
            <a:r>
              <a:rPr lang="en-US" sz="1300" b="1" dirty="0">
                <a:effectLst/>
                <a:ea typeface="Times New Roman" panose="02020603050405020304" pitchFamily="18" charset="0"/>
                <a:cs typeface="Arial" panose="020B0604020202020204" pitchFamily="34" charset="0"/>
              </a:rPr>
              <a:t>for this Victory, and to this day they remember and honor the millions who died during those terrible days. The war was a tragedy, but it revealed the best qualities of Russian people: courage, unity and solidarity in the face of the enemy, diligence and dedication, talent of engineers and military leaders, military prowess and love for the Motherland. Fewer and fewer veterans remain alive and can personally tell their stories to the young generation. Victory Day is an opportunity to pay tribute to all who fought or worked in the </a:t>
            </a:r>
            <a:r>
              <a:rPr lang="en-US" sz="1300" b="1" dirty="0">
                <a:ea typeface="Times New Roman" panose="02020603050405020304" pitchFamily="18" charset="0"/>
                <a:cs typeface="Arial" panose="020B0604020202020204" pitchFamily="34" charset="0"/>
              </a:rPr>
              <a:t>home front</a:t>
            </a:r>
            <a:r>
              <a:rPr lang="en-US" sz="1300" b="1" dirty="0">
                <a:effectLst/>
                <a:ea typeface="Times New Roman" panose="02020603050405020304" pitchFamily="18" charset="0"/>
                <a:cs typeface="Arial" panose="020B0604020202020204" pitchFamily="34" charset="0"/>
              </a:rPr>
              <a:t> during wartime.</a:t>
            </a:r>
            <a:endParaRPr lang="ru-RU" sz="1300" b="1" dirty="0">
              <a:effectLst/>
              <a:ea typeface="Calibri" panose="020F0502020204030204" pitchFamily="34" charset="0"/>
              <a:cs typeface="Arial" panose="020B0604020202020204" pitchFamily="34" charset="0"/>
            </a:endParaRPr>
          </a:p>
          <a:p>
            <a:pPr marL="0" indent="0">
              <a:lnSpc>
                <a:spcPct val="150000"/>
              </a:lnSpc>
              <a:spcBef>
                <a:spcPts val="0"/>
              </a:spcBef>
              <a:buNone/>
            </a:pPr>
            <a:r>
              <a:rPr lang="en-US" sz="1400" b="1" dirty="0">
                <a:solidFill>
                  <a:srgbClr val="FF0000"/>
                </a:solidFill>
                <a:effectLst/>
                <a:ea typeface="Calibri" panose="020F0502020204030204" pitchFamily="34" charset="0"/>
                <a:cs typeface="Times New Roman" panose="02020603050405020304" pitchFamily="18" charset="0"/>
              </a:rPr>
              <a:t>                                                                                                          </a:t>
            </a:r>
            <a:endParaRPr lang="ru-RU" sz="1400" b="1" dirty="0"/>
          </a:p>
        </p:txBody>
      </p:sp>
      <p:sp>
        <p:nvSpPr>
          <p:cNvPr id="4" name="TextBox 3">
            <a:extLst>
              <a:ext uri="{FF2B5EF4-FFF2-40B4-BE49-F238E27FC236}">
                <a16:creationId xmlns:a16="http://schemas.microsoft.com/office/drawing/2014/main" xmlns="" id="{468AF962-1EBF-4583-B22A-B2F1A88D9D72}"/>
              </a:ext>
            </a:extLst>
          </p:cNvPr>
          <p:cNvSpPr txBox="1"/>
          <p:nvPr/>
        </p:nvSpPr>
        <p:spPr>
          <a:xfrm>
            <a:off x="5638800" y="3143250"/>
            <a:ext cx="914400" cy="914400"/>
          </a:xfrm>
          <a:prstGeom prst="rect">
            <a:avLst/>
          </a:prstGeom>
          <a:noFill/>
        </p:spPr>
        <p:txBody>
          <a:bodyPr wrap="square" rtlCol="0">
            <a:spAutoFit/>
          </a:bodyPr>
          <a:lstStyle/>
          <a:p>
            <a:endParaRPr lang="ru-RU" dirty="0"/>
          </a:p>
        </p:txBody>
      </p:sp>
      <p:sp>
        <p:nvSpPr>
          <p:cNvPr id="5" name="Прямоугольник 4">
            <a:extLst>
              <a:ext uri="{FF2B5EF4-FFF2-40B4-BE49-F238E27FC236}">
                <a16:creationId xmlns:a16="http://schemas.microsoft.com/office/drawing/2014/main" xmlns="" id="{1E31940E-4471-4ABB-8EEF-88286ED788A0}"/>
              </a:ext>
            </a:extLst>
          </p:cNvPr>
          <p:cNvSpPr/>
          <p:nvPr/>
        </p:nvSpPr>
        <p:spPr>
          <a:xfrm>
            <a:off x="10568940" y="802639"/>
            <a:ext cx="1485900" cy="325121"/>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400" dirty="0">
                <a:ln w="0"/>
                <a:solidFill>
                  <a:schemeClr val="tx1"/>
                </a:solidFill>
                <a:effectLst>
                  <a:outerShdw blurRad="38100" dist="19050" dir="2700000" algn="tl" rotWithShape="0">
                    <a:schemeClr val="dk1">
                      <a:alpha val="40000"/>
                    </a:schemeClr>
                  </a:outerShdw>
                </a:effectLst>
              </a:rPr>
              <a:t>are distributed</a:t>
            </a:r>
            <a:endParaRPr lang="ru-RU" sz="1400" dirty="0">
              <a:ln w="0"/>
              <a:solidFill>
                <a:schemeClr val="tx1"/>
              </a:solidFill>
              <a:effectLst>
                <a:outerShdw blurRad="38100" dist="19050" dir="2700000" algn="tl" rotWithShape="0">
                  <a:schemeClr val="dk1">
                    <a:alpha val="40000"/>
                  </a:schemeClr>
                </a:outerShdw>
              </a:effectLst>
            </a:endParaRPr>
          </a:p>
        </p:txBody>
      </p:sp>
      <p:sp>
        <p:nvSpPr>
          <p:cNvPr id="6" name="Прямоугольник 5">
            <a:extLst>
              <a:ext uri="{FF2B5EF4-FFF2-40B4-BE49-F238E27FC236}">
                <a16:creationId xmlns:a16="http://schemas.microsoft.com/office/drawing/2014/main" xmlns="" id="{9AC4E534-105D-4302-80BF-94D956446FFF}"/>
              </a:ext>
            </a:extLst>
          </p:cNvPr>
          <p:cNvSpPr/>
          <p:nvPr/>
        </p:nvSpPr>
        <p:spPr>
          <a:xfrm>
            <a:off x="4206240" y="1744980"/>
            <a:ext cx="1211580" cy="28194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400" dirty="0">
                <a:ln w="0"/>
                <a:solidFill>
                  <a:schemeClr val="tx1"/>
                </a:solidFill>
                <a:effectLst>
                  <a:outerShdw blurRad="38100" dist="19050" dir="2700000" algn="tl" rotWithShape="0">
                    <a:schemeClr val="dk1">
                      <a:alpha val="40000"/>
                    </a:schemeClr>
                  </a:outerShdw>
                </a:effectLst>
              </a:rPr>
              <a:t>are organized</a:t>
            </a:r>
            <a:endParaRPr lang="ru-RU" sz="1400" dirty="0"/>
          </a:p>
        </p:txBody>
      </p:sp>
      <p:sp>
        <p:nvSpPr>
          <p:cNvPr id="7" name="Прямоугольник 6">
            <a:extLst>
              <a:ext uri="{FF2B5EF4-FFF2-40B4-BE49-F238E27FC236}">
                <a16:creationId xmlns:a16="http://schemas.microsoft.com/office/drawing/2014/main" xmlns="" id="{B4FB4380-B632-4A8F-9876-0D050A0B4175}"/>
              </a:ext>
            </a:extLst>
          </p:cNvPr>
          <p:cNvSpPr/>
          <p:nvPr/>
        </p:nvSpPr>
        <p:spPr>
          <a:xfrm>
            <a:off x="7139940" y="1744980"/>
            <a:ext cx="1211580" cy="28194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400" dirty="0">
                <a:ln w="0"/>
                <a:solidFill>
                  <a:schemeClr val="tx1"/>
                </a:solidFill>
                <a:effectLst>
                  <a:outerShdw blurRad="38100" dist="19050" dir="2700000" algn="tl" rotWithShape="0">
                    <a:schemeClr val="dk1">
                      <a:alpha val="40000"/>
                    </a:schemeClr>
                  </a:outerShdw>
                </a:effectLst>
              </a:rPr>
              <a:t>are given</a:t>
            </a:r>
            <a:endParaRPr lang="ru-RU" sz="1400" dirty="0"/>
          </a:p>
        </p:txBody>
      </p:sp>
      <p:sp>
        <p:nvSpPr>
          <p:cNvPr id="8" name="Прямоугольник 7">
            <a:extLst>
              <a:ext uri="{FF2B5EF4-FFF2-40B4-BE49-F238E27FC236}">
                <a16:creationId xmlns:a16="http://schemas.microsoft.com/office/drawing/2014/main" xmlns="" id="{255A09AC-6450-4380-8CDD-5977338C02C3}"/>
              </a:ext>
            </a:extLst>
          </p:cNvPr>
          <p:cNvSpPr/>
          <p:nvPr/>
        </p:nvSpPr>
        <p:spPr>
          <a:xfrm>
            <a:off x="4427220" y="2587837"/>
            <a:ext cx="1363980" cy="28194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400" dirty="0">
                <a:ln w="0"/>
                <a:solidFill>
                  <a:schemeClr val="tx1"/>
                </a:solidFill>
                <a:effectLst>
                  <a:outerShdw blurRad="38100" dist="19050" dir="2700000" algn="tl" rotWithShape="0">
                    <a:schemeClr val="dk1">
                      <a:alpha val="40000"/>
                    </a:schemeClr>
                  </a:outerShdw>
                </a:effectLst>
              </a:rPr>
              <a:t>is celebrated</a:t>
            </a:r>
            <a:endParaRPr lang="ru-RU" sz="1400" dirty="0"/>
          </a:p>
        </p:txBody>
      </p:sp>
      <p:sp>
        <p:nvSpPr>
          <p:cNvPr id="9" name="Прямоугольник 8">
            <a:extLst>
              <a:ext uri="{FF2B5EF4-FFF2-40B4-BE49-F238E27FC236}">
                <a16:creationId xmlns:a16="http://schemas.microsoft.com/office/drawing/2014/main" xmlns="" id="{A989F209-4EA7-4397-A865-AFB129F47581}"/>
              </a:ext>
            </a:extLst>
          </p:cNvPr>
          <p:cNvSpPr/>
          <p:nvPr/>
        </p:nvSpPr>
        <p:spPr>
          <a:xfrm>
            <a:off x="2528570" y="3185160"/>
            <a:ext cx="1211580" cy="28194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400" dirty="0">
                <a:ln w="0"/>
                <a:solidFill>
                  <a:schemeClr val="tx1"/>
                </a:solidFill>
                <a:effectLst>
                  <a:outerShdw blurRad="38100" dist="19050" dir="2700000" algn="tl" rotWithShape="0">
                    <a:schemeClr val="dk1">
                      <a:alpha val="40000"/>
                    </a:schemeClr>
                  </a:outerShdw>
                </a:effectLst>
              </a:rPr>
              <a:t>are held</a:t>
            </a:r>
            <a:endParaRPr lang="ru-RU" sz="1400" dirty="0"/>
          </a:p>
        </p:txBody>
      </p:sp>
      <p:sp>
        <p:nvSpPr>
          <p:cNvPr id="10" name="Прямоугольник 9">
            <a:extLst>
              <a:ext uri="{FF2B5EF4-FFF2-40B4-BE49-F238E27FC236}">
                <a16:creationId xmlns:a16="http://schemas.microsoft.com/office/drawing/2014/main" xmlns="" id="{D8A58FAB-308B-4B15-A6AD-4F0E58F54D01}"/>
              </a:ext>
            </a:extLst>
          </p:cNvPr>
          <p:cNvSpPr/>
          <p:nvPr/>
        </p:nvSpPr>
        <p:spPr>
          <a:xfrm>
            <a:off x="7376160" y="3477259"/>
            <a:ext cx="1211580" cy="28194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400" dirty="0">
                <a:ln w="0"/>
                <a:solidFill>
                  <a:schemeClr val="tx1"/>
                </a:solidFill>
                <a:effectLst>
                  <a:outerShdw blurRad="38100" dist="19050" dir="2700000" algn="tl" rotWithShape="0">
                    <a:schemeClr val="dk1">
                      <a:alpha val="40000"/>
                    </a:schemeClr>
                  </a:outerShdw>
                </a:effectLst>
              </a:rPr>
              <a:t>is attended</a:t>
            </a:r>
          </a:p>
        </p:txBody>
      </p:sp>
      <p:sp>
        <p:nvSpPr>
          <p:cNvPr id="11" name="Прямоугольник 10">
            <a:extLst>
              <a:ext uri="{FF2B5EF4-FFF2-40B4-BE49-F238E27FC236}">
                <a16:creationId xmlns:a16="http://schemas.microsoft.com/office/drawing/2014/main" xmlns="" id="{32790E5A-C810-4250-AE5B-35259E4AABA1}"/>
              </a:ext>
            </a:extLst>
          </p:cNvPr>
          <p:cNvSpPr/>
          <p:nvPr/>
        </p:nvSpPr>
        <p:spPr>
          <a:xfrm>
            <a:off x="4503420" y="4928448"/>
            <a:ext cx="1211580" cy="28194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400" dirty="0">
                <a:ln w="0"/>
                <a:solidFill>
                  <a:schemeClr val="tx1"/>
                </a:solidFill>
                <a:effectLst>
                  <a:outerShdw blurRad="38100" dist="19050" dir="2700000" algn="tl" rotWithShape="0">
                    <a:schemeClr val="dk1">
                      <a:alpha val="40000"/>
                    </a:schemeClr>
                  </a:outerShdw>
                </a:effectLst>
              </a:rPr>
              <a:t>was paid</a:t>
            </a:r>
            <a:endParaRPr lang="ru-RU" sz="1400" dirty="0"/>
          </a:p>
        </p:txBody>
      </p:sp>
    </p:spTree>
    <p:extLst>
      <p:ext uri="{BB962C8B-B14F-4D97-AF65-F5344CB8AC3E}">
        <p14:creationId xmlns:p14="http://schemas.microsoft.com/office/powerpoint/2010/main" val="64565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028547EE-D950-4185-AC23-560CF9CF5B57}"/>
              </a:ext>
            </a:extLst>
          </p:cNvPr>
          <p:cNvSpPr>
            <a:spLocks noGrp="1"/>
          </p:cNvSpPr>
          <p:nvPr>
            <p:ph type="title"/>
          </p:nvPr>
        </p:nvSpPr>
        <p:spPr>
          <a:xfrm>
            <a:off x="1097280" y="365125"/>
            <a:ext cx="10256520" cy="1014095"/>
          </a:xfrm>
        </p:spPr>
        <p:txBody>
          <a:bodyPr>
            <a:noAutofit/>
          </a:bodyPr>
          <a:lstStyle/>
          <a:p>
            <a:pPr algn="ctr"/>
            <a:r>
              <a:rPr lang="en-US" sz="3600" b="1" dirty="0">
                <a:solidFill>
                  <a:schemeClr val="accent2">
                    <a:lumMod val="75000"/>
                  </a:schemeClr>
                </a:solidFill>
                <a:latin typeface="Arial" panose="020B0604020202020204" pitchFamily="34" charset="0"/>
                <a:cs typeface="Arial" panose="020B0604020202020204" pitchFamily="34" charset="0"/>
              </a:rPr>
              <a:t>Read the texts once again and write if the statements are TRUE, FALSE or NOT STATED.</a:t>
            </a:r>
            <a:endParaRPr lang="ru-RU" sz="3600" b="1" dirty="0">
              <a:solidFill>
                <a:schemeClr val="accent2">
                  <a:lumMod val="75000"/>
                </a:schemeClr>
              </a:solidFill>
              <a:latin typeface="Arial" panose="020B0604020202020204" pitchFamily="34" charset="0"/>
              <a:cs typeface="Arial" panose="020B0604020202020204" pitchFamily="34" charset="0"/>
            </a:endParaRPr>
          </a:p>
        </p:txBody>
      </p:sp>
      <p:sp>
        <p:nvSpPr>
          <p:cNvPr id="3" name="Объект 2">
            <a:extLst>
              <a:ext uri="{FF2B5EF4-FFF2-40B4-BE49-F238E27FC236}">
                <a16:creationId xmlns:a16="http://schemas.microsoft.com/office/drawing/2014/main" xmlns="" id="{5B58832C-F976-45CE-9390-0BCFF965E509}"/>
              </a:ext>
            </a:extLst>
          </p:cNvPr>
          <p:cNvSpPr>
            <a:spLocks noGrp="1"/>
          </p:cNvSpPr>
          <p:nvPr>
            <p:ph idx="1"/>
          </p:nvPr>
        </p:nvSpPr>
        <p:spPr>
          <a:xfrm>
            <a:off x="414867" y="1653540"/>
            <a:ext cx="10938933" cy="4523423"/>
          </a:xfrm>
        </p:spPr>
        <p:txBody>
          <a:bodyPr>
            <a:normAutofit/>
          </a:bodyPr>
          <a:lstStyle/>
          <a:p>
            <a:pPr marL="0" indent="0">
              <a:buNone/>
            </a:pPr>
            <a:r>
              <a:rPr lang="en-US" dirty="0"/>
              <a:t>1) The Russian and the British celebrate Victory Day on the same date.  </a:t>
            </a:r>
            <a:endParaRPr lang="en-US" dirty="0">
              <a:solidFill>
                <a:srgbClr val="FF0000"/>
              </a:solidFill>
            </a:endParaRPr>
          </a:p>
          <a:p>
            <a:pPr marL="0" indent="0">
              <a:buNone/>
            </a:pPr>
            <a:r>
              <a:rPr lang="en-US" dirty="0"/>
              <a:t>2) Veterans march along the streets of the cities with photos.  </a:t>
            </a:r>
          </a:p>
          <a:p>
            <a:pPr marL="0" indent="0">
              <a:buNone/>
            </a:pPr>
            <a:r>
              <a:rPr lang="en-US" dirty="0"/>
              <a:t>3) Famous battles are reconstructed in big cities.  </a:t>
            </a:r>
          </a:p>
          <a:p>
            <a:pPr marL="0" indent="0">
              <a:buNone/>
            </a:pPr>
            <a:r>
              <a:rPr lang="en-US" dirty="0"/>
              <a:t>4) It’s an official celebration both in Russia and in the UK.  </a:t>
            </a:r>
          </a:p>
          <a:p>
            <a:pPr marL="0" indent="0">
              <a:buNone/>
            </a:pPr>
            <a:r>
              <a:rPr lang="en-US" dirty="0"/>
              <a:t>5) Both British and Russian people take part in Victory E-Day.  </a:t>
            </a:r>
          </a:p>
          <a:p>
            <a:pPr marL="0" indent="0">
              <a:buNone/>
            </a:pPr>
            <a:r>
              <a:rPr lang="en-US" dirty="0"/>
              <a:t>6) There aren’t many veterans remaining alive nowadays.  </a:t>
            </a:r>
          </a:p>
          <a:p>
            <a:pPr marL="0" indent="0">
              <a:buNone/>
            </a:pPr>
            <a:r>
              <a:rPr lang="en-US" dirty="0"/>
              <a:t>7) The Russians paid a high price for the Victory because they didn’t have enough courage.  </a:t>
            </a:r>
          </a:p>
          <a:p>
            <a:pPr marL="0" indent="0">
              <a:buNone/>
            </a:pPr>
            <a:endParaRPr lang="ru-RU" dirty="0">
              <a:solidFill>
                <a:srgbClr val="FF0000"/>
              </a:solidFill>
            </a:endParaRPr>
          </a:p>
        </p:txBody>
      </p:sp>
      <p:sp>
        <p:nvSpPr>
          <p:cNvPr id="4" name="Прямоугольник 3">
            <a:extLst>
              <a:ext uri="{FF2B5EF4-FFF2-40B4-BE49-F238E27FC236}">
                <a16:creationId xmlns:a16="http://schemas.microsoft.com/office/drawing/2014/main" xmlns="" id="{CF0C0A1A-FBBD-4F8A-BCFC-71BAD1E7A5A9}"/>
              </a:ext>
            </a:extLst>
          </p:cNvPr>
          <p:cNvSpPr/>
          <p:nvPr/>
        </p:nvSpPr>
        <p:spPr>
          <a:xfrm>
            <a:off x="10748010" y="1771015"/>
            <a:ext cx="1211580" cy="28194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400" dirty="0">
                <a:solidFill>
                  <a:schemeClr val="tx1"/>
                </a:solidFill>
              </a:rPr>
              <a:t>False</a:t>
            </a:r>
            <a:endParaRPr lang="ru-RU" sz="1400" dirty="0">
              <a:solidFill>
                <a:schemeClr val="tx1"/>
              </a:solidFill>
            </a:endParaRPr>
          </a:p>
        </p:txBody>
      </p:sp>
      <p:sp>
        <p:nvSpPr>
          <p:cNvPr id="5" name="Прямоугольник 4">
            <a:extLst>
              <a:ext uri="{FF2B5EF4-FFF2-40B4-BE49-F238E27FC236}">
                <a16:creationId xmlns:a16="http://schemas.microsoft.com/office/drawing/2014/main" xmlns="" id="{BB18592A-846C-44AD-9BA0-F4A554C6D1C6}"/>
              </a:ext>
            </a:extLst>
          </p:cNvPr>
          <p:cNvSpPr/>
          <p:nvPr/>
        </p:nvSpPr>
        <p:spPr>
          <a:xfrm>
            <a:off x="9517380" y="2300129"/>
            <a:ext cx="1211580" cy="28194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400" dirty="0">
                <a:solidFill>
                  <a:schemeClr val="tx1"/>
                </a:solidFill>
              </a:rPr>
              <a:t>False</a:t>
            </a:r>
            <a:endParaRPr lang="ru-RU" sz="1400" dirty="0">
              <a:solidFill>
                <a:schemeClr val="tx1"/>
              </a:solidFill>
            </a:endParaRPr>
          </a:p>
        </p:txBody>
      </p:sp>
      <p:sp>
        <p:nvSpPr>
          <p:cNvPr id="6" name="Прямоугольник 5">
            <a:extLst>
              <a:ext uri="{FF2B5EF4-FFF2-40B4-BE49-F238E27FC236}">
                <a16:creationId xmlns:a16="http://schemas.microsoft.com/office/drawing/2014/main" xmlns="" id="{DD00C37F-EF12-46D4-BC4E-560937264B9A}"/>
              </a:ext>
            </a:extLst>
          </p:cNvPr>
          <p:cNvSpPr/>
          <p:nvPr/>
        </p:nvSpPr>
        <p:spPr>
          <a:xfrm>
            <a:off x="7814310" y="2781380"/>
            <a:ext cx="1211580" cy="28194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400" dirty="0">
                <a:solidFill>
                  <a:schemeClr val="tx1"/>
                </a:solidFill>
              </a:rPr>
              <a:t>Not stated</a:t>
            </a:r>
            <a:endParaRPr lang="ru-RU" sz="1400" dirty="0">
              <a:solidFill>
                <a:schemeClr val="tx1"/>
              </a:solidFill>
            </a:endParaRPr>
          </a:p>
        </p:txBody>
      </p:sp>
      <p:sp>
        <p:nvSpPr>
          <p:cNvPr id="7" name="Прямоугольник 6">
            <a:extLst>
              <a:ext uri="{FF2B5EF4-FFF2-40B4-BE49-F238E27FC236}">
                <a16:creationId xmlns:a16="http://schemas.microsoft.com/office/drawing/2014/main" xmlns="" id="{DA107B6E-1EE8-4E3A-B83C-9308B13311CF}"/>
              </a:ext>
            </a:extLst>
          </p:cNvPr>
          <p:cNvSpPr/>
          <p:nvPr/>
        </p:nvSpPr>
        <p:spPr>
          <a:xfrm>
            <a:off x="8930640" y="3262630"/>
            <a:ext cx="1211580" cy="28194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400" dirty="0">
                <a:solidFill>
                  <a:schemeClr val="tx1"/>
                </a:solidFill>
              </a:rPr>
              <a:t>False</a:t>
            </a:r>
            <a:endParaRPr lang="ru-RU" sz="1400" dirty="0">
              <a:solidFill>
                <a:schemeClr val="tx1"/>
              </a:solidFill>
            </a:endParaRPr>
          </a:p>
        </p:txBody>
      </p:sp>
      <p:sp>
        <p:nvSpPr>
          <p:cNvPr id="8" name="Прямоугольник 7">
            <a:extLst>
              <a:ext uri="{FF2B5EF4-FFF2-40B4-BE49-F238E27FC236}">
                <a16:creationId xmlns:a16="http://schemas.microsoft.com/office/drawing/2014/main" xmlns="" id="{A00D52FC-73E9-493F-AFDB-3672D9242A8C}"/>
              </a:ext>
            </a:extLst>
          </p:cNvPr>
          <p:cNvSpPr/>
          <p:nvPr/>
        </p:nvSpPr>
        <p:spPr>
          <a:xfrm>
            <a:off x="9353550" y="3771265"/>
            <a:ext cx="1211580" cy="28194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400" dirty="0">
                <a:solidFill>
                  <a:schemeClr val="tx1"/>
                </a:solidFill>
              </a:rPr>
              <a:t>True</a:t>
            </a:r>
            <a:endParaRPr lang="ru-RU" sz="1400" dirty="0">
              <a:solidFill>
                <a:schemeClr val="tx1"/>
              </a:solidFill>
            </a:endParaRPr>
          </a:p>
        </p:txBody>
      </p:sp>
      <p:sp>
        <p:nvSpPr>
          <p:cNvPr id="9" name="Прямоугольник 8">
            <a:extLst>
              <a:ext uri="{FF2B5EF4-FFF2-40B4-BE49-F238E27FC236}">
                <a16:creationId xmlns:a16="http://schemas.microsoft.com/office/drawing/2014/main" xmlns="" id="{19E28498-F7DA-4A76-A313-9B03459C4D7D}"/>
              </a:ext>
            </a:extLst>
          </p:cNvPr>
          <p:cNvSpPr/>
          <p:nvPr/>
        </p:nvSpPr>
        <p:spPr>
          <a:xfrm>
            <a:off x="8865870" y="4324509"/>
            <a:ext cx="1211580" cy="28194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400" dirty="0">
                <a:solidFill>
                  <a:schemeClr val="tx1"/>
                </a:solidFill>
              </a:rPr>
              <a:t>True</a:t>
            </a:r>
            <a:endParaRPr lang="ru-RU" sz="1400" dirty="0">
              <a:solidFill>
                <a:schemeClr val="tx1"/>
              </a:solidFill>
            </a:endParaRPr>
          </a:p>
        </p:txBody>
      </p:sp>
      <p:sp>
        <p:nvSpPr>
          <p:cNvPr id="10" name="Прямоугольник 9">
            <a:extLst>
              <a:ext uri="{FF2B5EF4-FFF2-40B4-BE49-F238E27FC236}">
                <a16:creationId xmlns:a16="http://schemas.microsoft.com/office/drawing/2014/main" xmlns="" id="{F56BB0B9-772C-4353-A33E-47ED85BD2E4B}"/>
              </a:ext>
            </a:extLst>
          </p:cNvPr>
          <p:cNvSpPr/>
          <p:nvPr/>
        </p:nvSpPr>
        <p:spPr>
          <a:xfrm>
            <a:off x="3135630" y="5071745"/>
            <a:ext cx="1211580" cy="28194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400" dirty="0">
                <a:solidFill>
                  <a:schemeClr val="tx1"/>
                </a:solidFill>
              </a:rPr>
              <a:t>False</a:t>
            </a:r>
            <a:endParaRPr lang="ru-RU" sz="1400" dirty="0">
              <a:solidFill>
                <a:schemeClr val="tx1"/>
              </a:solidFill>
            </a:endParaRPr>
          </a:p>
        </p:txBody>
      </p:sp>
    </p:spTree>
    <p:extLst>
      <p:ext uri="{BB962C8B-B14F-4D97-AF65-F5344CB8AC3E}">
        <p14:creationId xmlns:p14="http://schemas.microsoft.com/office/powerpoint/2010/main" val="1438788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CF9A02A5-5C60-4035-89E6-96AD61F9F558}"/>
              </a:ext>
            </a:extLst>
          </p:cNvPr>
          <p:cNvSpPr>
            <a:spLocks noGrp="1"/>
          </p:cNvSpPr>
          <p:nvPr>
            <p:ph type="title"/>
          </p:nvPr>
        </p:nvSpPr>
        <p:spPr>
          <a:xfrm>
            <a:off x="838200" y="134303"/>
            <a:ext cx="10515600" cy="1325563"/>
          </a:xfrm>
        </p:spPr>
        <p:txBody>
          <a:bodyPr>
            <a:normAutofit/>
          </a:bodyPr>
          <a:lstStyle/>
          <a:p>
            <a:pPr algn="ctr"/>
            <a:r>
              <a:rPr lang="en-US" sz="3600" b="1" dirty="0">
                <a:solidFill>
                  <a:schemeClr val="accent2">
                    <a:lumMod val="75000"/>
                  </a:schemeClr>
                </a:solidFill>
                <a:latin typeface="Arial" panose="020B0604020202020204" pitchFamily="34" charset="0"/>
                <a:cs typeface="Arial" panose="020B0604020202020204" pitchFamily="34" charset="0"/>
              </a:rPr>
              <a:t>Match the words with the definitions.</a:t>
            </a:r>
            <a:endParaRPr lang="ru-RU" sz="3600" b="1" dirty="0">
              <a:solidFill>
                <a:schemeClr val="accent2">
                  <a:lumMod val="75000"/>
                </a:schemeClr>
              </a:solidFill>
              <a:latin typeface="Arial" panose="020B0604020202020204" pitchFamily="34" charset="0"/>
              <a:cs typeface="Arial" panose="020B0604020202020204" pitchFamily="34" charset="0"/>
            </a:endParaRPr>
          </a:p>
        </p:txBody>
      </p:sp>
      <p:sp>
        <p:nvSpPr>
          <p:cNvPr id="4" name="Объект 3">
            <a:extLst>
              <a:ext uri="{FF2B5EF4-FFF2-40B4-BE49-F238E27FC236}">
                <a16:creationId xmlns:a16="http://schemas.microsoft.com/office/drawing/2014/main" xmlns="" id="{839E8762-2CCE-43F1-8EFA-FB499A6B7982}"/>
              </a:ext>
            </a:extLst>
          </p:cNvPr>
          <p:cNvSpPr>
            <a:spLocks noGrp="1"/>
          </p:cNvSpPr>
          <p:nvPr>
            <p:ph sz="half" idx="1"/>
          </p:nvPr>
        </p:nvSpPr>
        <p:spPr>
          <a:xfrm>
            <a:off x="392643" y="1390650"/>
            <a:ext cx="4084108" cy="5102225"/>
          </a:xfrm>
          <a:ln>
            <a:solidFill>
              <a:srgbClr val="FF0000"/>
            </a:solidFill>
          </a:ln>
        </p:spPr>
        <p:txBody>
          <a:bodyPr>
            <a:normAutofit fontScale="70000" lnSpcReduction="20000"/>
          </a:bodyPr>
          <a:lstStyle/>
          <a:p>
            <a:pPr marL="514350" indent="-514350">
              <a:buFont typeface="+mj-lt"/>
              <a:buAutoNum type="arabicPeriod"/>
            </a:pPr>
            <a:r>
              <a:rPr lang="en-US" sz="3700" dirty="0"/>
              <a:t>home front workers</a:t>
            </a:r>
          </a:p>
          <a:p>
            <a:pPr marL="514350" indent="-514350">
              <a:buFont typeface="+mj-lt"/>
              <a:buAutoNum type="arabicPeriod"/>
            </a:pPr>
            <a:r>
              <a:rPr lang="en-US" sz="3700" dirty="0"/>
              <a:t>reconstruction of battles</a:t>
            </a:r>
          </a:p>
          <a:p>
            <a:pPr marL="514350" indent="-514350">
              <a:buFont typeface="+mj-lt"/>
              <a:buAutoNum type="arabicPeriod"/>
            </a:pPr>
            <a:r>
              <a:rPr lang="en-US" sz="3700" dirty="0"/>
              <a:t>annual</a:t>
            </a:r>
          </a:p>
          <a:p>
            <a:pPr marL="514350" indent="-514350">
              <a:buFont typeface="+mj-lt"/>
              <a:buAutoNum type="arabicPeriod"/>
            </a:pPr>
            <a:r>
              <a:rPr lang="en-US" sz="3700" dirty="0"/>
              <a:t>words of gratitude</a:t>
            </a:r>
          </a:p>
          <a:p>
            <a:pPr marL="514350" indent="-514350">
              <a:buFont typeface="+mj-lt"/>
              <a:buAutoNum type="arabicPeriod"/>
            </a:pPr>
            <a:r>
              <a:rPr lang="en-US" sz="3700" dirty="0"/>
              <a:t>to defend </a:t>
            </a:r>
            <a:r>
              <a:rPr lang="en-US" sz="3700" dirty="0" err="1"/>
              <a:t>smb</a:t>
            </a:r>
            <a:r>
              <a:rPr lang="en-US" sz="3700" dirty="0"/>
              <a:t>/</a:t>
            </a:r>
            <a:r>
              <a:rPr lang="en-US" sz="3700" dirty="0" err="1"/>
              <a:t>smth</a:t>
            </a:r>
            <a:endParaRPr lang="en-US" sz="3700" dirty="0"/>
          </a:p>
          <a:p>
            <a:pPr marL="514350" indent="-514350">
              <a:buFont typeface="+mj-lt"/>
              <a:buAutoNum type="arabicPeriod"/>
            </a:pPr>
            <a:r>
              <a:rPr lang="en-US" sz="3700" dirty="0"/>
              <a:t>diligence</a:t>
            </a:r>
          </a:p>
          <a:p>
            <a:pPr marL="514350" indent="-514350">
              <a:buFont typeface="+mj-lt"/>
              <a:buAutoNum type="arabicPeriod"/>
            </a:pPr>
            <a:r>
              <a:rPr lang="en-US" sz="3700" dirty="0"/>
              <a:t>courage</a:t>
            </a:r>
          </a:p>
          <a:p>
            <a:pPr marL="514350" indent="-514350">
              <a:buFont typeface="+mj-lt"/>
              <a:buAutoNum type="arabicPeriod"/>
            </a:pPr>
            <a:r>
              <a:rPr lang="en-US" sz="3700" dirty="0"/>
              <a:t>to pay tribute to </a:t>
            </a:r>
            <a:r>
              <a:rPr lang="en-US" sz="3700" dirty="0" err="1"/>
              <a:t>smb</a:t>
            </a:r>
            <a:endParaRPr lang="ru-RU" sz="3700" dirty="0"/>
          </a:p>
          <a:p>
            <a:pPr marL="514350" indent="-514350">
              <a:buFont typeface="+mj-lt"/>
              <a:buAutoNum type="arabicPeriod"/>
            </a:pPr>
            <a:r>
              <a:rPr lang="en-US" sz="3700" dirty="0"/>
              <a:t>poppy </a:t>
            </a:r>
          </a:p>
          <a:p>
            <a:pPr marL="514350" indent="-514350">
              <a:buFont typeface="+mj-lt"/>
              <a:buAutoNum type="arabicPeriod"/>
            </a:pPr>
            <a:r>
              <a:rPr lang="en-US" sz="3700" dirty="0"/>
              <a:t>to reveal</a:t>
            </a:r>
          </a:p>
          <a:p>
            <a:pPr marL="0" indent="0">
              <a:buNone/>
            </a:pPr>
            <a:endParaRPr lang="en-US" dirty="0"/>
          </a:p>
          <a:p>
            <a:pPr marL="0" indent="0">
              <a:buNone/>
            </a:pPr>
            <a:r>
              <a:rPr lang="en-US" dirty="0"/>
              <a:t>KEYS: 1c, 2b, 3f, 4h, 5a, 6g, 7e, 8i, 9d, 10j </a:t>
            </a:r>
            <a:endParaRPr lang="ru-RU" dirty="0"/>
          </a:p>
        </p:txBody>
      </p:sp>
      <p:sp>
        <p:nvSpPr>
          <p:cNvPr id="5" name="Объект 4">
            <a:extLst>
              <a:ext uri="{FF2B5EF4-FFF2-40B4-BE49-F238E27FC236}">
                <a16:creationId xmlns:a16="http://schemas.microsoft.com/office/drawing/2014/main" xmlns="" id="{CF555B19-DD6F-4B08-A467-3D2DD582F54F}"/>
              </a:ext>
            </a:extLst>
          </p:cNvPr>
          <p:cNvSpPr>
            <a:spLocks noGrp="1"/>
          </p:cNvSpPr>
          <p:nvPr>
            <p:ph sz="half" idx="2"/>
          </p:nvPr>
        </p:nvSpPr>
        <p:spPr>
          <a:xfrm>
            <a:off x="4927599" y="1390650"/>
            <a:ext cx="6722533" cy="5102225"/>
          </a:xfrm>
          <a:ln>
            <a:solidFill>
              <a:srgbClr val="FF0000"/>
            </a:solidFill>
          </a:ln>
        </p:spPr>
        <p:txBody>
          <a:bodyPr>
            <a:noAutofit/>
          </a:bodyPr>
          <a:lstStyle/>
          <a:p>
            <a:pPr marL="0" indent="0">
              <a:buNone/>
            </a:pPr>
            <a:r>
              <a:rPr lang="en-US" sz="1800" b="0" i="0" dirty="0">
                <a:solidFill>
                  <a:srgbClr val="333333"/>
                </a:solidFill>
                <a:effectLst/>
                <a:latin typeface="Arial" panose="020B0604020202020204" pitchFamily="34" charset="0"/>
                <a:cs typeface="Arial" panose="020B0604020202020204" pitchFamily="34" charset="0"/>
              </a:rPr>
              <a:t>a) to protect somebody/something from attack;</a:t>
            </a:r>
          </a:p>
          <a:p>
            <a:pPr marL="0" indent="0">
              <a:buNone/>
            </a:pPr>
            <a:r>
              <a:rPr lang="en-US" sz="1800" b="0" i="0" dirty="0">
                <a:solidFill>
                  <a:srgbClr val="333333"/>
                </a:solidFill>
                <a:effectLst/>
                <a:latin typeface="Arial" panose="020B0604020202020204" pitchFamily="34" charset="0"/>
                <a:cs typeface="Arial" panose="020B0604020202020204" pitchFamily="34" charset="0"/>
              </a:rPr>
              <a:t> b) acting out events that happened in the past in order to better understand  what happened;</a:t>
            </a:r>
          </a:p>
          <a:p>
            <a:pPr marL="0" indent="0">
              <a:buNone/>
            </a:pPr>
            <a:r>
              <a:rPr lang="en-US" sz="1800" dirty="0">
                <a:solidFill>
                  <a:srgbClr val="333333"/>
                </a:solidFill>
                <a:latin typeface="Arial" panose="020B0604020202020204" pitchFamily="34" charset="0"/>
                <a:cs typeface="Arial" panose="020B0604020202020204" pitchFamily="34" charset="0"/>
              </a:rPr>
              <a:t>c) The people who do not go to fight in a war but who stay in a country to work;</a:t>
            </a:r>
          </a:p>
          <a:p>
            <a:pPr marL="0" indent="0">
              <a:buNone/>
            </a:pPr>
            <a:r>
              <a:rPr lang="en-US" sz="1800" dirty="0">
                <a:solidFill>
                  <a:srgbClr val="333333"/>
                </a:solidFill>
                <a:latin typeface="Arial" panose="020B0604020202020204" pitchFamily="34" charset="0"/>
                <a:cs typeface="Arial" panose="020B0604020202020204" pitchFamily="34" charset="0"/>
              </a:rPr>
              <a:t>d) </a:t>
            </a:r>
            <a:r>
              <a:rPr lang="en-US" sz="1800" b="0" i="0" dirty="0">
                <a:solidFill>
                  <a:srgbClr val="333333"/>
                </a:solidFill>
                <a:effectLst/>
                <a:latin typeface="Arial" panose="020B0604020202020204" pitchFamily="34" charset="0"/>
                <a:cs typeface="Arial" panose="020B0604020202020204" pitchFamily="34" charset="0"/>
              </a:rPr>
              <a:t>a plant with a large  flower that is usually red, and small black seeds;</a:t>
            </a:r>
          </a:p>
          <a:p>
            <a:pPr marL="0" indent="0">
              <a:buNone/>
            </a:pPr>
            <a:r>
              <a:rPr lang="en-US" sz="1800" dirty="0">
                <a:solidFill>
                  <a:srgbClr val="333333"/>
                </a:solidFill>
                <a:latin typeface="Arial" panose="020B0604020202020204" pitchFamily="34" charset="0"/>
                <a:cs typeface="Arial" panose="020B0604020202020204" pitchFamily="34" charset="0"/>
              </a:rPr>
              <a:t>e) </a:t>
            </a:r>
            <a:r>
              <a:rPr lang="en-US" sz="1800" b="0" i="0" dirty="0">
                <a:solidFill>
                  <a:srgbClr val="333333"/>
                </a:solidFill>
                <a:effectLst/>
                <a:latin typeface="Arial" panose="020B0604020202020204" pitchFamily="34" charset="0"/>
                <a:cs typeface="Arial" panose="020B0604020202020204" pitchFamily="34" charset="0"/>
              </a:rPr>
              <a:t>the ability to do something dangerous, or to face pain or opposition; bravery</a:t>
            </a:r>
          </a:p>
          <a:p>
            <a:pPr marL="0" indent="0">
              <a:buNone/>
            </a:pPr>
            <a:r>
              <a:rPr lang="en-US" sz="1800" dirty="0">
                <a:solidFill>
                  <a:srgbClr val="333333"/>
                </a:solidFill>
                <a:latin typeface="Arial" panose="020B0604020202020204" pitchFamily="34" charset="0"/>
                <a:cs typeface="Arial" panose="020B0604020202020204" pitchFamily="34" charset="0"/>
              </a:rPr>
              <a:t>f) </a:t>
            </a:r>
            <a:r>
              <a:rPr lang="en-US" sz="1800" b="0" i="0" dirty="0">
                <a:solidFill>
                  <a:srgbClr val="333333"/>
                </a:solidFill>
                <a:effectLst/>
                <a:latin typeface="Arial" panose="020B0604020202020204" pitchFamily="34" charset="0"/>
                <a:cs typeface="Arial" panose="020B0604020202020204" pitchFamily="34" charset="0"/>
              </a:rPr>
              <a:t>happening  once every year</a:t>
            </a:r>
          </a:p>
          <a:p>
            <a:pPr marL="0" indent="0">
              <a:buNone/>
            </a:pPr>
            <a:r>
              <a:rPr lang="en-US" sz="1800" dirty="0">
                <a:solidFill>
                  <a:srgbClr val="333333"/>
                </a:solidFill>
                <a:latin typeface="Arial" panose="020B0604020202020204" pitchFamily="34" charset="0"/>
                <a:cs typeface="Arial" panose="020B0604020202020204" pitchFamily="34" charset="0"/>
              </a:rPr>
              <a:t>g) </a:t>
            </a:r>
            <a:r>
              <a:rPr lang="en-US" sz="1800" b="0" i="0" dirty="0">
                <a:solidFill>
                  <a:srgbClr val="333333"/>
                </a:solidFill>
                <a:effectLst/>
                <a:latin typeface="Arial" panose="020B0604020202020204" pitchFamily="34" charset="0"/>
                <a:cs typeface="Arial" panose="020B0604020202020204" pitchFamily="34" charset="0"/>
              </a:rPr>
              <a:t>careful work</a:t>
            </a:r>
          </a:p>
          <a:p>
            <a:pPr marL="0" indent="0">
              <a:buNone/>
            </a:pPr>
            <a:r>
              <a:rPr lang="en-US" sz="1800" dirty="0">
                <a:latin typeface="Arial" panose="020B0604020202020204" pitchFamily="34" charset="0"/>
                <a:cs typeface="Arial" panose="020B0604020202020204" pitchFamily="34" charset="0"/>
              </a:rPr>
              <a:t>h) </a:t>
            </a:r>
            <a:r>
              <a:rPr lang="en-US" sz="1800" dirty="0">
                <a:solidFill>
                  <a:srgbClr val="333333"/>
                </a:solidFill>
                <a:latin typeface="Arial" panose="020B0604020202020204" pitchFamily="34" charset="0"/>
                <a:cs typeface="Arial" panose="020B0604020202020204" pitchFamily="34" charset="0"/>
              </a:rPr>
              <a:t>saying or </a:t>
            </a:r>
            <a:r>
              <a:rPr lang="en-US" sz="1800" b="0" i="0" dirty="0">
                <a:solidFill>
                  <a:srgbClr val="333333"/>
                </a:solidFill>
                <a:effectLst/>
                <a:latin typeface="Arial" panose="020B0604020202020204" pitchFamily="34" charset="0"/>
                <a:cs typeface="Arial" panose="020B0604020202020204" pitchFamily="34" charset="0"/>
              </a:rPr>
              <a:t>expressing your thanks, feeling grateful</a:t>
            </a:r>
          </a:p>
          <a:p>
            <a:pPr marL="0" indent="0">
              <a:buNone/>
            </a:pPr>
            <a:r>
              <a:rPr lang="en-US" sz="1800" dirty="0" err="1">
                <a:solidFill>
                  <a:srgbClr val="333333"/>
                </a:solidFill>
                <a:latin typeface="Arial" panose="020B0604020202020204" pitchFamily="34" charset="0"/>
                <a:cs typeface="Arial" panose="020B0604020202020204" pitchFamily="34" charset="0"/>
              </a:rPr>
              <a:t>i</a:t>
            </a:r>
            <a:r>
              <a:rPr lang="en-US" sz="1800" dirty="0">
                <a:solidFill>
                  <a:srgbClr val="333333"/>
                </a:solidFill>
                <a:latin typeface="Arial" panose="020B0604020202020204" pitchFamily="34" charset="0"/>
                <a:cs typeface="Arial" panose="020B0604020202020204" pitchFamily="34" charset="0"/>
              </a:rPr>
              <a:t>) to show love or respect to somebody especially </a:t>
            </a:r>
            <a:r>
              <a:rPr lang="en-US" sz="1800" b="0" i="0" dirty="0">
                <a:solidFill>
                  <a:srgbClr val="333333"/>
                </a:solidFill>
                <a:effectLst/>
                <a:latin typeface="Arial" panose="020B0604020202020204" pitchFamily="34" charset="0"/>
                <a:cs typeface="Arial" panose="020B0604020202020204" pitchFamily="34" charset="0"/>
              </a:rPr>
              <a:t>for a dead person</a:t>
            </a:r>
          </a:p>
          <a:p>
            <a:pPr marL="0" indent="0">
              <a:buNone/>
            </a:pPr>
            <a:r>
              <a:rPr lang="en-US" sz="1800" dirty="0">
                <a:solidFill>
                  <a:srgbClr val="333333"/>
                </a:solidFill>
                <a:latin typeface="Arial" panose="020B0604020202020204" pitchFamily="34" charset="0"/>
                <a:cs typeface="Arial" panose="020B0604020202020204" pitchFamily="34" charset="0"/>
              </a:rPr>
              <a:t>j) t</a:t>
            </a:r>
            <a:r>
              <a:rPr lang="en-US" sz="1800" b="0" i="0" dirty="0">
                <a:solidFill>
                  <a:srgbClr val="333333"/>
                </a:solidFill>
                <a:effectLst/>
                <a:latin typeface="Source Sans Pro" panose="020B0503030403020204" pitchFamily="34" charset="0"/>
              </a:rPr>
              <a:t>o make something known </a:t>
            </a:r>
            <a:endParaRPr lang="ru-RU" sz="1800" dirty="0">
              <a:latin typeface="Arial" panose="020B0604020202020204" pitchFamily="34" charset="0"/>
              <a:cs typeface="Arial" panose="020B0604020202020204" pitchFamily="34" charset="0"/>
            </a:endParaRPr>
          </a:p>
        </p:txBody>
      </p:sp>
      <p:cxnSp>
        <p:nvCxnSpPr>
          <p:cNvPr id="6" name="Прямая со стрелкой 5">
            <a:extLst>
              <a:ext uri="{FF2B5EF4-FFF2-40B4-BE49-F238E27FC236}">
                <a16:creationId xmlns:a16="http://schemas.microsoft.com/office/drawing/2014/main" xmlns="" id="{6B994F61-F8AB-4D28-B828-3A2CAE8A74AE}"/>
              </a:ext>
            </a:extLst>
          </p:cNvPr>
          <p:cNvCxnSpPr/>
          <p:nvPr/>
        </p:nvCxnSpPr>
        <p:spPr>
          <a:xfrm>
            <a:off x="2243667" y="5334000"/>
            <a:ext cx="2683932" cy="838200"/>
          </a:xfrm>
          <a:prstGeom prst="straightConnector1">
            <a:avLst/>
          </a:prstGeom>
          <a:ln>
            <a:solidFill>
              <a:srgbClr val="FF0000"/>
            </a:solidFill>
            <a:tailEnd type="triangle"/>
          </a:ln>
        </p:spPr>
        <p:style>
          <a:lnRef idx="2">
            <a:schemeClr val="accent2"/>
          </a:lnRef>
          <a:fillRef idx="0">
            <a:schemeClr val="accent2"/>
          </a:fillRef>
          <a:effectRef idx="1">
            <a:schemeClr val="accent2"/>
          </a:effectRef>
          <a:fontRef idx="minor">
            <a:schemeClr val="tx1"/>
          </a:fontRef>
        </p:style>
      </p:cxnSp>
      <p:cxnSp>
        <p:nvCxnSpPr>
          <p:cNvPr id="8" name="Прямая со стрелкой 7">
            <a:extLst>
              <a:ext uri="{FF2B5EF4-FFF2-40B4-BE49-F238E27FC236}">
                <a16:creationId xmlns:a16="http://schemas.microsoft.com/office/drawing/2014/main" xmlns="" id="{AC0C9E6B-71DE-483E-AF53-CC7458976B4E}"/>
              </a:ext>
            </a:extLst>
          </p:cNvPr>
          <p:cNvCxnSpPr>
            <a:cxnSpLocks/>
          </p:cNvCxnSpPr>
          <p:nvPr/>
        </p:nvCxnSpPr>
        <p:spPr>
          <a:xfrm flipV="1">
            <a:off x="1862667" y="3208867"/>
            <a:ext cx="3141133" cy="174413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1" name="Прямая со стрелкой 10">
            <a:extLst>
              <a:ext uri="{FF2B5EF4-FFF2-40B4-BE49-F238E27FC236}">
                <a16:creationId xmlns:a16="http://schemas.microsoft.com/office/drawing/2014/main" xmlns="" id="{2EE50D63-3A38-410A-B607-AED465D377C3}"/>
              </a:ext>
            </a:extLst>
          </p:cNvPr>
          <p:cNvCxnSpPr/>
          <p:nvPr/>
        </p:nvCxnSpPr>
        <p:spPr>
          <a:xfrm>
            <a:off x="3852333" y="4572000"/>
            <a:ext cx="1075266" cy="948267"/>
          </a:xfrm>
          <a:prstGeom prst="straightConnector1">
            <a:avLst/>
          </a:prstGeom>
          <a:ln>
            <a:solidFill>
              <a:srgbClr val="FF0000"/>
            </a:solidFill>
            <a:tailEnd type="triangle"/>
          </a:ln>
        </p:spPr>
        <p:style>
          <a:lnRef idx="2">
            <a:schemeClr val="accent2"/>
          </a:lnRef>
          <a:fillRef idx="0">
            <a:schemeClr val="accent2"/>
          </a:fillRef>
          <a:effectRef idx="1">
            <a:schemeClr val="accent2"/>
          </a:effectRef>
          <a:fontRef idx="minor">
            <a:schemeClr val="tx1"/>
          </a:fontRef>
        </p:style>
      </p:cxnSp>
      <p:cxnSp>
        <p:nvCxnSpPr>
          <p:cNvPr id="13" name="Прямая со стрелкой 12">
            <a:extLst>
              <a:ext uri="{FF2B5EF4-FFF2-40B4-BE49-F238E27FC236}">
                <a16:creationId xmlns:a16="http://schemas.microsoft.com/office/drawing/2014/main" xmlns="" id="{C58823DC-C273-4907-88D2-D359BC2F64D4}"/>
              </a:ext>
            </a:extLst>
          </p:cNvPr>
          <p:cNvCxnSpPr>
            <a:endCxn id="5" idx="1"/>
          </p:cNvCxnSpPr>
          <p:nvPr/>
        </p:nvCxnSpPr>
        <p:spPr>
          <a:xfrm flipV="1">
            <a:off x="2065867" y="3941763"/>
            <a:ext cx="2861732" cy="156104"/>
          </a:xfrm>
          <a:prstGeom prst="straightConnector1">
            <a:avLst/>
          </a:prstGeom>
          <a:ln>
            <a:solidFill>
              <a:srgbClr val="FF0000"/>
            </a:solidFill>
            <a:tailEnd type="triangle"/>
          </a:ln>
        </p:spPr>
        <p:style>
          <a:lnRef idx="2">
            <a:schemeClr val="accent2"/>
          </a:lnRef>
          <a:fillRef idx="0">
            <a:schemeClr val="accent2"/>
          </a:fillRef>
          <a:effectRef idx="1">
            <a:schemeClr val="accent2"/>
          </a:effectRef>
          <a:fontRef idx="minor">
            <a:schemeClr val="tx1"/>
          </a:fontRef>
        </p:style>
      </p:cxnSp>
      <p:cxnSp>
        <p:nvCxnSpPr>
          <p:cNvPr id="15" name="Прямая со стрелкой 14">
            <a:extLst>
              <a:ext uri="{FF2B5EF4-FFF2-40B4-BE49-F238E27FC236}">
                <a16:creationId xmlns:a16="http://schemas.microsoft.com/office/drawing/2014/main" xmlns="" id="{E81C6B50-B8AE-4946-9992-9461E70562B9}"/>
              </a:ext>
            </a:extLst>
          </p:cNvPr>
          <p:cNvCxnSpPr>
            <a:cxnSpLocks/>
          </p:cNvCxnSpPr>
          <p:nvPr/>
        </p:nvCxnSpPr>
        <p:spPr>
          <a:xfrm flipV="1">
            <a:off x="3750733" y="1583268"/>
            <a:ext cx="1253067" cy="1718732"/>
          </a:xfrm>
          <a:prstGeom prst="straightConnector1">
            <a:avLst/>
          </a:prstGeom>
          <a:ln>
            <a:solidFill>
              <a:srgbClr val="FF0000"/>
            </a:solidFill>
            <a:tailEnd type="triangle"/>
          </a:ln>
        </p:spPr>
        <p:style>
          <a:lnRef idx="2">
            <a:schemeClr val="accent2"/>
          </a:lnRef>
          <a:fillRef idx="0">
            <a:schemeClr val="accent2"/>
          </a:fillRef>
          <a:effectRef idx="1">
            <a:schemeClr val="accent2"/>
          </a:effectRef>
          <a:fontRef idx="minor">
            <a:schemeClr val="tx1"/>
          </a:fontRef>
        </p:style>
      </p:cxnSp>
      <p:cxnSp>
        <p:nvCxnSpPr>
          <p:cNvPr id="17" name="Прямая со стрелкой 16">
            <a:extLst>
              <a:ext uri="{FF2B5EF4-FFF2-40B4-BE49-F238E27FC236}">
                <a16:creationId xmlns:a16="http://schemas.microsoft.com/office/drawing/2014/main" xmlns="" id="{4C205FE5-0BFB-4DC9-A7FE-09589F82A29D}"/>
              </a:ext>
            </a:extLst>
          </p:cNvPr>
          <p:cNvCxnSpPr>
            <a:cxnSpLocks/>
          </p:cNvCxnSpPr>
          <p:nvPr/>
        </p:nvCxnSpPr>
        <p:spPr>
          <a:xfrm>
            <a:off x="2243666" y="3655220"/>
            <a:ext cx="2683933" cy="115503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3" name="Прямая со стрелкой 22">
            <a:extLst>
              <a:ext uri="{FF2B5EF4-FFF2-40B4-BE49-F238E27FC236}">
                <a16:creationId xmlns:a16="http://schemas.microsoft.com/office/drawing/2014/main" xmlns="" id="{F67A71FF-4BE2-4679-929D-3F5BB109067C}"/>
              </a:ext>
            </a:extLst>
          </p:cNvPr>
          <p:cNvCxnSpPr/>
          <p:nvPr/>
        </p:nvCxnSpPr>
        <p:spPr>
          <a:xfrm>
            <a:off x="2065867" y="2442634"/>
            <a:ext cx="2937933" cy="198543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5" name="Прямая со стрелкой 24">
            <a:extLst>
              <a:ext uri="{FF2B5EF4-FFF2-40B4-BE49-F238E27FC236}">
                <a16:creationId xmlns:a16="http://schemas.microsoft.com/office/drawing/2014/main" xmlns="" id="{383BE2F8-2D1C-4A12-AF0B-26B1CF6F1749}"/>
              </a:ext>
            </a:extLst>
          </p:cNvPr>
          <p:cNvCxnSpPr/>
          <p:nvPr/>
        </p:nvCxnSpPr>
        <p:spPr>
          <a:xfrm flipV="1">
            <a:off x="4377266" y="1916112"/>
            <a:ext cx="728132" cy="15557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7" name="Прямая со стрелкой 26">
            <a:extLst>
              <a:ext uri="{FF2B5EF4-FFF2-40B4-BE49-F238E27FC236}">
                <a16:creationId xmlns:a16="http://schemas.microsoft.com/office/drawing/2014/main" xmlns="" id="{A38621AB-6A6B-4813-BF7A-0C06DC173806}"/>
              </a:ext>
            </a:extLst>
          </p:cNvPr>
          <p:cNvCxnSpPr/>
          <p:nvPr/>
        </p:nvCxnSpPr>
        <p:spPr>
          <a:xfrm>
            <a:off x="3852333" y="1690688"/>
            <a:ext cx="1151467" cy="917045"/>
          </a:xfrm>
          <a:prstGeom prst="straightConnector1">
            <a:avLst/>
          </a:prstGeom>
          <a:ln>
            <a:solidFill>
              <a:srgbClr val="FF0000"/>
            </a:solidFill>
            <a:tailEnd type="triangle"/>
          </a:ln>
        </p:spPr>
        <p:style>
          <a:lnRef idx="2">
            <a:schemeClr val="accent2"/>
          </a:lnRef>
          <a:fillRef idx="0">
            <a:schemeClr val="accent2"/>
          </a:fillRef>
          <a:effectRef idx="1">
            <a:schemeClr val="accent2"/>
          </a:effectRef>
          <a:fontRef idx="minor">
            <a:schemeClr val="tx1"/>
          </a:fontRef>
        </p:style>
      </p:cxnSp>
      <p:cxnSp>
        <p:nvCxnSpPr>
          <p:cNvPr id="29" name="Прямая со стрелкой 28">
            <a:extLst>
              <a:ext uri="{FF2B5EF4-FFF2-40B4-BE49-F238E27FC236}">
                <a16:creationId xmlns:a16="http://schemas.microsoft.com/office/drawing/2014/main" xmlns="" id="{CC86A397-3C56-4011-A908-E53C755BD957}"/>
              </a:ext>
            </a:extLst>
          </p:cNvPr>
          <p:cNvCxnSpPr/>
          <p:nvPr/>
        </p:nvCxnSpPr>
        <p:spPr>
          <a:xfrm>
            <a:off x="3534833" y="2882900"/>
            <a:ext cx="1468967" cy="230028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66934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D1900D79-159B-44DA-848C-3C6A0DAB9341}"/>
              </a:ext>
            </a:extLst>
          </p:cNvPr>
          <p:cNvSpPr>
            <a:spLocks noGrp="1"/>
          </p:cNvSpPr>
          <p:nvPr>
            <p:ph type="title"/>
          </p:nvPr>
        </p:nvSpPr>
        <p:spPr>
          <a:xfrm>
            <a:off x="838200" y="365125"/>
            <a:ext cx="10515600" cy="899795"/>
          </a:xfrm>
        </p:spPr>
        <p:txBody>
          <a:bodyPr>
            <a:normAutofit fontScale="90000"/>
          </a:bodyPr>
          <a:lstStyle/>
          <a:p>
            <a:pPr algn="ctr"/>
            <a:r>
              <a:rPr lang="en-US" sz="2800" b="1" dirty="0">
                <a:solidFill>
                  <a:schemeClr val="accent2">
                    <a:lumMod val="75000"/>
                  </a:schemeClr>
                </a:solidFill>
                <a:latin typeface="Arial" panose="020B0604020202020204" pitchFamily="34" charset="0"/>
                <a:cs typeface="Arial" panose="020B0604020202020204" pitchFamily="34" charset="0"/>
              </a:rPr>
              <a:t>Complete the sentences with the correct word: </a:t>
            </a:r>
            <a:r>
              <a:rPr lang="en-US" sz="2800" b="1" i="1" dirty="0">
                <a:solidFill>
                  <a:schemeClr val="accent2">
                    <a:lumMod val="75000"/>
                  </a:schemeClr>
                </a:solidFill>
                <a:latin typeface="Arial" panose="020B0604020202020204" pitchFamily="34" charset="0"/>
                <a:cs typeface="Arial" panose="020B0604020202020204" pitchFamily="34" charset="0"/>
              </a:rPr>
              <a:t>St. George’s ribbons, held, pay tribute,  annual, courage, defended, reconstructions, gratitude</a:t>
            </a:r>
            <a:endParaRPr lang="ru-RU" sz="2800" b="1" i="1" dirty="0">
              <a:solidFill>
                <a:schemeClr val="accent2">
                  <a:lumMod val="75000"/>
                </a:schemeClr>
              </a:solidFill>
              <a:latin typeface="Arial" panose="020B0604020202020204" pitchFamily="34" charset="0"/>
              <a:cs typeface="Arial" panose="020B0604020202020204" pitchFamily="34" charset="0"/>
            </a:endParaRPr>
          </a:p>
        </p:txBody>
      </p:sp>
      <p:sp>
        <p:nvSpPr>
          <p:cNvPr id="6" name="Объект 5">
            <a:extLst>
              <a:ext uri="{FF2B5EF4-FFF2-40B4-BE49-F238E27FC236}">
                <a16:creationId xmlns:a16="http://schemas.microsoft.com/office/drawing/2014/main" xmlns="" id="{EE647214-53AB-4C62-A786-58178843C620}"/>
              </a:ext>
            </a:extLst>
          </p:cNvPr>
          <p:cNvSpPr>
            <a:spLocks noGrp="1"/>
          </p:cNvSpPr>
          <p:nvPr>
            <p:ph idx="1"/>
          </p:nvPr>
        </p:nvSpPr>
        <p:spPr>
          <a:xfrm>
            <a:off x="838200" y="1264920"/>
            <a:ext cx="10515600" cy="5297805"/>
          </a:xfrm>
        </p:spPr>
        <p:txBody>
          <a:bodyPr>
            <a:normAutofit fontScale="92500" lnSpcReduction="10000"/>
          </a:bodyPr>
          <a:lstStyle/>
          <a:p>
            <a:pPr marL="514350" indent="-514350">
              <a:buFont typeface="+mj-lt"/>
              <a:buAutoNum type="arabicPeriod"/>
            </a:pPr>
            <a:r>
              <a:rPr lang="en-US" dirty="0"/>
              <a:t>On Victory day our  President says the words of ……….... to veterans.</a:t>
            </a:r>
          </a:p>
          <a:p>
            <a:pPr marL="514350" indent="-514350">
              <a:buFont typeface="+mj-lt"/>
              <a:buAutoNum type="arabicPeriod"/>
            </a:pPr>
            <a:r>
              <a:rPr lang="en-US" dirty="0"/>
              <a:t>“Immortal Regiment” march has been……… at our school three times already.</a:t>
            </a:r>
          </a:p>
          <a:p>
            <a:pPr marL="514350" indent="-514350">
              <a:buFont typeface="+mj-lt"/>
              <a:buAutoNum type="arabicPeriod"/>
            </a:pPr>
            <a:r>
              <a:rPr lang="en-US" dirty="0"/>
              <a:t>Millions of Russian people ..…………. the freedom of their Motherland during WW II.</a:t>
            </a:r>
          </a:p>
          <a:p>
            <a:pPr marL="514350" indent="-514350">
              <a:buFont typeface="+mj-lt"/>
              <a:buAutoNum type="arabicPeriod"/>
            </a:pPr>
            <a:r>
              <a:rPr lang="en-US" dirty="0"/>
              <a:t>………………….. are distributed before Victory Day all around the country by volunteers.</a:t>
            </a:r>
          </a:p>
          <a:p>
            <a:pPr marL="514350" indent="-514350">
              <a:buFont typeface="+mj-lt"/>
              <a:buAutoNum type="arabicPeriod"/>
            </a:pPr>
            <a:r>
              <a:rPr lang="en-US" dirty="0"/>
              <a:t>Memory day is a great opportunity to ……………. to all who fought during wartime.</a:t>
            </a:r>
          </a:p>
          <a:p>
            <a:pPr marL="514350" indent="-514350">
              <a:buFont typeface="+mj-lt"/>
              <a:buAutoNum type="arabicPeriod"/>
            </a:pPr>
            <a:r>
              <a:rPr lang="en-US" dirty="0"/>
              <a:t> Victory day is an …….…….  event which takes place in May.</a:t>
            </a:r>
          </a:p>
          <a:p>
            <a:pPr marL="514350" indent="-514350">
              <a:buFont typeface="+mj-lt"/>
              <a:buAutoNum type="arabicPeriod"/>
            </a:pPr>
            <a:r>
              <a:rPr lang="en-US" dirty="0"/>
              <a:t>The</a:t>
            </a:r>
            <a:r>
              <a:rPr lang="ru-RU" dirty="0"/>
              <a:t> </a:t>
            </a:r>
            <a:r>
              <a:rPr lang="en-US" dirty="0"/>
              <a:t>Russians showed ….….., unity and solidarity in the face of the enemy.</a:t>
            </a:r>
          </a:p>
          <a:p>
            <a:pPr marL="514350" indent="-514350">
              <a:buFont typeface="+mj-lt"/>
              <a:buAutoNum type="arabicPeriod"/>
            </a:pPr>
            <a:r>
              <a:rPr lang="en-US" dirty="0"/>
              <a:t>Some history museums present …………… of famous battles to understand them better.</a:t>
            </a:r>
          </a:p>
        </p:txBody>
      </p:sp>
      <p:sp>
        <p:nvSpPr>
          <p:cNvPr id="3" name="Прямоугольник 2">
            <a:extLst>
              <a:ext uri="{FF2B5EF4-FFF2-40B4-BE49-F238E27FC236}">
                <a16:creationId xmlns:a16="http://schemas.microsoft.com/office/drawing/2014/main" xmlns="" id="{ECCBCD14-9CC1-41CD-954E-90AF8276D5E2}"/>
              </a:ext>
            </a:extLst>
          </p:cNvPr>
          <p:cNvSpPr/>
          <p:nvPr/>
        </p:nvSpPr>
        <p:spPr>
          <a:xfrm>
            <a:off x="7795260" y="1264920"/>
            <a:ext cx="1165860" cy="34290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gratitude</a:t>
            </a:r>
            <a:endParaRPr lang="ru-RU" dirty="0">
              <a:ln w="0"/>
              <a:solidFill>
                <a:schemeClr val="tx1"/>
              </a:solidFill>
              <a:effectLst>
                <a:outerShdw blurRad="38100" dist="19050" dir="2700000" algn="tl" rotWithShape="0">
                  <a:schemeClr val="dk1">
                    <a:alpha val="40000"/>
                  </a:schemeClr>
                </a:outerShdw>
              </a:effectLst>
            </a:endParaRPr>
          </a:p>
        </p:txBody>
      </p:sp>
      <p:sp>
        <p:nvSpPr>
          <p:cNvPr id="5" name="Прямоугольник 4">
            <a:extLst>
              <a:ext uri="{FF2B5EF4-FFF2-40B4-BE49-F238E27FC236}">
                <a16:creationId xmlns:a16="http://schemas.microsoft.com/office/drawing/2014/main" xmlns="" id="{43460B8F-EB0F-4679-A749-8337D97FACC0}"/>
              </a:ext>
            </a:extLst>
          </p:cNvPr>
          <p:cNvSpPr/>
          <p:nvPr/>
        </p:nvSpPr>
        <p:spPr>
          <a:xfrm>
            <a:off x="6515100" y="1668779"/>
            <a:ext cx="769620" cy="403861"/>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held</a:t>
            </a:r>
            <a:endParaRPr lang="ru-RU" dirty="0">
              <a:ln w="0"/>
              <a:solidFill>
                <a:schemeClr val="tx1"/>
              </a:solidFill>
              <a:effectLst>
                <a:outerShdw blurRad="38100" dist="19050" dir="2700000" algn="tl" rotWithShape="0">
                  <a:schemeClr val="dk1">
                    <a:alpha val="40000"/>
                  </a:schemeClr>
                </a:outerShdw>
              </a:effectLst>
            </a:endParaRPr>
          </a:p>
        </p:txBody>
      </p:sp>
      <p:sp>
        <p:nvSpPr>
          <p:cNvPr id="7" name="Прямоугольник 6">
            <a:extLst>
              <a:ext uri="{FF2B5EF4-FFF2-40B4-BE49-F238E27FC236}">
                <a16:creationId xmlns:a16="http://schemas.microsoft.com/office/drawing/2014/main" xmlns="" id="{E2E1DCC8-7389-437E-837C-757820671D65}"/>
              </a:ext>
            </a:extLst>
          </p:cNvPr>
          <p:cNvSpPr/>
          <p:nvPr/>
        </p:nvSpPr>
        <p:spPr>
          <a:xfrm>
            <a:off x="4975860" y="2507615"/>
            <a:ext cx="1120140" cy="32004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defended</a:t>
            </a:r>
            <a:endParaRPr lang="ru-RU" dirty="0">
              <a:ln w="0"/>
              <a:solidFill>
                <a:schemeClr val="tx1"/>
              </a:solidFill>
              <a:effectLst>
                <a:outerShdw blurRad="38100" dist="19050" dir="2700000" algn="tl" rotWithShape="0">
                  <a:schemeClr val="dk1">
                    <a:alpha val="40000"/>
                  </a:schemeClr>
                </a:outerShdw>
              </a:effectLst>
            </a:endParaRPr>
          </a:p>
        </p:txBody>
      </p:sp>
      <p:sp>
        <p:nvSpPr>
          <p:cNvPr id="8" name="Прямоугольник 7">
            <a:extLst>
              <a:ext uri="{FF2B5EF4-FFF2-40B4-BE49-F238E27FC236}">
                <a16:creationId xmlns:a16="http://schemas.microsoft.com/office/drawing/2014/main" xmlns="" id="{D725C83B-CC95-47B4-9DFA-145B9B49EAF9}"/>
              </a:ext>
            </a:extLst>
          </p:cNvPr>
          <p:cNvSpPr/>
          <p:nvPr/>
        </p:nvSpPr>
        <p:spPr>
          <a:xfrm>
            <a:off x="1455420" y="3185160"/>
            <a:ext cx="1805940" cy="43434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St. George’s ribbons</a:t>
            </a:r>
            <a:endParaRPr lang="ru-RU" dirty="0">
              <a:ln w="0"/>
              <a:solidFill>
                <a:schemeClr val="tx1"/>
              </a:solidFill>
              <a:effectLst>
                <a:outerShdw blurRad="38100" dist="19050" dir="2700000" algn="tl" rotWithShape="0">
                  <a:schemeClr val="dk1">
                    <a:alpha val="40000"/>
                  </a:schemeClr>
                </a:outerShdw>
              </a:effectLst>
            </a:endParaRPr>
          </a:p>
        </p:txBody>
      </p:sp>
      <p:sp>
        <p:nvSpPr>
          <p:cNvPr id="9" name="Прямоугольник 8">
            <a:extLst>
              <a:ext uri="{FF2B5EF4-FFF2-40B4-BE49-F238E27FC236}">
                <a16:creationId xmlns:a16="http://schemas.microsoft.com/office/drawing/2014/main" xmlns="" id="{88E71B61-E2B0-4A7D-B4EF-821187653A63}"/>
              </a:ext>
            </a:extLst>
          </p:cNvPr>
          <p:cNvSpPr/>
          <p:nvPr/>
        </p:nvSpPr>
        <p:spPr>
          <a:xfrm>
            <a:off x="6515100" y="3974782"/>
            <a:ext cx="1280160" cy="34290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pay tribute</a:t>
            </a:r>
            <a:endParaRPr lang="ru-RU" dirty="0">
              <a:ln w="0"/>
              <a:solidFill>
                <a:schemeClr val="tx1"/>
              </a:solidFill>
              <a:effectLst>
                <a:outerShdw blurRad="38100" dist="19050" dir="2700000" algn="tl" rotWithShape="0">
                  <a:schemeClr val="dk1">
                    <a:alpha val="40000"/>
                  </a:schemeClr>
                </a:outerShdw>
              </a:effectLst>
            </a:endParaRPr>
          </a:p>
        </p:txBody>
      </p:sp>
      <p:sp>
        <p:nvSpPr>
          <p:cNvPr id="10" name="Прямоугольник 9">
            <a:extLst>
              <a:ext uri="{FF2B5EF4-FFF2-40B4-BE49-F238E27FC236}">
                <a16:creationId xmlns:a16="http://schemas.microsoft.com/office/drawing/2014/main" xmlns="" id="{0F967F89-6F07-437F-B51C-A19751D87E38}"/>
              </a:ext>
            </a:extLst>
          </p:cNvPr>
          <p:cNvSpPr/>
          <p:nvPr/>
        </p:nvSpPr>
        <p:spPr>
          <a:xfrm>
            <a:off x="3771900" y="4747260"/>
            <a:ext cx="1120140" cy="34290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annual</a:t>
            </a:r>
            <a:endParaRPr lang="ru-RU" dirty="0">
              <a:ln w="0"/>
              <a:solidFill>
                <a:schemeClr val="tx1"/>
              </a:solidFill>
              <a:effectLst>
                <a:outerShdw blurRad="38100" dist="19050" dir="2700000" algn="tl" rotWithShape="0">
                  <a:schemeClr val="dk1">
                    <a:alpha val="40000"/>
                  </a:schemeClr>
                </a:outerShdw>
              </a:effectLst>
            </a:endParaRPr>
          </a:p>
        </p:txBody>
      </p:sp>
      <p:sp>
        <p:nvSpPr>
          <p:cNvPr id="11" name="Прямоугольник 10">
            <a:extLst>
              <a:ext uri="{FF2B5EF4-FFF2-40B4-BE49-F238E27FC236}">
                <a16:creationId xmlns:a16="http://schemas.microsoft.com/office/drawing/2014/main" xmlns="" id="{5D5F0DB0-E1BC-44A7-AB79-DFABF638EDC2}"/>
              </a:ext>
            </a:extLst>
          </p:cNvPr>
          <p:cNvSpPr/>
          <p:nvPr/>
        </p:nvSpPr>
        <p:spPr>
          <a:xfrm>
            <a:off x="4309110" y="5196840"/>
            <a:ext cx="948690" cy="34290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courage</a:t>
            </a:r>
            <a:endParaRPr lang="ru-RU" dirty="0">
              <a:ln w="0"/>
              <a:solidFill>
                <a:schemeClr val="tx1"/>
              </a:solidFill>
              <a:effectLst>
                <a:outerShdw blurRad="38100" dist="19050" dir="2700000" algn="tl" rotWithShape="0">
                  <a:schemeClr val="dk1">
                    <a:alpha val="40000"/>
                  </a:schemeClr>
                </a:outerShdw>
              </a:effectLst>
            </a:endParaRPr>
          </a:p>
        </p:txBody>
      </p:sp>
      <p:sp>
        <p:nvSpPr>
          <p:cNvPr id="12" name="Прямоугольник 11">
            <a:extLst>
              <a:ext uri="{FF2B5EF4-FFF2-40B4-BE49-F238E27FC236}">
                <a16:creationId xmlns:a16="http://schemas.microsoft.com/office/drawing/2014/main" xmlns="" id="{3D371EB2-89DC-44C9-9635-F45211D97FDA}"/>
              </a:ext>
            </a:extLst>
          </p:cNvPr>
          <p:cNvSpPr/>
          <p:nvPr/>
        </p:nvSpPr>
        <p:spPr>
          <a:xfrm>
            <a:off x="5646420" y="5608320"/>
            <a:ext cx="1333500" cy="40386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dirty="0" err="1">
                <a:ln w="0"/>
                <a:solidFill>
                  <a:schemeClr val="tx1"/>
                </a:solidFill>
                <a:effectLst>
                  <a:outerShdw blurRad="38100" dist="19050" dir="2700000" algn="tl" rotWithShape="0">
                    <a:schemeClr val="dk1">
                      <a:alpha val="40000"/>
                    </a:schemeClr>
                  </a:outerShdw>
                </a:effectLst>
              </a:rPr>
              <a:t>reconstruc-tions</a:t>
            </a:r>
            <a:endParaRPr lang="ru-RU"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2994797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8" grpId="0" animBg="1"/>
      <p:bldP spid="9" grpId="0" animBg="1"/>
      <p:bldP spid="10" grpId="0" animBg="1"/>
      <p:bldP spid="11" grpId="0" animBg="1"/>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8CB99483-0521-4835-9C9E-4AFBA236EDB6}"/>
              </a:ext>
            </a:extLst>
          </p:cNvPr>
          <p:cNvSpPr>
            <a:spLocks noGrp="1"/>
          </p:cNvSpPr>
          <p:nvPr>
            <p:ph type="title"/>
          </p:nvPr>
        </p:nvSpPr>
        <p:spPr>
          <a:xfrm>
            <a:off x="838200" y="365125"/>
            <a:ext cx="10629900" cy="1325563"/>
          </a:xfrm>
        </p:spPr>
        <p:txBody>
          <a:bodyPr/>
          <a:lstStyle/>
          <a:p>
            <a:pPr algn="ctr"/>
            <a:r>
              <a:rPr lang="en-US" b="1" dirty="0">
                <a:solidFill>
                  <a:schemeClr val="accent2">
                    <a:lumMod val="75000"/>
                  </a:schemeClr>
                </a:solidFill>
                <a:latin typeface="Arial" panose="020B0604020202020204" pitchFamily="34" charset="0"/>
                <a:cs typeface="Arial" panose="020B0604020202020204" pitchFamily="34" charset="0"/>
              </a:rPr>
              <a:t>Let’s have a short break. Work in pairs.</a:t>
            </a:r>
            <a:endParaRPr lang="ru-RU" b="1" dirty="0">
              <a:solidFill>
                <a:schemeClr val="accent2">
                  <a:lumMod val="75000"/>
                </a:schemeClr>
              </a:solidFill>
              <a:latin typeface="Arial" panose="020B0604020202020204" pitchFamily="34" charset="0"/>
              <a:cs typeface="Arial" panose="020B0604020202020204" pitchFamily="34" charset="0"/>
            </a:endParaRPr>
          </a:p>
        </p:txBody>
      </p:sp>
      <p:sp>
        <p:nvSpPr>
          <p:cNvPr id="3" name="Объект 2">
            <a:extLst>
              <a:ext uri="{FF2B5EF4-FFF2-40B4-BE49-F238E27FC236}">
                <a16:creationId xmlns:a16="http://schemas.microsoft.com/office/drawing/2014/main" xmlns="" id="{DC5DA8A1-9C2E-4499-B247-D69C5CDD1A7B}"/>
              </a:ext>
            </a:extLst>
          </p:cNvPr>
          <p:cNvSpPr>
            <a:spLocks noGrp="1"/>
          </p:cNvSpPr>
          <p:nvPr>
            <p:ph idx="1"/>
          </p:nvPr>
        </p:nvSpPr>
        <p:spPr/>
        <p:txBody>
          <a:bodyPr/>
          <a:lstStyle/>
          <a:p>
            <a:pPr marL="0" indent="0">
              <a:buNone/>
            </a:pPr>
            <a:r>
              <a:rPr lang="en-US" dirty="0"/>
              <a:t>Follow the link:</a:t>
            </a:r>
          </a:p>
          <a:p>
            <a:pPr marL="0" indent="0">
              <a:buNone/>
            </a:pPr>
            <a:endParaRPr lang="en-US" dirty="0"/>
          </a:p>
          <a:p>
            <a:r>
              <a:rPr lang="en-US" dirty="0">
                <a:hlinkClick r:id="rId2"/>
              </a:rPr>
              <a:t>Opponents or Allies?</a:t>
            </a:r>
            <a:endParaRPr lang="en-US" dirty="0"/>
          </a:p>
          <a:p>
            <a:endParaRPr lang="en-US" dirty="0"/>
          </a:p>
          <a:p>
            <a:endParaRPr lang="ru-RU" dirty="0"/>
          </a:p>
        </p:txBody>
      </p:sp>
    </p:spTree>
    <p:extLst>
      <p:ext uri="{BB962C8B-B14F-4D97-AF65-F5344CB8AC3E}">
        <p14:creationId xmlns:p14="http://schemas.microsoft.com/office/powerpoint/2010/main" val="32711397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F696081B-5645-45F7-BD1C-EC4FE4B7A78C}"/>
              </a:ext>
            </a:extLst>
          </p:cNvPr>
          <p:cNvSpPr>
            <a:spLocks noGrp="1"/>
          </p:cNvSpPr>
          <p:nvPr>
            <p:ph type="title"/>
          </p:nvPr>
        </p:nvSpPr>
        <p:spPr/>
        <p:txBody>
          <a:bodyPr>
            <a:normAutofit/>
          </a:bodyPr>
          <a:lstStyle/>
          <a:p>
            <a:pPr algn="ctr"/>
            <a:r>
              <a:rPr lang="en-US" dirty="0"/>
              <a:t>         </a:t>
            </a:r>
            <a:r>
              <a:rPr lang="en-US" sz="3200" b="1" dirty="0">
                <a:solidFill>
                  <a:schemeClr val="accent2">
                    <a:lumMod val="75000"/>
                  </a:schemeClr>
                </a:solidFill>
                <a:latin typeface="Arial" panose="020B0604020202020204" pitchFamily="34" charset="0"/>
                <a:cs typeface="Arial" panose="020B0604020202020204" pitchFamily="34" charset="0"/>
              </a:rPr>
              <a:t>Work in groups. Fill in the table with the facts from the texts</a:t>
            </a:r>
            <a:endParaRPr lang="ru-RU" sz="3200" b="1" dirty="0">
              <a:solidFill>
                <a:schemeClr val="accent2">
                  <a:lumMod val="75000"/>
                </a:schemeClr>
              </a:solidFill>
              <a:latin typeface="Arial" panose="020B0604020202020204" pitchFamily="34" charset="0"/>
              <a:cs typeface="Arial" panose="020B0604020202020204" pitchFamily="34" charset="0"/>
            </a:endParaRPr>
          </a:p>
        </p:txBody>
      </p:sp>
      <p:graphicFrame>
        <p:nvGraphicFramePr>
          <p:cNvPr id="4" name="Таблица 4">
            <a:extLst>
              <a:ext uri="{FF2B5EF4-FFF2-40B4-BE49-F238E27FC236}">
                <a16:creationId xmlns:a16="http://schemas.microsoft.com/office/drawing/2014/main" xmlns="" id="{1BCD49B3-9B2F-4994-85FD-026162A14A77}"/>
              </a:ext>
            </a:extLst>
          </p:cNvPr>
          <p:cNvGraphicFramePr>
            <a:graphicFrameLocks noGrp="1"/>
          </p:cNvGraphicFramePr>
          <p:nvPr>
            <p:ph idx="1"/>
            <p:extLst>
              <p:ext uri="{D42A27DB-BD31-4B8C-83A1-F6EECF244321}">
                <p14:modId xmlns:p14="http://schemas.microsoft.com/office/powerpoint/2010/main" val="1210347316"/>
              </p:ext>
            </p:extLst>
          </p:nvPr>
        </p:nvGraphicFramePr>
        <p:xfrm>
          <a:off x="571501" y="1562629"/>
          <a:ext cx="10782299" cy="3225482"/>
        </p:xfrm>
        <a:graphic>
          <a:graphicData uri="http://schemas.openxmlformats.org/drawingml/2006/table">
            <a:tbl>
              <a:tblPr firstRow="1" bandRow="1">
                <a:tableStyleId>{F5AB1C69-6EDB-4FF4-983F-18BD219EF322}</a:tableStyleId>
              </a:tblPr>
              <a:tblGrid>
                <a:gridCol w="894354">
                  <a:extLst>
                    <a:ext uri="{9D8B030D-6E8A-4147-A177-3AD203B41FA5}">
                      <a16:colId xmlns:a16="http://schemas.microsoft.com/office/drawing/2014/main" xmlns="" val="1128426148"/>
                    </a:ext>
                  </a:extLst>
                </a:gridCol>
                <a:gridCol w="850575">
                  <a:extLst>
                    <a:ext uri="{9D8B030D-6E8A-4147-A177-3AD203B41FA5}">
                      <a16:colId xmlns:a16="http://schemas.microsoft.com/office/drawing/2014/main" xmlns="" val="4178888136"/>
                    </a:ext>
                  </a:extLst>
                </a:gridCol>
                <a:gridCol w="1300880">
                  <a:extLst>
                    <a:ext uri="{9D8B030D-6E8A-4147-A177-3AD203B41FA5}">
                      <a16:colId xmlns:a16="http://schemas.microsoft.com/office/drawing/2014/main" xmlns="" val="2861394460"/>
                    </a:ext>
                  </a:extLst>
                </a:gridCol>
                <a:gridCol w="1307135">
                  <a:extLst>
                    <a:ext uri="{9D8B030D-6E8A-4147-A177-3AD203B41FA5}">
                      <a16:colId xmlns:a16="http://schemas.microsoft.com/office/drawing/2014/main" xmlns="" val="452857755"/>
                    </a:ext>
                  </a:extLst>
                </a:gridCol>
                <a:gridCol w="1976337">
                  <a:extLst>
                    <a:ext uri="{9D8B030D-6E8A-4147-A177-3AD203B41FA5}">
                      <a16:colId xmlns:a16="http://schemas.microsoft.com/office/drawing/2014/main" xmlns="" val="3859286778"/>
                    </a:ext>
                  </a:extLst>
                </a:gridCol>
                <a:gridCol w="2226509">
                  <a:extLst>
                    <a:ext uri="{9D8B030D-6E8A-4147-A177-3AD203B41FA5}">
                      <a16:colId xmlns:a16="http://schemas.microsoft.com/office/drawing/2014/main" xmlns="" val="3539075047"/>
                    </a:ext>
                  </a:extLst>
                </a:gridCol>
                <a:gridCol w="2226509">
                  <a:extLst>
                    <a:ext uri="{9D8B030D-6E8A-4147-A177-3AD203B41FA5}">
                      <a16:colId xmlns:a16="http://schemas.microsoft.com/office/drawing/2014/main" xmlns="" val="4286637073"/>
                    </a:ext>
                  </a:extLst>
                </a:gridCol>
              </a:tblGrid>
              <a:tr h="1089766">
                <a:tc>
                  <a:txBody>
                    <a:bodyPr/>
                    <a:lstStyle/>
                    <a:p>
                      <a:r>
                        <a:rPr lang="en-US" dirty="0"/>
                        <a:t>Country</a:t>
                      </a:r>
                      <a:endParaRPr lang="ru-RU" dirty="0"/>
                    </a:p>
                  </a:txBody>
                  <a:tcPr/>
                </a:tc>
                <a:tc>
                  <a:txBody>
                    <a:bodyPr/>
                    <a:lstStyle/>
                    <a:p>
                      <a:r>
                        <a:rPr lang="en-US" dirty="0"/>
                        <a:t>Status</a:t>
                      </a:r>
                      <a:endParaRPr lang="ru-RU" dirty="0"/>
                    </a:p>
                  </a:txBody>
                  <a:tcPr/>
                </a:tc>
                <a:tc>
                  <a:txBody>
                    <a:bodyPr/>
                    <a:lstStyle/>
                    <a:p>
                      <a:r>
                        <a:rPr lang="en-US" dirty="0"/>
                        <a:t>When is held</a:t>
                      </a:r>
                      <a:endParaRPr lang="ru-RU" dirty="0"/>
                    </a:p>
                  </a:txBody>
                  <a:tcPr/>
                </a:tc>
                <a:tc>
                  <a:txBody>
                    <a:bodyPr/>
                    <a:lstStyle/>
                    <a:p>
                      <a:r>
                        <a:rPr lang="en-US" dirty="0"/>
                        <a:t>Symbol</a:t>
                      </a:r>
                      <a:endParaRPr lang="ru-RU" dirty="0"/>
                    </a:p>
                  </a:txBody>
                  <a:tcPr/>
                </a:tc>
                <a:tc>
                  <a:txBody>
                    <a:bodyPr/>
                    <a:lstStyle/>
                    <a:p>
                      <a:r>
                        <a:rPr lang="en-US" dirty="0"/>
                        <a:t>Participants</a:t>
                      </a:r>
                      <a:endParaRPr lang="ru-RU" dirty="0"/>
                    </a:p>
                  </a:txBody>
                  <a:tcPr/>
                </a:tc>
                <a:tc>
                  <a:txBody>
                    <a:bodyPr/>
                    <a:lstStyle/>
                    <a:p>
                      <a:r>
                        <a:rPr lang="en-US" dirty="0"/>
                        <a:t>Activities</a:t>
                      </a:r>
                      <a:endParaRPr lang="ru-RU" dirty="0"/>
                    </a:p>
                  </a:txBody>
                  <a:tcPr/>
                </a:tc>
                <a:tc>
                  <a:txBody>
                    <a:bodyPr/>
                    <a:lstStyle/>
                    <a:p>
                      <a:r>
                        <a:rPr lang="en-US" dirty="0"/>
                        <a:t>Importance of Victory Day</a:t>
                      </a:r>
                      <a:endParaRPr lang="ru-RU" dirty="0"/>
                    </a:p>
                  </a:txBody>
                  <a:tcPr/>
                </a:tc>
                <a:extLst>
                  <a:ext uri="{0D108BD9-81ED-4DB2-BD59-A6C34878D82A}">
                    <a16:rowId xmlns:a16="http://schemas.microsoft.com/office/drawing/2014/main" xmlns="" val="2655418218"/>
                  </a:ext>
                </a:extLst>
              </a:tr>
              <a:tr h="1067858">
                <a:tc>
                  <a:txBody>
                    <a:bodyPr/>
                    <a:lstStyle/>
                    <a:p>
                      <a:r>
                        <a:rPr lang="en-US" sz="1200" dirty="0">
                          <a:latin typeface="Arial" panose="020B0604020202020204" pitchFamily="34" charset="0"/>
                          <a:cs typeface="Arial" panose="020B0604020202020204" pitchFamily="34" charset="0"/>
                        </a:rPr>
                        <a:t>Russia</a:t>
                      </a:r>
                    </a:p>
                    <a:p>
                      <a:endParaRPr lang="ru-RU" sz="1200" dirty="0">
                        <a:latin typeface="Arial" panose="020B0604020202020204" pitchFamily="34" charset="0"/>
                        <a:cs typeface="Arial" panose="020B0604020202020204" pitchFamily="34" charset="0"/>
                      </a:endParaRPr>
                    </a:p>
                  </a:txBody>
                  <a:tcPr/>
                </a:tc>
                <a:tc>
                  <a:txBody>
                    <a:bodyPr/>
                    <a:lstStyle/>
                    <a:p>
                      <a:endParaRPr lang="ru-RU" sz="1200" dirty="0">
                        <a:latin typeface="Arial" panose="020B0604020202020204" pitchFamily="34" charset="0"/>
                        <a:cs typeface="Arial" panose="020B0604020202020204" pitchFamily="34" charset="0"/>
                      </a:endParaRPr>
                    </a:p>
                  </a:txBody>
                  <a:tcPr/>
                </a:tc>
                <a:tc>
                  <a:txBody>
                    <a:bodyPr/>
                    <a:lstStyle/>
                    <a:p>
                      <a:endParaRPr lang="ru-RU" sz="1200" dirty="0">
                        <a:latin typeface="Arial" panose="020B0604020202020204" pitchFamily="34" charset="0"/>
                        <a:cs typeface="Arial" panose="020B0604020202020204" pitchFamily="34" charset="0"/>
                      </a:endParaRPr>
                    </a:p>
                  </a:txBody>
                  <a:tcPr/>
                </a:tc>
                <a:tc>
                  <a:txBody>
                    <a:bodyPr/>
                    <a:lstStyle/>
                    <a:p>
                      <a:endParaRPr lang="ru-RU" sz="1200" dirty="0">
                        <a:latin typeface="Arial" panose="020B0604020202020204" pitchFamily="34" charset="0"/>
                        <a:cs typeface="Arial" panose="020B0604020202020204" pitchFamily="34" charset="0"/>
                      </a:endParaRPr>
                    </a:p>
                  </a:txBody>
                  <a:tcPr/>
                </a:tc>
                <a:tc>
                  <a:txBody>
                    <a:bodyPr/>
                    <a:lstStyle/>
                    <a:p>
                      <a:endParaRPr lang="ru-RU" sz="1200" dirty="0">
                        <a:latin typeface="Arial" panose="020B0604020202020204" pitchFamily="34" charset="0"/>
                        <a:cs typeface="Arial" panose="020B0604020202020204" pitchFamily="34" charset="0"/>
                      </a:endParaRPr>
                    </a:p>
                  </a:txBody>
                  <a:tcPr/>
                </a:tc>
                <a:tc>
                  <a:txBody>
                    <a:bodyPr/>
                    <a:lstStyle/>
                    <a:p>
                      <a:endParaRPr lang="ru-RU" sz="1200" b="0" dirty="0">
                        <a:solidFill>
                          <a:schemeClr val="tx1"/>
                        </a:solidFill>
                        <a:latin typeface="Arial" panose="020B0604020202020204" pitchFamily="34" charset="0"/>
                        <a:cs typeface="Arial" panose="020B0604020202020204" pitchFamily="34" charset="0"/>
                      </a:endParaRPr>
                    </a:p>
                  </a:txBody>
                  <a:tcPr/>
                </a:tc>
                <a:tc rowSpan="2">
                  <a:txBody>
                    <a:bodyPr/>
                    <a:lstStyle/>
                    <a:p>
                      <a:endParaRPr lang="ru-RU" sz="1200" b="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xmlns="" val="1650184239"/>
                  </a:ext>
                </a:extLst>
              </a:tr>
              <a:tr h="1067858">
                <a:tc>
                  <a:txBody>
                    <a:bodyPr/>
                    <a:lstStyle/>
                    <a:p>
                      <a:r>
                        <a:rPr lang="en-US" sz="1200" dirty="0">
                          <a:latin typeface="Arial" panose="020B0604020202020204" pitchFamily="34" charset="0"/>
                          <a:cs typeface="Arial" panose="020B0604020202020204" pitchFamily="34" charset="0"/>
                        </a:rPr>
                        <a:t>The United Kingdom</a:t>
                      </a:r>
                      <a:endParaRPr lang="ru-RU" sz="1200" dirty="0">
                        <a:latin typeface="Arial" panose="020B0604020202020204" pitchFamily="34" charset="0"/>
                        <a:cs typeface="Arial" panose="020B0604020202020204" pitchFamily="34" charset="0"/>
                      </a:endParaRPr>
                    </a:p>
                  </a:txBody>
                  <a:tcPr/>
                </a:tc>
                <a:tc>
                  <a:txBody>
                    <a:bodyPr/>
                    <a:lstStyle/>
                    <a:p>
                      <a:endParaRPr lang="ru-RU" sz="1200" dirty="0">
                        <a:latin typeface="Arial" panose="020B0604020202020204" pitchFamily="34" charset="0"/>
                        <a:cs typeface="Arial" panose="020B0604020202020204" pitchFamily="34" charset="0"/>
                      </a:endParaRPr>
                    </a:p>
                  </a:txBody>
                  <a:tcPr/>
                </a:tc>
                <a:tc>
                  <a:txBody>
                    <a:bodyPr/>
                    <a:lstStyle/>
                    <a:p>
                      <a:endParaRPr lang="ru-RU" sz="1200" dirty="0">
                        <a:latin typeface="Arial" panose="020B0604020202020204" pitchFamily="34" charset="0"/>
                        <a:cs typeface="Arial" panose="020B0604020202020204" pitchFamily="34" charset="0"/>
                      </a:endParaRPr>
                    </a:p>
                  </a:txBody>
                  <a:tcPr/>
                </a:tc>
                <a:tc>
                  <a:txBody>
                    <a:bodyPr/>
                    <a:lstStyle/>
                    <a:p>
                      <a:endParaRPr lang="ru-RU" sz="1200" dirty="0">
                        <a:latin typeface="Arial" panose="020B0604020202020204" pitchFamily="34" charset="0"/>
                        <a:cs typeface="Arial" panose="020B0604020202020204" pitchFamily="34" charset="0"/>
                      </a:endParaRPr>
                    </a:p>
                  </a:txBody>
                  <a:tcPr/>
                </a:tc>
                <a:tc>
                  <a:txBody>
                    <a:bodyPr/>
                    <a:lstStyle/>
                    <a:p>
                      <a:endParaRPr lang="ru-RU" sz="1200" dirty="0">
                        <a:latin typeface="Arial" panose="020B0604020202020204" pitchFamily="34" charset="0"/>
                        <a:cs typeface="Arial" panose="020B0604020202020204" pitchFamily="34" charset="0"/>
                      </a:endParaRPr>
                    </a:p>
                  </a:txBody>
                  <a:tcPr/>
                </a:tc>
                <a:tc>
                  <a:txBody>
                    <a:bodyPr/>
                    <a:lstStyle/>
                    <a:p>
                      <a:endParaRPr lang="ru-RU" sz="1200" dirty="0">
                        <a:solidFill>
                          <a:schemeClr val="tx1"/>
                        </a:solidFill>
                        <a:latin typeface="Arial" panose="020B0604020202020204" pitchFamily="34" charset="0"/>
                        <a:cs typeface="Arial" panose="020B0604020202020204" pitchFamily="34" charset="0"/>
                      </a:endParaRPr>
                    </a:p>
                  </a:txBody>
                  <a:tcPr/>
                </a:tc>
                <a:tc vMerge="1">
                  <a:txBody>
                    <a:bodyPr/>
                    <a:lstStyle/>
                    <a:p>
                      <a:endParaRPr lang="ru-RU" sz="120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xmlns="" val="2220345313"/>
                  </a:ext>
                </a:extLst>
              </a:tr>
            </a:tbl>
          </a:graphicData>
        </a:graphic>
      </p:graphicFrame>
    </p:spTree>
    <p:extLst>
      <p:ext uri="{BB962C8B-B14F-4D97-AF65-F5344CB8AC3E}">
        <p14:creationId xmlns:p14="http://schemas.microsoft.com/office/powerpoint/2010/main" val="25414307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F696081B-5645-45F7-BD1C-EC4FE4B7A78C}"/>
              </a:ext>
            </a:extLst>
          </p:cNvPr>
          <p:cNvSpPr>
            <a:spLocks noGrp="1"/>
          </p:cNvSpPr>
          <p:nvPr>
            <p:ph type="title"/>
          </p:nvPr>
        </p:nvSpPr>
        <p:spPr/>
        <p:txBody>
          <a:bodyPr>
            <a:normAutofit/>
          </a:bodyPr>
          <a:lstStyle/>
          <a:p>
            <a:pPr algn="ctr"/>
            <a:r>
              <a:rPr lang="en-US" dirty="0"/>
              <a:t>         </a:t>
            </a:r>
            <a:r>
              <a:rPr lang="en-US" sz="3200" b="1" dirty="0">
                <a:solidFill>
                  <a:schemeClr val="accent2">
                    <a:lumMod val="75000"/>
                  </a:schemeClr>
                </a:solidFill>
                <a:latin typeface="Arial" panose="020B0604020202020204" pitchFamily="34" charset="0"/>
                <a:cs typeface="Arial" panose="020B0604020202020204" pitchFamily="34" charset="0"/>
              </a:rPr>
              <a:t>Work in groups. Fill in the table with the facts from the texts</a:t>
            </a:r>
            <a:endParaRPr lang="ru-RU" sz="3200" b="1" dirty="0">
              <a:solidFill>
                <a:schemeClr val="accent2">
                  <a:lumMod val="75000"/>
                </a:schemeClr>
              </a:solidFill>
              <a:latin typeface="Arial" panose="020B0604020202020204" pitchFamily="34" charset="0"/>
              <a:cs typeface="Arial" panose="020B0604020202020204" pitchFamily="34" charset="0"/>
            </a:endParaRPr>
          </a:p>
        </p:txBody>
      </p:sp>
      <p:graphicFrame>
        <p:nvGraphicFramePr>
          <p:cNvPr id="4" name="Таблица 4">
            <a:extLst>
              <a:ext uri="{FF2B5EF4-FFF2-40B4-BE49-F238E27FC236}">
                <a16:creationId xmlns:a16="http://schemas.microsoft.com/office/drawing/2014/main" xmlns="" id="{1BCD49B3-9B2F-4994-85FD-026162A14A77}"/>
              </a:ext>
            </a:extLst>
          </p:cNvPr>
          <p:cNvGraphicFramePr>
            <a:graphicFrameLocks noGrp="1"/>
          </p:cNvGraphicFramePr>
          <p:nvPr>
            <p:ph idx="1"/>
            <p:extLst>
              <p:ext uri="{D42A27DB-BD31-4B8C-83A1-F6EECF244321}">
                <p14:modId xmlns:p14="http://schemas.microsoft.com/office/powerpoint/2010/main" val="1222241844"/>
              </p:ext>
            </p:extLst>
          </p:nvPr>
        </p:nvGraphicFramePr>
        <p:xfrm>
          <a:off x="333376" y="1690688"/>
          <a:ext cx="11777506" cy="4655926"/>
        </p:xfrm>
        <a:graphic>
          <a:graphicData uri="http://schemas.openxmlformats.org/drawingml/2006/table">
            <a:tbl>
              <a:tblPr firstRow="1" bandRow="1">
                <a:tableStyleId>{F5AB1C69-6EDB-4FF4-983F-18BD219EF322}</a:tableStyleId>
              </a:tblPr>
              <a:tblGrid>
                <a:gridCol w="1610043">
                  <a:extLst>
                    <a:ext uri="{9D8B030D-6E8A-4147-A177-3AD203B41FA5}">
                      <a16:colId xmlns:a16="http://schemas.microsoft.com/office/drawing/2014/main" xmlns="" val="1128426148"/>
                    </a:ext>
                  </a:extLst>
                </a:gridCol>
                <a:gridCol w="874620">
                  <a:extLst>
                    <a:ext uri="{9D8B030D-6E8A-4147-A177-3AD203B41FA5}">
                      <a16:colId xmlns:a16="http://schemas.microsoft.com/office/drawing/2014/main" xmlns="" val="4178888136"/>
                    </a:ext>
                  </a:extLst>
                </a:gridCol>
                <a:gridCol w="1337654">
                  <a:extLst>
                    <a:ext uri="{9D8B030D-6E8A-4147-A177-3AD203B41FA5}">
                      <a16:colId xmlns:a16="http://schemas.microsoft.com/office/drawing/2014/main" xmlns="" val="2861394460"/>
                    </a:ext>
                  </a:extLst>
                </a:gridCol>
                <a:gridCol w="1344086">
                  <a:extLst>
                    <a:ext uri="{9D8B030D-6E8A-4147-A177-3AD203B41FA5}">
                      <a16:colId xmlns:a16="http://schemas.microsoft.com/office/drawing/2014/main" xmlns="" val="452857755"/>
                    </a:ext>
                  </a:extLst>
                </a:gridCol>
                <a:gridCol w="2032205">
                  <a:extLst>
                    <a:ext uri="{9D8B030D-6E8A-4147-A177-3AD203B41FA5}">
                      <a16:colId xmlns:a16="http://schemas.microsoft.com/office/drawing/2014/main" xmlns="" val="3859286778"/>
                    </a:ext>
                  </a:extLst>
                </a:gridCol>
                <a:gridCol w="2289449">
                  <a:extLst>
                    <a:ext uri="{9D8B030D-6E8A-4147-A177-3AD203B41FA5}">
                      <a16:colId xmlns:a16="http://schemas.microsoft.com/office/drawing/2014/main" xmlns="" val="3539075047"/>
                    </a:ext>
                  </a:extLst>
                </a:gridCol>
                <a:gridCol w="2289449">
                  <a:extLst>
                    <a:ext uri="{9D8B030D-6E8A-4147-A177-3AD203B41FA5}">
                      <a16:colId xmlns:a16="http://schemas.microsoft.com/office/drawing/2014/main" xmlns="" val="4286637073"/>
                    </a:ext>
                  </a:extLst>
                </a:gridCol>
              </a:tblGrid>
              <a:tr h="1089766">
                <a:tc>
                  <a:txBody>
                    <a:bodyPr/>
                    <a:lstStyle/>
                    <a:p>
                      <a:r>
                        <a:rPr lang="en-US" dirty="0"/>
                        <a:t>Country</a:t>
                      </a:r>
                      <a:endParaRPr lang="ru-RU" dirty="0"/>
                    </a:p>
                  </a:txBody>
                  <a:tcPr/>
                </a:tc>
                <a:tc>
                  <a:txBody>
                    <a:bodyPr/>
                    <a:lstStyle/>
                    <a:p>
                      <a:r>
                        <a:rPr lang="en-US" dirty="0"/>
                        <a:t>Status</a:t>
                      </a:r>
                      <a:endParaRPr lang="ru-RU" dirty="0"/>
                    </a:p>
                  </a:txBody>
                  <a:tcPr/>
                </a:tc>
                <a:tc>
                  <a:txBody>
                    <a:bodyPr/>
                    <a:lstStyle/>
                    <a:p>
                      <a:r>
                        <a:rPr lang="en-US" dirty="0"/>
                        <a:t>When is held</a:t>
                      </a:r>
                      <a:endParaRPr lang="ru-RU" dirty="0"/>
                    </a:p>
                  </a:txBody>
                  <a:tcPr/>
                </a:tc>
                <a:tc>
                  <a:txBody>
                    <a:bodyPr/>
                    <a:lstStyle/>
                    <a:p>
                      <a:r>
                        <a:rPr lang="en-US" dirty="0"/>
                        <a:t>Symbol</a:t>
                      </a:r>
                      <a:endParaRPr lang="ru-RU" dirty="0"/>
                    </a:p>
                  </a:txBody>
                  <a:tcPr/>
                </a:tc>
                <a:tc>
                  <a:txBody>
                    <a:bodyPr/>
                    <a:lstStyle/>
                    <a:p>
                      <a:r>
                        <a:rPr lang="en-US" dirty="0"/>
                        <a:t>Participants</a:t>
                      </a:r>
                      <a:endParaRPr lang="ru-RU" dirty="0"/>
                    </a:p>
                  </a:txBody>
                  <a:tcPr/>
                </a:tc>
                <a:tc>
                  <a:txBody>
                    <a:bodyPr/>
                    <a:lstStyle/>
                    <a:p>
                      <a:r>
                        <a:rPr lang="en-US" dirty="0"/>
                        <a:t>Activities</a:t>
                      </a:r>
                      <a:endParaRPr lang="ru-RU" dirty="0"/>
                    </a:p>
                  </a:txBody>
                  <a:tcPr/>
                </a:tc>
                <a:tc>
                  <a:txBody>
                    <a:bodyPr/>
                    <a:lstStyle/>
                    <a:p>
                      <a:r>
                        <a:rPr lang="en-US" dirty="0"/>
                        <a:t>Importance of Victory Day</a:t>
                      </a:r>
                      <a:endParaRPr lang="ru-RU" dirty="0"/>
                    </a:p>
                  </a:txBody>
                  <a:tcPr/>
                </a:tc>
                <a:extLst>
                  <a:ext uri="{0D108BD9-81ED-4DB2-BD59-A6C34878D82A}">
                    <a16:rowId xmlns:a16="http://schemas.microsoft.com/office/drawing/2014/main" xmlns="" val="2655418218"/>
                  </a:ext>
                </a:extLst>
              </a:tr>
              <a:tr h="1067858">
                <a:tc>
                  <a:txBody>
                    <a:bodyPr/>
                    <a:lstStyle/>
                    <a:p>
                      <a:r>
                        <a:rPr lang="en-US" sz="1200" dirty="0">
                          <a:latin typeface="Arial" panose="020B0604020202020204" pitchFamily="34" charset="0"/>
                          <a:cs typeface="Arial" panose="020B0604020202020204" pitchFamily="34" charset="0"/>
                        </a:rPr>
                        <a:t>Russia</a:t>
                      </a:r>
                    </a:p>
                    <a:p>
                      <a:endParaRPr lang="ru-RU" sz="1200" dirty="0">
                        <a:latin typeface="Arial" panose="020B0604020202020204" pitchFamily="34" charset="0"/>
                        <a:cs typeface="Arial" panose="020B0604020202020204" pitchFamily="34" charset="0"/>
                      </a:endParaRPr>
                    </a:p>
                  </a:txBody>
                  <a:tcPr/>
                </a:tc>
                <a:tc>
                  <a:txBody>
                    <a:bodyPr/>
                    <a:lstStyle/>
                    <a:p>
                      <a:r>
                        <a:rPr lang="en-US" sz="1200" dirty="0">
                          <a:latin typeface="Arial" panose="020B0604020202020204" pitchFamily="34" charset="0"/>
                          <a:cs typeface="Arial" panose="020B0604020202020204" pitchFamily="34" charset="0"/>
                        </a:rPr>
                        <a:t>Official</a:t>
                      </a:r>
                      <a:endParaRPr lang="ru-RU" sz="1200" dirty="0">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On May, 9</a:t>
                      </a:r>
                      <a:endParaRPr lang="ru-RU" sz="1200" dirty="0">
                        <a:latin typeface="Arial" panose="020B0604020202020204" pitchFamily="34" charset="0"/>
                        <a:cs typeface="Arial" panose="020B0604020202020204" pitchFamily="34" charset="0"/>
                      </a:endParaRPr>
                    </a:p>
                    <a:p>
                      <a:endParaRPr lang="ru-RU" sz="1200" dirty="0">
                        <a:latin typeface="Arial" panose="020B0604020202020204" pitchFamily="34" charset="0"/>
                        <a:cs typeface="Arial" panose="020B0604020202020204" pitchFamily="34" charset="0"/>
                      </a:endParaRPr>
                    </a:p>
                  </a:txBody>
                  <a:tcPr/>
                </a:tc>
                <a:tc>
                  <a:txBody>
                    <a:bodyPr/>
                    <a:lstStyle/>
                    <a:p>
                      <a:r>
                        <a:rPr lang="en-US" sz="1200" dirty="0">
                          <a:latin typeface="Arial" panose="020B0604020202020204" pitchFamily="34" charset="0"/>
                          <a:cs typeface="Arial" panose="020B0604020202020204" pitchFamily="34" charset="0"/>
                        </a:rPr>
                        <a:t>St. George’s ribbons</a:t>
                      </a:r>
                      <a:endParaRPr lang="ru-RU" sz="1200" dirty="0">
                        <a:latin typeface="Arial" panose="020B0604020202020204" pitchFamily="34" charset="0"/>
                        <a:cs typeface="Arial" panose="020B0604020202020204" pitchFamily="34" charset="0"/>
                      </a:endParaRPr>
                    </a:p>
                  </a:txBody>
                  <a:tcPr/>
                </a:tc>
                <a:tc>
                  <a:txBody>
                    <a:bodyPr/>
                    <a:lstStyle/>
                    <a:p>
                      <a:r>
                        <a:rPr lang="en-US" sz="1200" dirty="0">
                          <a:latin typeface="Arial" panose="020B0604020202020204" pitchFamily="34" charset="0"/>
                          <a:cs typeface="Arial" panose="020B0604020202020204" pitchFamily="34" charset="0"/>
                        </a:rPr>
                        <a:t>Authorities</a:t>
                      </a:r>
                    </a:p>
                    <a:p>
                      <a:r>
                        <a:rPr lang="en-US" sz="1200" dirty="0">
                          <a:latin typeface="Arial" panose="020B0604020202020204" pitchFamily="34" charset="0"/>
                          <a:cs typeface="Arial" panose="020B0604020202020204" pitchFamily="34" charset="0"/>
                        </a:rPr>
                        <a:t>Veterans and home front workers,</a:t>
                      </a:r>
                    </a:p>
                    <a:p>
                      <a:r>
                        <a:rPr lang="en-US" sz="1200" dirty="0">
                          <a:latin typeface="Arial" panose="020B0604020202020204" pitchFamily="34" charset="0"/>
                          <a:cs typeface="Arial" panose="020B0604020202020204" pitchFamily="34" charset="0"/>
                        </a:rPr>
                        <a:t>Younger generations, relatives of veterans</a:t>
                      </a:r>
                      <a:endParaRPr lang="ru-RU" sz="1200" dirty="0">
                        <a:latin typeface="Arial" panose="020B0604020202020204" pitchFamily="34" charset="0"/>
                        <a:cs typeface="Arial" panose="020B0604020202020204" pitchFamily="34" charset="0"/>
                      </a:endParaRPr>
                    </a:p>
                  </a:txBody>
                  <a:tcPr/>
                </a:tc>
                <a:tc>
                  <a:txBody>
                    <a:bodyPr/>
                    <a:lstStyle/>
                    <a:p>
                      <a:r>
                        <a:rPr lang="en-US" sz="1200" dirty="0">
                          <a:solidFill>
                            <a:schemeClr val="tx1"/>
                          </a:solidFill>
                          <a:latin typeface="Arial" panose="020B0604020202020204" pitchFamily="34" charset="0"/>
                          <a:cs typeface="Arial" panose="020B0604020202020204" pitchFamily="34" charset="0"/>
                        </a:rPr>
                        <a:t>distribute St. George’s ribbons, lay flowers and wreaths at the monuments, concerts and events are held/</a:t>
                      </a:r>
                      <a:r>
                        <a:rPr lang="en-US" sz="1200" b="0" dirty="0">
                          <a:solidFill>
                            <a:schemeClr val="tx1"/>
                          </a:solidFill>
                          <a:latin typeface="Arial" panose="020B0604020202020204" pitchFamily="34" charset="0"/>
                          <a:cs typeface="Arial" panose="020B0604020202020204" pitchFamily="34" charset="0"/>
                        </a:rPr>
                        <a:t>organized, </a:t>
                      </a:r>
                      <a:r>
                        <a:rPr lang="en-US" sz="12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courage lessons are held, reconstructions of battles are held, march through streets with photos in “Immortal Regiment” </a:t>
                      </a:r>
                      <a:endParaRPr lang="ru-RU" sz="1200" b="0" dirty="0">
                        <a:solidFill>
                          <a:schemeClr val="tx1"/>
                        </a:solidFill>
                        <a:latin typeface="Arial" panose="020B0604020202020204" pitchFamily="34" charset="0"/>
                        <a:cs typeface="Arial" panose="020B0604020202020204" pitchFamily="34" charset="0"/>
                      </a:endParaRPr>
                    </a:p>
                  </a:txBody>
                  <a:tcPr/>
                </a:tc>
                <a:tc rowSpan="2">
                  <a:txBody>
                    <a:bodyPr/>
                    <a:lstStyle/>
                    <a:p>
                      <a:pPr indent="-457200">
                        <a:lnSpc>
                          <a:spcPct val="150000"/>
                        </a:lnSpc>
                        <a:spcBef>
                          <a:spcPts val="0"/>
                        </a:spcBef>
                        <a:buFont typeface="Wingdings" panose="05000000000000000000" pitchFamily="2" charset="2"/>
                        <a:buChar char="v"/>
                      </a:pPr>
                      <a:r>
                        <a:rPr lang="en-US" sz="1200" b="0" dirty="0">
                          <a:solidFill>
                            <a:schemeClr val="tx1"/>
                          </a:solidFill>
                          <a:latin typeface="Arial" panose="020B0604020202020204" pitchFamily="34" charset="0"/>
                          <a:cs typeface="Arial" panose="020B0604020202020204" pitchFamily="34" charset="0"/>
                        </a:rPr>
                        <a:t>Unites young and old generations;</a:t>
                      </a:r>
                    </a:p>
                    <a:p>
                      <a:pPr indent="-457200">
                        <a:lnSpc>
                          <a:spcPct val="150000"/>
                        </a:lnSpc>
                        <a:spcBef>
                          <a:spcPts val="0"/>
                        </a:spcBef>
                        <a:buFont typeface="Wingdings" panose="05000000000000000000" pitchFamily="2" charset="2"/>
                        <a:buChar char="v"/>
                      </a:pPr>
                      <a:r>
                        <a:rPr lang="en-US" sz="12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Makes us remember and honor the millions who died;</a:t>
                      </a:r>
                    </a:p>
                    <a:p>
                      <a:pPr indent="-457200">
                        <a:lnSpc>
                          <a:spcPct val="150000"/>
                        </a:lnSpc>
                        <a:spcBef>
                          <a:spcPts val="0"/>
                        </a:spcBef>
                        <a:buFont typeface="Wingdings" panose="05000000000000000000" pitchFamily="2" charset="2"/>
                        <a:buChar char="v"/>
                      </a:pPr>
                      <a:r>
                        <a:rPr lang="en-US" sz="12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Shows love for the Motherland;</a:t>
                      </a:r>
                    </a:p>
                    <a:p>
                      <a:pPr indent="-457200">
                        <a:lnSpc>
                          <a:spcPct val="150000"/>
                        </a:lnSpc>
                        <a:spcBef>
                          <a:spcPts val="0"/>
                        </a:spcBef>
                        <a:buFont typeface="Wingdings" panose="05000000000000000000" pitchFamily="2" charset="2"/>
                        <a:buChar char="v"/>
                      </a:pPr>
                      <a:r>
                        <a:rPr lang="en-US" sz="1200" b="0" dirty="0">
                          <a:solidFill>
                            <a:schemeClr val="tx1"/>
                          </a:solidFill>
                          <a:latin typeface="Arial" panose="020B0604020202020204" pitchFamily="34" charset="0"/>
                          <a:cs typeface="Arial" panose="020B0604020202020204" pitchFamily="34" charset="0"/>
                        </a:rPr>
                        <a:t>Shows the </a:t>
                      </a:r>
                      <a:r>
                        <a:rPr lang="en-US" sz="12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talent of engineers and military leaders;</a:t>
                      </a:r>
                    </a:p>
                    <a:p>
                      <a:pPr indent="-457200">
                        <a:lnSpc>
                          <a:spcPct val="150000"/>
                        </a:lnSpc>
                        <a:spcBef>
                          <a:spcPts val="0"/>
                        </a:spcBef>
                        <a:buFont typeface="Wingdings" panose="05000000000000000000" pitchFamily="2" charset="2"/>
                        <a:buChar char="v"/>
                      </a:pPr>
                      <a:r>
                        <a:rPr lang="en-US" sz="12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Gives an opportunity to pay tribute </a:t>
                      </a:r>
                      <a:r>
                        <a:rPr lang="en-US" sz="1200" b="0" dirty="0">
                          <a:solidFill>
                            <a:schemeClr val="tx1"/>
                          </a:solidFill>
                          <a:latin typeface="Arial" panose="020B0604020202020204" pitchFamily="34" charset="0"/>
                          <a:ea typeface="Times New Roman" panose="02020603050405020304" pitchFamily="18" charset="0"/>
                          <a:cs typeface="Arial" panose="020B0604020202020204" pitchFamily="34" charset="0"/>
                        </a:rPr>
                        <a:t>to the veterans who are alive</a:t>
                      </a:r>
                      <a:r>
                        <a:rPr lang="en-US" sz="12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a:t>
                      </a:r>
                      <a:endParaRPr lang="ru-RU" sz="1200" b="0" dirty="0">
                        <a:solidFill>
                          <a:schemeClr val="tx1"/>
                        </a:solidFill>
                        <a:latin typeface="Arial" panose="020B0604020202020204" pitchFamily="34" charset="0"/>
                        <a:cs typeface="Arial" panose="020B0604020202020204" pitchFamily="34" charset="0"/>
                      </a:endParaRPr>
                    </a:p>
                    <a:p>
                      <a:endParaRPr lang="ru-RU" sz="1200" b="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xmlns="" val="1650184239"/>
                  </a:ext>
                </a:extLst>
              </a:tr>
              <a:tr h="1067858">
                <a:tc>
                  <a:txBody>
                    <a:bodyPr/>
                    <a:lstStyle/>
                    <a:p>
                      <a:r>
                        <a:rPr lang="en-US" sz="1200" dirty="0">
                          <a:latin typeface="Arial" panose="020B0604020202020204" pitchFamily="34" charset="0"/>
                          <a:cs typeface="Arial" panose="020B0604020202020204" pitchFamily="34" charset="0"/>
                        </a:rPr>
                        <a:t>The United Kingdom</a:t>
                      </a:r>
                      <a:endParaRPr lang="ru-RU" sz="1200" dirty="0">
                        <a:latin typeface="Arial" panose="020B0604020202020204" pitchFamily="34" charset="0"/>
                        <a:cs typeface="Arial" panose="020B0604020202020204" pitchFamily="34" charset="0"/>
                      </a:endParaRPr>
                    </a:p>
                  </a:txBody>
                  <a:tcPr/>
                </a:tc>
                <a:tc>
                  <a:txBody>
                    <a:bodyPr/>
                    <a:lstStyle/>
                    <a:p>
                      <a:r>
                        <a:rPr lang="en-US" sz="1200" dirty="0">
                          <a:latin typeface="Arial" panose="020B0604020202020204" pitchFamily="34" charset="0"/>
                          <a:cs typeface="Arial" panose="020B0604020202020204" pitchFamily="34" charset="0"/>
                        </a:rPr>
                        <a:t>unofficial</a:t>
                      </a:r>
                      <a:endParaRPr lang="ru-RU" sz="1200" dirty="0">
                        <a:latin typeface="Arial" panose="020B0604020202020204" pitchFamily="34" charset="0"/>
                        <a:cs typeface="Arial" panose="020B0604020202020204" pitchFamily="34" charset="0"/>
                      </a:endParaRPr>
                    </a:p>
                  </a:txBody>
                  <a:tcPr/>
                </a:tc>
                <a:tc>
                  <a:txBody>
                    <a:bodyPr/>
                    <a:lstStyle/>
                    <a:p>
                      <a:r>
                        <a:rPr lang="en-US" sz="1200" dirty="0">
                          <a:latin typeface="Arial" panose="020B0604020202020204" pitchFamily="34" charset="0"/>
                          <a:cs typeface="Arial" panose="020B0604020202020204" pitchFamily="34" charset="0"/>
                        </a:rPr>
                        <a:t>On May, 8 and 9 </a:t>
                      </a:r>
                      <a:endParaRPr lang="ru-RU" sz="1200" dirty="0">
                        <a:latin typeface="Arial" panose="020B0604020202020204" pitchFamily="34" charset="0"/>
                        <a:cs typeface="Arial" panose="020B0604020202020204" pitchFamily="34" charset="0"/>
                      </a:endParaRPr>
                    </a:p>
                  </a:txBody>
                  <a:tcPr/>
                </a:tc>
                <a:tc>
                  <a:txBody>
                    <a:bodyPr/>
                    <a:lstStyle/>
                    <a:p>
                      <a:r>
                        <a:rPr lang="en-US" sz="1200" dirty="0">
                          <a:latin typeface="Arial" panose="020B0604020202020204" pitchFamily="34" charset="0"/>
                          <a:cs typeface="Arial" panose="020B0604020202020204" pitchFamily="34" charset="0"/>
                        </a:rPr>
                        <a:t>Red poppies</a:t>
                      </a:r>
                      <a:endParaRPr lang="ru-RU" sz="1200" dirty="0">
                        <a:latin typeface="Arial" panose="020B0604020202020204" pitchFamily="34" charset="0"/>
                        <a:cs typeface="Arial" panose="020B0604020202020204" pitchFamily="34" charset="0"/>
                      </a:endParaRPr>
                    </a:p>
                  </a:txBody>
                  <a:tcPr/>
                </a:tc>
                <a:tc>
                  <a:txBody>
                    <a:bodyPr/>
                    <a:lstStyle/>
                    <a:p>
                      <a:r>
                        <a:rPr lang="en-US" sz="1200" dirty="0">
                          <a:effectLst/>
                          <a:latin typeface="Arial" panose="020B0604020202020204" pitchFamily="34" charset="0"/>
                          <a:ea typeface="Times New Roman" panose="02020603050405020304" pitchFamily="18" charset="0"/>
                          <a:cs typeface="Arial" panose="020B0604020202020204" pitchFamily="34" charset="0"/>
                        </a:rPr>
                        <a:t>Russian communities,</a:t>
                      </a:r>
                      <a:endParaRPr lang="en-US" sz="1200" dirty="0">
                        <a:latin typeface="Arial" panose="020B0604020202020204" pitchFamily="34" charset="0"/>
                        <a:cs typeface="Arial" panose="020B0604020202020204" pitchFamily="34" charset="0"/>
                      </a:endParaRPr>
                    </a:p>
                    <a:p>
                      <a:r>
                        <a:rPr lang="en-US" sz="1200" dirty="0">
                          <a:latin typeface="Arial" panose="020B0604020202020204" pitchFamily="34" charset="0"/>
                          <a:cs typeface="Arial" panose="020B0604020202020204" pitchFamily="34" charset="0"/>
                        </a:rPr>
                        <a:t>British and Russian veterans</a:t>
                      </a:r>
                      <a:r>
                        <a:rPr lang="ru-RU" sz="1200" dirty="0">
                          <a:latin typeface="Arial" panose="020B0604020202020204" pitchFamily="34" charset="0"/>
                          <a:cs typeface="Arial" panose="020B0604020202020204" pitchFamily="34" charset="0"/>
                        </a:rPr>
                        <a:t>,</a:t>
                      </a:r>
                      <a:r>
                        <a:rPr lang="en-US" sz="1200" dirty="0">
                          <a:latin typeface="Arial" panose="020B0604020202020204" pitchFamily="34" charset="0"/>
                          <a:cs typeface="Arial" panose="020B0604020202020204" pitchFamily="34" charset="0"/>
                        </a:rPr>
                        <a:t> officials,</a:t>
                      </a:r>
                      <a:endParaRPr lang="ru-RU" sz="1200" dirty="0">
                        <a:latin typeface="Arial" panose="020B0604020202020204" pitchFamily="34"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The Ambassador of the Russian Federation in London</a:t>
                      </a:r>
                      <a:endParaRPr lang="ru-RU" sz="1200" dirty="0">
                        <a:latin typeface="Arial" panose="020B0604020202020204" pitchFamily="34" charset="0"/>
                        <a:cs typeface="Arial" panose="020B0604020202020204" pitchFamily="34" charset="0"/>
                      </a:endParaRPr>
                    </a:p>
                  </a:txBody>
                  <a:tcPr/>
                </a:tc>
                <a:tc>
                  <a:txBody>
                    <a:bodyPr/>
                    <a:lstStyle/>
                    <a:p>
                      <a:r>
                        <a:rPr lang="en-US" sz="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lay wreaths at the Cenotaph memorial, a concert on the Belfast Museum Cruiser is held, parades are held, </a:t>
                      </a:r>
                      <a:r>
                        <a:rPr lang="en-US" sz="12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march through streets with banners and flags, give speeches</a:t>
                      </a:r>
                      <a:r>
                        <a:rPr lang="en-US" sz="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endParaRPr lang="ru-RU" sz="1200" dirty="0">
                        <a:solidFill>
                          <a:schemeClr val="tx1"/>
                        </a:solidFill>
                        <a:latin typeface="Arial" panose="020B0604020202020204" pitchFamily="34" charset="0"/>
                        <a:cs typeface="Arial" panose="020B0604020202020204" pitchFamily="34" charset="0"/>
                      </a:endParaRPr>
                    </a:p>
                  </a:txBody>
                  <a:tcPr/>
                </a:tc>
                <a:tc vMerge="1">
                  <a:txBody>
                    <a:bodyPr/>
                    <a:lstStyle/>
                    <a:p>
                      <a:endParaRPr lang="ru-RU" sz="120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xmlns="" val="2220345313"/>
                  </a:ext>
                </a:extLst>
              </a:tr>
            </a:tbl>
          </a:graphicData>
        </a:graphic>
      </p:graphicFrame>
    </p:spTree>
    <p:extLst>
      <p:ext uri="{BB962C8B-B14F-4D97-AF65-F5344CB8AC3E}">
        <p14:creationId xmlns:p14="http://schemas.microsoft.com/office/powerpoint/2010/main" val="36677174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a:extLst>
              <a:ext uri="{FF2B5EF4-FFF2-40B4-BE49-F238E27FC236}">
                <a16:creationId xmlns:a16="http://schemas.microsoft.com/office/drawing/2014/main" xmlns="" id="{941DC950-4606-46D7-98F2-28D8EC92EC8A}"/>
              </a:ext>
            </a:extLst>
          </p:cNvPr>
          <p:cNvSpPr>
            <a:spLocks noGrp="1"/>
          </p:cNvSpPr>
          <p:nvPr>
            <p:ph type="title"/>
          </p:nvPr>
        </p:nvSpPr>
        <p:spPr>
          <a:xfrm>
            <a:off x="848360" y="90488"/>
            <a:ext cx="10515600" cy="1672062"/>
          </a:xfrm>
        </p:spPr>
        <p:txBody>
          <a:bodyPr>
            <a:normAutofit/>
          </a:bodyPr>
          <a:lstStyle/>
          <a:p>
            <a:pPr algn="ctr">
              <a:lnSpc>
                <a:spcPct val="150000"/>
              </a:lnSpc>
            </a:pPr>
            <a:r>
              <a:rPr lang="en-US" dirty="0">
                <a:solidFill>
                  <a:srgbClr val="40404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ru-RU" sz="3200" b="1" dirty="0">
              <a:solidFill>
                <a:schemeClr val="accent2">
                  <a:lumMod val="75000"/>
                </a:schemeClr>
              </a:solidFill>
              <a:latin typeface="Arial" panose="020B0604020202020204" pitchFamily="34" charset="0"/>
              <a:cs typeface="Arial" panose="020B0604020202020204" pitchFamily="34" charset="0"/>
            </a:endParaRPr>
          </a:p>
        </p:txBody>
      </p:sp>
      <p:sp>
        <p:nvSpPr>
          <p:cNvPr id="8" name="Объект 7">
            <a:extLst>
              <a:ext uri="{FF2B5EF4-FFF2-40B4-BE49-F238E27FC236}">
                <a16:creationId xmlns:a16="http://schemas.microsoft.com/office/drawing/2014/main" xmlns="" id="{37F60A2B-1ED2-4BB7-8C52-B50313A22802}"/>
              </a:ext>
            </a:extLst>
          </p:cNvPr>
          <p:cNvSpPr>
            <a:spLocks noGrp="1"/>
          </p:cNvSpPr>
          <p:nvPr>
            <p:ph idx="1"/>
          </p:nvPr>
        </p:nvSpPr>
        <p:spPr>
          <a:xfrm>
            <a:off x="838200" y="1812291"/>
            <a:ext cx="10515600" cy="4375150"/>
          </a:xfrm>
        </p:spPr>
        <p:txBody>
          <a:bodyPr>
            <a:normAutofit/>
          </a:bodyPr>
          <a:lstStyle/>
          <a:p>
            <a:pPr>
              <a:lnSpc>
                <a:spcPct val="150000"/>
              </a:lnSpc>
              <a:spcBef>
                <a:spcPts val="0"/>
              </a:spcBef>
              <a:buFont typeface="Wingdings" panose="05000000000000000000" pitchFamily="2" charset="2"/>
              <a:buChar char="Ø"/>
            </a:pPr>
            <a:endParaRPr lang="ru-RU" sz="3200" b="1" dirty="0">
              <a:latin typeface="Arial" panose="020B0604020202020204" pitchFamily="34" charset="0"/>
              <a:cs typeface="Arial" panose="020B0604020202020204" pitchFamily="34" charset="0"/>
            </a:endParaRPr>
          </a:p>
          <a:p>
            <a:pPr marL="0" indent="0">
              <a:lnSpc>
                <a:spcPct val="150000"/>
              </a:lnSpc>
              <a:spcBef>
                <a:spcPts val="0"/>
              </a:spcBef>
              <a:buNone/>
            </a:pPr>
            <a:endParaRPr lang="ru-RU" sz="3200" b="1" dirty="0">
              <a:latin typeface="Arial" panose="020B0604020202020204" pitchFamily="34" charset="0"/>
              <a:cs typeface="Arial" panose="020B0604020202020204" pitchFamily="34" charset="0"/>
            </a:endParaRPr>
          </a:p>
          <a:p>
            <a:pPr marL="0" indent="0">
              <a:lnSpc>
                <a:spcPct val="150000"/>
              </a:lnSpc>
              <a:spcBef>
                <a:spcPts val="0"/>
              </a:spcBef>
              <a:buNone/>
            </a:pPr>
            <a:endParaRPr lang="ru-RU" sz="3200" b="1" dirty="0">
              <a:latin typeface="Arial" panose="020B0604020202020204" pitchFamily="34" charset="0"/>
              <a:cs typeface="Arial" panose="020B0604020202020204" pitchFamily="34" charset="0"/>
            </a:endParaRPr>
          </a:p>
          <a:p>
            <a:pPr marL="0" indent="0">
              <a:lnSpc>
                <a:spcPct val="150000"/>
              </a:lnSpc>
              <a:spcBef>
                <a:spcPts val="0"/>
              </a:spcBef>
              <a:buNone/>
            </a:pPr>
            <a:endParaRPr lang="ru-RU" sz="3200" b="1" dirty="0">
              <a:latin typeface="Arial" panose="020B0604020202020204" pitchFamily="34" charset="0"/>
              <a:cs typeface="Arial" panose="020B0604020202020204" pitchFamily="34" charset="0"/>
            </a:endParaRPr>
          </a:p>
          <a:p>
            <a:pPr marL="0" indent="0">
              <a:lnSpc>
                <a:spcPct val="150000"/>
              </a:lnSpc>
              <a:spcBef>
                <a:spcPts val="0"/>
              </a:spcBef>
              <a:buNone/>
            </a:pPr>
            <a:endParaRPr lang="ru-RU" sz="3200" b="1" dirty="0">
              <a:latin typeface="Arial" panose="020B0604020202020204" pitchFamily="34" charset="0"/>
              <a:cs typeface="Arial" panose="020B0604020202020204" pitchFamily="34" charset="0"/>
            </a:endParaRPr>
          </a:p>
          <a:p>
            <a:pPr marL="0" indent="0">
              <a:lnSpc>
                <a:spcPct val="150000"/>
              </a:lnSpc>
              <a:spcBef>
                <a:spcPts val="0"/>
              </a:spcBef>
              <a:buNone/>
            </a:pPr>
            <a:endParaRPr lang="ru-RU" sz="3200" b="1" dirty="0">
              <a:latin typeface="Arial" panose="020B0604020202020204" pitchFamily="34" charset="0"/>
              <a:cs typeface="Arial" panose="020B0604020202020204" pitchFamily="34" charset="0"/>
            </a:endParaRPr>
          </a:p>
        </p:txBody>
      </p:sp>
      <p:graphicFrame>
        <p:nvGraphicFramePr>
          <p:cNvPr id="2" name="Таблица 2">
            <a:extLst>
              <a:ext uri="{FF2B5EF4-FFF2-40B4-BE49-F238E27FC236}">
                <a16:creationId xmlns:a16="http://schemas.microsoft.com/office/drawing/2014/main" xmlns="" id="{AA80A8CE-23CE-4EA0-8140-59C91F162DE1}"/>
              </a:ext>
            </a:extLst>
          </p:cNvPr>
          <p:cNvGraphicFramePr>
            <a:graphicFrameLocks noGrp="1"/>
          </p:cNvGraphicFramePr>
          <p:nvPr>
            <p:extLst>
              <p:ext uri="{D42A27DB-BD31-4B8C-83A1-F6EECF244321}">
                <p14:modId xmlns:p14="http://schemas.microsoft.com/office/powerpoint/2010/main" val="3960553364"/>
              </p:ext>
            </p:extLst>
          </p:nvPr>
        </p:nvGraphicFramePr>
        <p:xfrm>
          <a:off x="347662" y="2077085"/>
          <a:ext cx="11496675" cy="3591560"/>
        </p:xfrm>
        <a:graphic>
          <a:graphicData uri="http://schemas.openxmlformats.org/drawingml/2006/table">
            <a:tbl>
              <a:tblPr firstRow="1" bandRow="1">
                <a:tableStyleId>{2D5ABB26-0587-4C30-8999-92F81FD0307C}</a:tableStyleId>
              </a:tblPr>
              <a:tblGrid>
                <a:gridCol w="5901551">
                  <a:extLst>
                    <a:ext uri="{9D8B030D-6E8A-4147-A177-3AD203B41FA5}">
                      <a16:colId xmlns:a16="http://schemas.microsoft.com/office/drawing/2014/main" xmlns="" val="1253143760"/>
                    </a:ext>
                  </a:extLst>
                </a:gridCol>
                <a:gridCol w="5595124">
                  <a:extLst>
                    <a:ext uri="{9D8B030D-6E8A-4147-A177-3AD203B41FA5}">
                      <a16:colId xmlns:a16="http://schemas.microsoft.com/office/drawing/2014/main" xmlns="" val="4149385687"/>
                    </a:ext>
                  </a:extLst>
                </a:gridCol>
              </a:tblGrid>
              <a:tr h="3470276">
                <a:tc>
                  <a:txBody>
                    <a:bodyPr/>
                    <a:lstStyle/>
                    <a:p>
                      <a:pPr algn="ctr">
                        <a:lnSpc>
                          <a:spcPct val="150000"/>
                        </a:lnSpc>
                        <a:spcBef>
                          <a:spcPts val="0"/>
                        </a:spcBef>
                        <a:buFont typeface="Wingdings" panose="05000000000000000000" pitchFamily="2" charset="2"/>
                        <a:buNone/>
                      </a:pPr>
                      <a:r>
                        <a:rPr lang="en-US" sz="18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Remember to say:</a:t>
                      </a:r>
                    </a:p>
                    <a:p>
                      <a:pPr>
                        <a:lnSpc>
                          <a:spcPct val="150000"/>
                        </a:lnSpc>
                        <a:spcBef>
                          <a:spcPts val="0"/>
                        </a:spcBef>
                        <a:buFont typeface="Wingdings" panose="05000000000000000000" pitchFamily="2" charset="2"/>
                        <a:buChar char="Ø"/>
                      </a:pPr>
                      <a:endParaRPr lang="en-US" sz="2000" b="1" dirty="0">
                        <a:latin typeface="Arial" panose="020B0604020202020204" pitchFamily="34" charset="0"/>
                        <a:cs typeface="Arial" panose="020B0604020202020204" pitchFamily="34" charset="0"/>
                      </a:endParaRPr>
                    </a:p>
                    <a:p>
                      <a:pPr>
                        <a:lnSpc>
                          <a:spcPct val="150000"/>
                        </a:lnSpc>
                        <a:spcBef>
                          <a:spcPts val="0"/>
                        </a:spcBef>
                        <a:buFont typeface="Wingdings" panose="05000000000000000000" pitchFamily="2" charset="2"/>
                        <a:buChar char="Ø"/>
                      </a:pPr>
                      <a:r>
                        <a:rPr lang="en-US" sz="2000" b="1" dirty="0">
                          <a:latin typeface="Arial" panose="020B0604020202020204" pitchFamily="34" charset="0"/>
                          <a:cs typeface="Arial" panose="020B0604020202020204" pitchFamily="34" charset="0"/>
                        </a:rPr>
                        <a:t>if you and your family celebrate Victory Day;</a:t>
                      </a:r>
                    </a:p>
                    <a:p>
                      <a:pPr>
                        <a:lnSpc>
                          <a:spcPct val="150000"/>
                        </a:lnSpc>
                        <a:spcBef>
                          <a:spcPts val="0"/>
                        </a:spcBef>
                        <a:buFont typeface="Wingdings" panose="05000000000000000000" pitchFamily="2" charset="2"/>
                        <a:buChar char="Ø"/>
                      </a:pPr>
                      <a:r>
                        <a:rPr lang="en-US" sz="2000" b="1" dirty="0">
                          <a:latin typeface="Arial" panose="020B0604020202020204" pitchFamily="34" charset="0"/>
                          <a:cs typeface="Arial" panose="020B0604020202020204" pitchFamily="34" charset="0"/>
                        </a:rPr>
                        <a:t>what  you usually do on this day;</a:t>
                      </a:r>
                    </a:p>
                    <a:p>
                      <a:pPr>
                        <a:lnSpc>
                          <a:spcPct val="150000"/>
                        </a:lnSpc>
                        <a:spcBef>
                          <a:spcPts val="0"/>
                        </a:spcBef>
                        <a:buFont typeface="Wingdings" panose="05000000000000000000" pitchFamily="2" charset="2"/>
                        <a:buChar char="Ø"/>
                      </a:pPr>
                      <a:r>
                        <a:rPr lang="en-US" sz="2000" b="1" dirty="0">
                          <a:latin typeface="Arial" panose="020B0604020202020204" pitchFamily="34" charset="0"/>
                          <a:cs typeface="Arial" panose="020B0604020202020204" pitchFamily="34" charset="0"/>
                        </a:rPr>
                        <a:t>if it is important to hold Memory days, why;</a:t>
                      </a:r>
                    </a:p>
                    <a:p>
                      <a:pPr>
                        <a:lnSpc>
                          <a:spcPct val="150000"/>
                        </a:lnSpc>
                        <a:spcBef>
                          <a:spcPts val="0"/>
                        </a:spcBef>
                        <a:buFont typeface="Wingdings" panose="05000000000000000000" pitchFamily="2" charset="2"/>
                        <a:buChar char="Ø"/>
                      </a:pPr>
                      <a:r>
                        <a:rPr lang="en-US" sz="2000" b="1" dirty="0">
                          <a:latin typeface="Arial" panose="020B0604020202020204" pitchFamily="34" charset="0"/>
                          <a:cs typeface="Arial" panose="020B0604020202020204" pitchFamily="34" charset="0"/>
                        </a:rPr>
                        <a:t>what your attitude to Memory days is.</a:t>
                      </a:r>
                      <a:endParaRPr lang="ru-RU" sz="2000" b="1" dirty="0">
                        <a:latin typeface="Arial" panose="020B0604020202020204" pitchFamily="34" charset="0"/>
                        <a:cs typeface="Arial" panose="020B0604020202020204" pitchFamily="34" charset="0"/>
                      </a:endParaRPr>
                    </a:p>
                    <a:p>
                      <a:endParaRPr lang="ru-RU" dirty="0"/>
                    </a:p>
                  </a:txBody>
                  <a:tcPr/>
                </a:tc>
                <a:tc>
                  <a:txBody>
                    <a:bodyPr/>
                    <a:lstStyle/>
                    <a:p>
                      <a:pPr algn="ctr"/>
                      <a:r>
                        <a:rPr lang="en-US" b="1" dirty="0">
                          <a:solidFill>
                            <a:srgbClr val="FF0000"/>
                          </a:solidFill>
                          <a:latin typeface="Times New Roman" panose="02020603050405020304" pitchFamily="18" charset="0"/>
                          <a:cs typeface="Times New Roman" panose="02020603050405020304" pitchFamily="18" charset="0"/>
                        </a:rPr>
                        <a:t>Use the following linkers:</a:t>
                      </a:r>
                    </a:p>
                    <a:p>
                      <a:pPr algn="l"/>
                      <a:endParaRPr lang="en-US" b="1" dirty="0">
                        <a:solidFill>
                          <a:srgbClr val="FF0000"/>
                        </a:solidFill>
                        <a:latin typeface="Times New Roman" panose="02020603050405020304" pitchFamily="18" charset="0"/>
                        <a:cs typeface="Times New Roman" panose="02020603050405020304" pitchFamily="18" charset="0"/>
                      </a:endParaRPr>
                    </a:p>
                    <a:p>
                      <a:pPr algn="l"/>
                      <a:r>
                        <a:rPr lang="en-US" sz="2000" b="1" dirty="0">
                          <a:solidFill>
                            <a:srgbClr val="FF0000"/>
                          </a:solidFill>
                          <a:latin typeface="Arial" panose="020B0604020202020204" pitchFamily="34" charset="0"/>
                          <a:cs typeface="Arial" panose="020B0604020202020204" pitchFamily="34" charset="0"/>
                        </a:rPr>
                        <a:t>I’m going to give a talk about………</a:t>
                      </a:r>
                    </a:p>
                    <a:p>
                      <a:pPr marL="285750" indent="-285750" algn="l">
                        <a:lnSpc>
                          <a:spcPct val="150000"/>
                        </a:lnSpc>
                        <a:buFont typeface="Wingdings" panose="05000000000000000000" pitchFamily="2" charset="2"/>
                        <a:buChar char="Ø"/>
                      </a:pPr>
                      <a:r>
                        <a:rPr lang="en-US" sz="2000" b="1" dirty="0">
                          <a:solidFill>
                            <a:srgbClr val="FF0000"/>
                          </a:solidFill>
                          <a:latin typeface="Arial" panose="020B0604020202020204" pitchFamily="34" charset="0"/>
                          <a:cs typeface="Arial" panose="020B0604020202020204" pitchFamily="34" charset="0"/>
                        </a:rPr>
                        <a:t>In the beginning I would like to say that….</a:t>
                      </a:r>
                    </a:p>
                    <a:p>
                      <a:pPr marL="285750" indent="-285750" algn="l">
                        <a:lnSpc>
                          <a:spcPct val="150000"/>
                        </a:lnSpc>
                        <a:buFont typeface="Wingdings" panose="05000000000000000000" pitchFamily="2" charset="2"/>
                        <a:buChar char="Ø"/>
                      </a:pPr>
                      <a:r>
                        <a:rPr lang="en-US" sz="2000" b="1" dirty="0">
                          <a:solidFill>
                            <a:srgbClr val="FF0000"/>
                          </a:solidFill>
                          <a:latin typeface="Arial" panose="020B0604020202020204" pitchFamily="34" charset="0"/>
                          <a:cs typeface="Arial" panose="020B0604020202020204" pitchFamily="34" charset="0"/>
                        </a:rPr>
                        <a:t>As for me, …………….</a:t>
                      </a:r>
                    </a:p>
                    <a:p>
                      <a:pPr marL="285750" indent="-285750" algn="l">
                        <a:lnSpc>
                          <a:spcPct val="150000"/>
                        </a:lnSpc>
                        <a:buFont typeface="Wingdings" panose="05000000000000000000" pitchFamily="2" charset="2"/>
                        <a:buChar char="Ø"/>
                      </a:pPr>
                      <a:r>
                        <a:rPr lang="en-US" sz="2000" b="1" dirty="0">
                          <a:solidFill>
                            <a:srgbClr val="FF0000"/>
                          </a:solidFill>
                          <a:latin typeface="Arial" panose="020B0604020202020204" pitchFamily="34" charset="0"/>
                          <a:cs typeface="Arial" panose="020B0604020202020204" pitchFamily="34" charset="0"/>
                        </a:rPr>
                        <a:t>I believe that…………</a:t>
                      </a:r>
                    </a:p>
                    <a:p>
                      <a:pPr marL="285750" indent="-285750" algn="l">
                        <a:lnSpc>
                          <a:spcPct val="150000"/>
                        </a:lnSpc>
                        <a:buFont typeface="Wingdings" panose="05000000000000000000" pitchFamily="2" charset="2"/>
                        <a:buChar char="Ø"/>
                      </a:pPr>
                      <a:r>
                        <a:rPr lang="en-US" sz="2000" b="1" dirty="0">
                          <a:solidFill>
                            <a:srgbClr val="FF0000"/>
                          </a:solidFill>
                          <a:latin typeface="Arial" panose="020B0604020202020204" pitchFamily="34" charset="0"/>
                          <a:cs typeface="Arial" panose="020B0604020202020204" pitchFamily="34" charset="0"/>
                        </a:rPr>
                        <a:t>To sum up, I want to say that…………</a:t>
                      </a:r>
                    </a:p>
                    <a:p>
                      <a:pPr marL="0" indent="0" algn="l">
                        <a:lnSpc>
                          <a:spcPct val="150000"/>
                        </a:lnSpc>
                        <a:buFont typeface="Wingdings" panose="05000000000000000000" pitchFamily="2" charset="2"/>
                        <a:buNone/>
                      </a:pPr>
                      <a:r>
                        <a:rPr lang="en-US" sz="2000" b="1" dirty="0">
                          <a:solidFill>
                            <a:srgbClr val="FF0000"/>
                          </a:solidFill>
                          <a:latin typeface="Arial" panose="020B0604020202020204" pitchFamily="34" charset="0"/>
                          <a:cs typeface="Arial" panose="020B0604020202020204" pitchFamily="34" charset="0"/>
                        </a:rPr>
                        <a:t>That’s all I wanted to say about ……….</a:t>
                      </a:r>
                    </a:p>
                    <a:p>
                      <a:pPr marL="0" indent="0" algn="l">
                        <a:lnSpc>
                          <a:spcPct val="150000"/>
                        </a:lnSpc>
                        <a:buFont typeface="Wingdings" panose="05000000000000000000" pitchFamily="2" charset="2"/>
                        <a:buNone/>
                      </a:pPr>
                      <a:endParaRPr lang="ru-RU" b="1" dirty="0">
                        <a:solidFill>
                          <a:srgbClr val="FF0000"/>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xmlns="" val="3171919246"/>
                  </a:ext>
                </a:extLst>
              </a:tr>
            </a:tbl>
          </a:graphicData>
        </a:graphic>
      </p:graphicFrame>
      <p:cxnSp>
        <p:nvCxnSpPr>
          <p:cNvPr id="11" name="Прямая со стрелкой 10">
            <a:extLst>
              <a:ext uri="{FF2B5EF4-FFF2-40B4-BE49-F238E27FC236}">
                <a16:creationId xmlns:a16="http://schemas.microsoft.com/office/drawing/2014/main" xmlns="" id="{8F99E22B-CF79-4DA5-8086-3E80B3B856C6}"/>
              </a:ext>
            </a:extLst>
          </p:cNvPr>
          <p:cNvCxnSpPr/>
          <p:nvPr/>
        </p:nvCxnSpPr>
        <p:spPr>
          <a:xfrm>
            <a:off x="5974080" y="3260090"/>
            <a:ext cx="426720"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3" name="Прямая со стрелкой 12">
            <a:extLst>
              <a:ext uri="{FF2B5EF4-FFF2-40B4-BE49-F238E27FC236}">
                <a16:creationId xmlns:a16="http://schemas.microsoft.com/office/drawing/2014/main" xmlns="" id="{5BC5A2AA-72FC-4739-8525-4EFA691246F9}"/>
              </a:ext>
            </a:extLst>
          </p:cNvPr>
          <p:cNvCxnSpPr/>
          <p:nvPr/>
        </p:nvCxnSpPr>
        <p:spPr>
          <a:xfrm>
            <a:off x="4754880" y="3695700"/>
            <a:ext cx="1432560"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5" name="Прямая со стрелкой 14">
            <a:extLst>
              <a:ext uri="{FF2B5EF4-FFF2-40B4-BE49-F238E27FC236}">
                <a16:creationId xmlns:a16="http://schemas.microsoft.com/office/drawing/2014/main" xmlns="" id="{79D8D032-9670-4506-9C52-732FA1F3011A}"/>
              </a:ext>
            </a:extLst>
          </p:cNvPr>
          <p:cNvCxnSpPr/>
          <p:nvPr/>
        </p:nvCxnSpPr>
        <p:spPr>
          <a:xfrm>
            <a:off x="5882640" y="4187190"/>
            <a:ext cx="426720"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7" name="Прямая со стрелкой 16">
            <a:extLst>
              <a:ext uri="{FF2B5EF4-FFF2-40B4-BE49-F238E27FC236}">
                <a16:creationId xmlns:a16="http://schemas.microsoft.com/office/drawing/2014/main" xmlns="" id="{A26BFCE3-3C94-44C1-BE82-F080A1F8237E}"/>
              </a:ext>
            </a:extLst>
          </p:cNvPr>
          <p:cNvCxnSpPr/>
          <p:nvPr/>
        </p:nvCxnSpPr>
        <p:spPr>
          <a:xfrm>
            <a:off x="5293360" y="4622800"/>
            <a:ext cx="894080"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2" name="TextBox 11">
            <a:extLst>
              <a:ext uri="{FF2B5EF4-FFF2-40B4-BE49-F238E27FC236}">
                <a16:creationId xmlns:a16="http://schemas.microsoft.com/office/drawing/2014/main" xmlns="" id="{743E42F5-5772-46B5-9A6F-6E3FBC907AE2}"/>
              </a:ext>
            </a:extLst>
          </p:cNvPr>
          <p:cNvSpPr txBox="1"/>
          <p:nvPr/>
        </p:nvSpPr>
        <p:spPr>
          <a:xfrm>
            <a:off x="1447800" y="347393"/>
            <a:ext cx="9368790" cy="1694695"/>
          </a:xfrm>
          <a:prstGeom prst="rect">
            <a:avLst/>
          </a:prstGeom>
          <a:noFill/>
        </p:spPr>
        <p:txBody>
          <a:bodyPr wrap="square">
            <a:spAutoFit/>
          </a:bodyPr>
          <a:lstStyle/>
          <a:p>
            <a:pPr>
              <a:lnSpc>
                <a:spcPct val="150000"/>
              </a:lnSpc>
            </a:pPr>
            <a:r>
              <a:rPr lang="en-US" sz="2400" b="1" dirty="0">
                <a:solidFill>
                  <a:schemeClr val="accent2">
                    <a:lumMod val="75000"/>
                  </a:schemeClr>
                </a:solidFill>
                <a:latin typeface="Arial" panose="020B0604020202020204" pitchFamily="34" charset="0"/>
                <a:ea typeface="Calibri" panose="020F0502020204030204" pitchFamily="34" charset="0"/>
                <a:cs typeface="Arial" panose="020B0604020202020204" pitchFamily="34" charset="0"/>
              </a:rPr>
              <a:t>GROUP 1: Imagine that you are preparing a speech on Victory Day in Russia for a group of British students. You will have to start in 2 minutes. </a:t>
            </a:r>
            <a:endParaRPr lang="ru-RU" sz="2400" dirty="0"/>
          </a:p>
        </p:txBody>
      </p:sp>
    </p:spTree>
    <p:extLst>
      <p:ext uri="{BB962C8B-B14F-4D97-AF65-F5344CB8AC3E}">
        <p14:creationId xmlns:p14="http://schemas.microsoft.com/office/powerpoint/2010/main" val="33495867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9D3B802A-86F1-4E28-99E3-039AD91EF289}"/>
              </a:ext>
            </a:extLst>
          </p:cNvPr>
          <p:cNvSpPr>
            <a:spLocks noGrp="1"/>
          </p:cNvSpPr>
          <p:nvPr>
            <p:ph type="title"/>
          </p:nvPr>
        </p:nvSpPr>
        <p:spPr/>
        <p:txBody>
          <a:bodyPr>
            <a:normAutofit/>
          </a:bodyPr>
          <a:lstStyle/>
          <a:p>
            <a:r>
              <a:rPr lang="en-US" sz="2400" b="1" dirty="0">
                <a:solidFill>
                  <a:schemeClr val="accent2">
                    <a:lumMod val="75000"/>
                  </a:schemeClr>
                </a:solidFill>
                <a:latin typeface="Arial" panose="020B0604020202020204" pitchFamily="34" charset="0"/>
                <a:cs typeface="Arial" panose="020B0604020202020204" pitchFamily="34" charset="0"/>
              </a:rPr>
              <a:t>GROUP 2: Imagine that you are going to take part in an interview for a British youth magazine.</a:t>
            </a:r>
            <a:r>
              <a:rPr lang="ru-RU" sz="2400" b="1" dirty="0">
                <a:solidFill>
                  <a:schemeClr val="accent2">
                    <a:lumMod val="75000"/>
                  </a:schemeClr>
                </a:solidFill>
                <a:latin typeface="Arial" panose="020B0604020202020204" pitchFamily="34" charset="0"/>
                <a:cs typeface="Arial" panose="020B0604020202020204" pitchFamily="34" charset="0"/>
              </a:rPr>
              <a:t> </a:t>
            </a:r>
            <a:r>
              <a:rPr lang="en-US" sz="2400" b="1" dirty="0">
                <a:solidFill>
                  <a:schemeClr val="accent2">
                    <a:lumMod val="75000"/>
                  </a:schemeClr>
                </a:solidFill>
                <a:latin typeface="Arial" panose="020B0604020202020204" pitchFamily="34" charset="0"/>
                <a:cs typeface="Arial" panose="020B0604020202020204" pitchFamily="34" charset="0"/>
              </a:rPr>
              <a:t>Answer the reporter’s questions about how Russian teenagers feel about Victory Day. Take roles.</a:t>
            </a:r>
            <a:endParaRPr lang="ru-RU" sz="2400" b="1" dirty="0">
              <a:solidFill>
                <a:schemeClr val="accent2">
                  <a:lumMod val="75000"/>
                </a:schemeClr>
              </a:solidFill>
              <a:latin typeface="Arial" panose="020B0604020202020204" pitchFamily="34" charset="0"/>
              <a:cs typeface="Arial" panose="020B0604020202020204" pitchFamily="34" charset="0"/>
            </a:endParaRPr>
          </a:p>
        </p:txBody>
      </p:sp>
      <p:sp>
        <p:nvSpPr>
          <p:cNvPr id="3" name="Объект 2">
            <a:extLst>
              <a:ext uri="{FF2B5EF4-FFF2-40B4-BE49-F238E27FC236}">
                <a16:creationId xmlns:a16="http://schemas.microsoft.com/office/drawing/2014/main" xmlns="" id="{63EB30DE-4562-4AF5-85B8-5FF24C5BDBEA}"/>
              </a:ext>
            </a:extLst>
          </p:cNvPr>
          <p:cNvSpPr>
            <a:spLocks noGrp="1"/>
          </p:cNvSpPr>
          <p:nvPr>
            <p:ph idx="1"/>
          </p:nvPr>
        </p:nvSpPr>
        <p:spPr>
          <a:xfrm>
            <a:off x="838200" y="1825625"/>
            <a:ext cx="10515600" cy="4546600"/>
          </a:xfrm>
        </p:spPr>
        <p:txBody>
          <a:bodyPr>
            <a:normAutofit/>
          </a:bodyPr>
          <a:lstStyle/>
          <a:p>
            <a:r>
              <a:rPr lang="en-US" dirty="0"/>
              <a:t>A plan for the reporter:  </a:t>
            </a:r>
          </a:p>
          <a:p>
            <a:pPr marL="0" indent="0">
              <a:buNone/>
            </a:pPr>
            <a:r>
              <a:rPr lang="en-US" dirty="0"/>
              <a:t>“It is said in Europe that Victory Day is losing its popularity among Russian people especially teenagers is it really so?”</a:t>
            </a:r>
          </a:p>
          <a:p>
            <a:pPr>
              <a:buFont typeface="Wingdings" panose="05000000000000000000" pitchFamily="2" charset="2"/>
              <a:buChar char="Ø"/>
            </a:pPr>
            <a:r>
              <a:rPr lang="en-US" dirty="0">
                <a:solidFill>
                  <a:srgbClr val="FF0000"/>
                </a:solidFill>
              </a:rPr>
              <a:t>introduce yourself;</a:t>
            </a:r>
          </a:p>
          <a:p>
            <a:pPr>
              <a:buFont typeface="Wingdings" panose="05000000000000000000" pitchFamily="2" charset="2"/>
              <a:buChar char="Ø"/>
            </a:pPr>
            <a:r>
              <a:rPr lang="en-US" dirty="0">
                <a:solidFill>
                  <a:srgbClr val="FF0000"/>
                </a:solidFill>
              </a:rPr>
              <a:t>say the name of the magazine;</a:t>
            </a:r>
          </a:p>
          <a:p>
            <a:pPr>
              <a:buFont typeface="Wingdings" panose="05000000000000000000" pitchFamily="2" charset="2"/>
              <a:buChar char="Ø"/>
            </a:pPr>
            <a:r>
              <a:rPr lang="en-US" dirty="0">
                <a:solidFill>
                  <a:srgbClr val="FF0000"/>
                </a:solidFill>
              </a:rPr>
              <a:t>say the aim of the interview;</a:t>
            </a:r>
          </a:p>
          <a:p>
            <a:pPr>
              <a:buFont typeface="Wingdings" panose="05000000000000000000" pitchFamily="2" charset="2"/>
              <a:buChar char="Ø"/>
            </a:pPr>
            <a:r>
              <a:rPr lang="en-US" dirty="0">
                <a:solidFill>
                  <a:srgbClr val="FF0000"/>
                </a:solidFill>
              </a:rPr>
              <a:t>ask and answer questions;</a:t>
            </a:r>
          </a:p>
          <a:p>
            <a:pPr>
              <a:buFont typeface="Wingdings" panose="05000000000000000000" pitchFamily="2" charset="2"/>
              <a:buChar char="Ø"/>
            </a:pPr>
            <a:r>
              <a:rPr lang="en-US" dirty="0">
                <a:solidFill>
                  <a:srgbClr val="FF0000"/>
                </a:solidFill>
              </a:rPr>
              <a:t>say “goodbye” and make a conclusion.</a:t>
            </a:r>
            <a:endParaRPr lang="ru-RU" dirty="0">
              <a:solidFill>
                <a:srgbClr val="FF0000"/>
              </a:solidFill>
            </a:endParaRPr>
          </a:p>
        </p:txBody>
      </p:sp>
    </p:spTree>
    <p:extLst>
      <p:ext uri="{BB962C8B-B14F-4D97-AF65-F5344CB8AC3E}">
        <p14:creationId xmlns:p14="http://schemas.microsoft.com/office/powerpoint/2010/main" val="44096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9D3B802A-86F1-4E28-99E3-039AD91EF289}"/>
              </a:ext>
            </a:extLst>
          </p:cNvPr>
          <p:cNvSpPr>
            <a:spLocks noGrp="1"/>
          </p:cNvSpPr>
          <p:nvPr>
            <p:ph type="title"/>
          </p:nvPr>
        </p:nvSpPr>
        <p:spPr/>
        <p:txBody>
          <a:bodyPr>
            <a:normAutofit/>
          </a:bodyPr>
          <a:lstStyle/>
          <a:p>
            <a:r>
              <a:rPr lang="en-US" sz="2400" b="1" dirty="0">
                <a:solidFill>
                  <a:schemeClr val="accent2">
                    <a:lumMod val="75000"/>
                  </a:schemeClr>
                </a:solidFill>
                <a:latin typeface="Arial" panose="020B0604020202020204" pitchFamily="34" charset="0"/>
                <a:cs typeface="Arial" panose="020B0604020202020204" pitchFamily="34" charset="0"/>
              </a:rPr>
              <a:t>GROUP 2: Imagine that you are going to take part in an interview for a British youth magazine. Answer the reporter’s questions about how Russian teenagers feel about Victory Day. </a:t>
            </a:r>
            <a:endParaRPr lang="ru-RU" sz="2400" b="1" dirty="0">
              <a:solidFill>
                <a:schemeClr val="accent2">
                  <a:lumMod val="75000"/>
                </a:schemeClr>
              </a:solidFill>
              <a:latin typeface="Arial" panose="020B0604020202020204" pitchFamily="34" charset="0"/>
              <a:cs typeface="Arial" panose="020B0604020202020204" pitchFamily="34" charset="0"/>
            </a:endParaRPr>
          </a:p>
        </p:txBody>
      </p:sp>
      <p:sp>
        <p:nvSpPr>
          <p:cNvPr id="3" name="Объект 2">
            <a:extLst>
              <a:ext uri="{FF2B5EF4-FFF2-40B4-BE49-F238E27FC236}">
                <a16:creationId xmlns:a16="http://schemas.microsoft.com/office/drawing/2014/main" xmlns="" id="{63EB30DE-4562-4AF5-85B8-5FF24C5BDBEA}"/>
              </a:ext>
            </a:extLst>
          </p:cNvPr>
          <p:cNvSpPr>
            <a:spLocks noGrp="1"/>
          </p:cNvSpPr>
          <p:nvPr>
            <p:ph idx="1"/>
          </p:nvPr>
        </p:nvSpPr>
        <p:spPr>
          <a:xfrm>
            <a:off x="838200" y="1825625"/>
            <a:ext cx="10515600" cy="4546600"/>
          </a:xfrm>
        </p:spPr>
        <p:txBody>
          <a:bodyPr>
            <a:normAutofit lnSpcReduction="10000"/>
          </a:bodyPr>
          <a:lstStyle/>
          <a:p>
            <a:r>
              <a:rPr lang="en-US" dirty="0"/>
              <a:t>Do Russian teenagers take part in Victory Day celebrations?</a:t>
            </a:r>
          </a:p>
          <a:p>
            <a:r>
              <a:rPr lang="en-US" dirty="0"/>
              <a:t>What do you and your family usually do on Victory Day?</a:t>
            </a:r>
          </a:p>
          <a:p>
            <a:r>
              <a:rPr lang="en-US" dirty="0"/>
              <a:t>What activities does your school hold on Victory Day? </a:t>
            </a:r>
            <a:endParaRPr lang="ru-RU" dirty="0"/>
          </a:p>
          <a:p>
            <a:r>
              <a:rPr lang="en-US" dirty="0"/>
              <a:t>What activities would you add to the annual celebration of Victory day  at your school?</a:t>
            </a:r>
          </a:p>
          <a:p>
            <a:r>
              <a:rPr lang="en-US" dirty="0"/>
              <a:t>Do you think it is important to hold Memory days? Why?</a:t>
            </a:r>
          </a:p>
          <a:p>
            <a:r>
              <a:rPr lang="en-US" dirty="0"/>
              <a:t>Why do Russian teenagers wear St. George’s ribbons?</a:t>
            </a:r>
          </a:p>
          <a:p>
            <a:r>
              <a:rPr lang="en-US" dirty="0"/>
              <a:t>Are there any patriotic movements for the young generation in Russia? </a:t>
            </a:r>
          </a:p>
          <a:p>
            <a:r>
              <a:rPr lang="en-US" dirty="0"/>
              <a:t>Have you ever taken part in</a:t>
            </a:r>
            <a:r>
              <a:rPr lang="ru-RU" dirty="0"/>
              <a:t> </a:t>
            </a:r>
            <a:r>
              <a:rPr lang="en-US" dirty="0"/>
              <a:t>the Dictation of Victory.</a:t>
            </a:r>
            <a:endParaRPr lang="ru-RU" dirty="0"/>
          </a:p>
        </p:txBody>
      </p:sp>
    </p:spTree>
    <p:extLst>
      <p:ext uri="{BB962C8B-B14F-4D97-AF65-F5344CB8AC3E}">
        <p14:creationId xmlns:p14="http://schemas.microsoft.com/office/powerpoint/2010/main" val="3775904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1B240B15-2267-4992-9D4C-962B503A8058}"/>
              </a:ext>
            </a:extLst>
          </p:cNvPr>
          <p:cNvSpPr>
            <a:spLocks noGrp="1"/>
          </p:cNvSpPr>
          <p:nvPr>
            <p:ph type="title"/>
          </p:nvPr>
        </p:nvSpPr>
        <p:spPr>
          <a:xfrm>
            <a:off x="838200" y="365125"/>
            <a:ext cx="10515600" cy="1196975"/>
          </a:xfrm>
        </p:spPr>
        <p:txBody>
          <a:bodyPr>
            <a:normAutofit/>
          </a:bodyPr>
          <a:lstStyle/>
          <a:p>
            <a:pPr algn="ctr"/>
            <a:r>
              <a:rPr lang="en-US" sz="4000" b="1" dirty="0">
                <a:solidFill>
                  <a:schemeClr val="accent2">
                    <a:lumMod val="75000"/>
                  </a:schemeClr>
                </a:solidFill>
                <a:latin typeface="Arial" panose="020B0604020202020204" pitchFamily="34" charset="0"/>
                <a:cs typeface="Arial" panose="020B0604020202020204" pitchFamily="34" charset="0"/>
              </a:rPr>
              <a:t>Day of Victory</a:t>
            </a:r>
            <a:endParaRPr lang="ru-RU" sz="4000" b="1" dirty="0">
              <a:solidFill>
                <a:schemeClr val="accent2">
                  <a:lumMod val="75000"/>
                </a:schemeClr>
              </a:solidFill>
              <a:latin typeface="Arial" panose="020B0604020202020204" pitchFamily="34" charset="0"/>
              <a:cs typeface="Arial" panose="020B0604020202020204" pitchFamily="34" charset="0"/>
            </a:endParaRPr>
          </a:p>
        </p:txBody>
      </p:sp>
      <p:sp>
        <p:nvSpPr>
          <p:cNvPr id="3" name="Объект 2">
            <a:extLst>
              <a:ext uri="{FF2B5EF4-FFF2-40B4-BE49-F238E27FC236}">
                <a16:creationId xmlns:a16="http://schemas.microsoft.com/office/drawing/2014/main" xmlns="" id="{0E486B28-B43A-4A73-85FB-E339BB44D42C}"/>
              </a:ext>
            </a:extLst>
          </p:cNvPr>
          <p:cNvSpPr>
            <a:spLocks noGrp="1"/>
          </p:cNvSpPr>
          <p:nvPr>
            <p:ph idx="1"/>
          </p:nvPr>
        </p:nvSpPr>
        <p:spPr/>
        <p:txBody>
          <a:bodyPr>
            <a:normAutofit lnSpcReduction="10000"/>
          </a:bodyPr>
          <a:lstStyle/>
          <a:p>
            <a:pPr marL="0" indent="0" algn="ctr">
              <a:buNone/>
            </a:pPr>
            <a:r>
              <a:rPr lang="en-US" dirty="0"/>
              <a:t>Oh, that day of Victory!</a:t>
            </a:r>
          </a:p>
          <a:p>
            <a:pPr marL="0" indent="0" algn="ctr">
              <a:buNone/>
            </a:pPr>
            <a:r>
              <a:rPr lang="en-US" dirty="0"/>
              <a:t>Cordite in the air.</a:t>
            </a:r>
          </a:p>
          <a:p>
            <a:pPr marL="0" indent="0" algn="ctr">
              <a:buNone/>
            </a:pPr>
            <a:r>
              <a:rPr lang="en-US" dirty="0"/>
              <a:t>Day so youthful,</a:t>
            </a:r>
          </a:p>
          <a:p>
            <a:pPr marL="0" indent="0" algn="ctr">
              <a:buNone/>
            </a:pPr>
            <a:r>
              <a:rPr lang="en-US" dirty="0"/>
              <a:t>Silver threads in golden hair!</a:t>
            </a:r>
          </a:p>
          <a:p>
            <a:pPr marL="0" indent="0" algn="ctr">
              <a:buNone/>
            </a:pPr>
            <a:r>
              <a:rPr lang="en-US" dirty="0"/>
              <a:t>Day of beauty,</a:t>
            </a:r>
          </a:p>
          <a:p>
            <a:pPr marL="0" indent="0" algn="ctr">
              <a:buNone/>
            </a:pPr>
            <a:r>
              <a:rPr lang="en-US" dirty="0"/>
              <a:t>Tears of joy gleamed everywhere!</a:t>
            </a:r>
          </a:p>
          <a:p>
            <a:pPr marL="0" indent="0" algn="ctr">
              <a:buNone/>
            </a:pPr>
            <a:r>
              <a:rPr lang="en-US" dirty="0"/>
              <a:t>Day of Victory!</a:t>
            </a:r>
          </a:p>
          <a:p>
            <a:pPr marL="0" indent="0" algn="ctr">
              <a:buNone/>
            </a:pPr>
            <a:r>
              <a:rPr lang="en-US" dirty="0"/>
              <a:t>Day of Victory!</a:t>
            </a:r>
            <a:endParaRPr lang="ru-RU" dirty="0"/>
          </a:p>
          <a:p>
            <a:pPr marL="0" indent="0" algn="ctr">
              <a:buNone/>
            </a:pPr>
            <a:r>
              <a:rPr lang="en-US" dirty="0"/>
              <a:t>Day of Victory!</a:t>
            </a:r>
            <a:endParaRPr lang="ru-RU" dirty="0"/>
          </a:p>
          <a:p>
            <a:endParaRPr lang="ru-RU" dirty="0"/>
          </a:p>
        </p:txBody>
      </p:sp>
      <p:pic>
        <p:nvPicPr>
          <p:cNvPr id="4" name="day of victory">
            <a:hlinkClick r:id="" action="ppaction://media"/>
            <a:extLst>
              <a:ext uri="{FF2B5EF4-FFF2-40B4-BE49-F238E27FC236}">
                <a16:creationId xmlns:a16="http://schemas.microsoft.com/office/drawing/2014/main" xmlns="" id="{5A743FDC-D120-4C05-8C71-99DE6CEFCC9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841625" y="5280025"/>
            <a:ext cx="487363" cy="487363"/>
          </a:xfrm>
          <a:prstGeom prst="rect">
            <a:avLst/>
          </a:prstGeom>
        </p:spPr>
      </p:pic>
    </p:spTree>
    <p:extLst>
      <p:ext uri="{BB962C8B-B14F-4D97-AF65-F5344CB8AC3E}">
        <p14:creationId xmlns:p14="http://schemas.microsoft.com/office/powerpoint/2010/main" val="575667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256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0">
                  <p:stCondLst>
                    <p:cond delay="indefinite"/>
                  </p:stCondLst>
                  <p:endCondLst>
                    <p:cond evt="onStopAudio" delay="0">
                      <p:tgtEl>
                        <p:sldTgt/>
                      </p:tgtEl>
                    </p:cond>
                  </p:endCondLst>
                </p:cTn>
                <p:tgtEl>
                  <p:spTgt spid="4"/>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C97FCD64-CCE8-40E3-B5DF-66A01483BA31}"/>
              </a:ext>
            </a:extLst>
          </p:cNvPr>
          <p:cNvSpPr>
            <a:spLocks noGrp="1"/>
          </p:cNvSpPr>
          <p:nvPr>
            <p:ph type="title"/>
          </p:nvPr>
        </p:nvSpPr>
        <p:spPr/>
        <p:txBody>
          <a:bodyPr>
            <a:normAutofit/>
          </a:bodyPr>
          <a:lstStyle/>
          <a:p>
            <a:r>
              <a:rPr lang="en-US" sz="4000" b="1" dirty="0">
                <a:solidFill>
                  <a:schemeClr val="accent2">
                    <a:lumMod val="75000"/>
                  </a:schemeClr>
                </a:solidFill>
                <a:latin typeface="Arial" panose="020B0604020202020204" pitchFamily="34" charset="0"/>
                <a:cs typeface="Arial" panose="020B0604020202020204" pitchFamily="34" charset="0"/>
              </a:rPr>
              <a:t>Match the two parts of the sentences.</a:t>
            </a:r>
            <a:endParaRPr lang="ru-RU" sz="4000" b="1" dirty="0">
              <a:solidFill>
                <a:schemeClr val="accent2">
                  <a:lumMod val="75000"/>
                </a:schemeClr>
              </a:solidFill>
              <a:latin typeface="Arial" panose="020B0604020202020204" pitchFamily="34" charset="0"/>
              <a:cs typeface="Arial" panose="020B0604020202020204" pitchFamily="34" charset="0"/>
            </a:endParaRPr>
          </a:p>
        </p:txBody>
      </p:sp>
      <p:graphicFrame>
        <p:nvGraphicFramePr>
          <p:cNvPr id="4" name="Таблица 4">
            <a:extLst>
              <a:ext uri="{FF2B5EF4-FFF2-40B4-BE49-F238E27FC236}">
                <a16:creationId xmlns:a16="http://schemas.microsoft.com/office/drawing/2014/main" xmlns="" id="{CBF44259-C17D-41D8-9508-802D11978289}"/>
              </a:ext>
            </a:extLst>
          </p:cNvPr>
          <p:cNvGraphicFramePr>
            <a:graphicFrameLocks noGrp="1"/>
          </p:cNvGraphicFramePr>
          <p:nvPr>
            <p:ph idx="1"/>
            <p:extLst>
              <p:ext uri="{D42A27DB-BD31-4B8C-83A1-F6EECF244321}">
                <p14:modId xmlns:p14="http://schemas.microsoft.com/office/powerpoint/2010/main" val="3655326489"/>
              </p:ext>
            </p:extLst>
          </p:nvPr>
        </p:nvGraphicFramePr>
        <p:xfrm>
          <a:off x="409575" y="1825625"/>
          <a:ext cx="11325225" cy="4053840"/>
        </p:xfrm>
        <a:graphic>
          <a:graphicData uri="http://schemas.openxmlformats.org/drawingml/2006/table">
            <a:tbl>
              <a:tblPr firstRow="1" bandRow="1">
                <a:tableStyleId>{2D5ABB26-0587-4C30-8999-92F81FD0307C}</a:tableStyleId>
              </a:tblPr>
              <a:tblGrid>
                <a:gridCol w="5438775">
                  <a:extLst>
                    <a:ext uri="{9D8B030D-6E8A-4147-A177-3AD203B41FA5}">
                      <a16:colId xmlns:a16="http://schemas.microsoft.com/office/drawing/2014/main" xmlns="" val="636279736"/>
                    </a:ext>
                  </a:extLst>
                </a:gridCol>
                <a:gridCol w="5886450">
                  <a:extLst>
                    <a:ext uri="{9D8B030D-6E8A-4147-A177-3AD203B41FA5}">
                      <a16:colId xmlns:a16="http://schemas.microsoft.com/office/drawing/2014/main" xmlns="" val="1252146491"/>
                    </a:ext>
                  </a:extLst>
                </a:gridCol>
              </a:tblGrid>
              <a:tr h="355513">
                <a:tc>
                  <a:txBody>
                    <a:bodyPr/>
                    <a:lstStyle/>
                    <a:p>
                      <a:pPr marL="342900" indent="-342900">
                        <a:buFont typeface="+mj-lt"/>
                        <a:buAutoNum type="arabicPeriod"/>
                      </a:pPr>
                      <a:r>
                        <a:rPr lang="en-US" sz="2000" dirty="0"/>
                        <a:t>The British wear red poppies on their clothes</a:t>
                      </a:r>
                      <a:endParaRPr lang="ru-RU" sz="2000" dirty="0"/>
                    </a:p>
                  </a:txBody>
                  <a:tcPr/>
                </a:tc>
                <a:tc>
                  <a:txBody>
                    <a:bodyPr/>
                    <a:lstStyle/>
                    <a:p>
                      <a:pPr marL="0" indent="0">
                        <a:buFontTx/>
                        <a:buNone/>
                      </a:pPr>
                      <a:r>
                        <a:rPr lang="en-US" sz="2000" dirty="0"/>
                        <a:t>a) are held</a:t>
                      </a:r>
                      <a:r>
                        <a:rPr lang="ru-RU" sz="2000" dirty="0"/>
                        <a:t> </a:t>
                      </a:r>
                      <a:r>
                        <a:rPr lang="en-US" sz="2000" dirty="0"/>
                        <a:t>by the authorities around the country.</a:t>
                      </a:r>
                    </a:p>
                  </a:txBody>
                  <a:tcPr/>
                </a:tc>
                <a:extLst>
                  <a:ext uri="{0D108BD9-81ED-4DB2-BD59-A6C34878D82A}">
                    <a16:rowId xmlns:a16="http://schemas.microsoft.com/office/drawing/2014/main" xmlns="" val="252756672"/>
                  </a:ext>
                </a:extLst>
              </a:tr>
              <a:tr h="628984">
                <a:tc>
                  <a:txBody>
                    <a:bodyPr/>
                    <a:lstStyle/>
                    <a:p>
                      <a:pPr marL="0" indent="0">
                        <a:buFont typeface="+mj-lt"/>
                        <a:buNone/>
                      </a:pPr>
                      <a:r>
                        <a:rPr lang="en-US" sz="2000" dirty="0"/>
                        <a:t>2.  The Russian people still remember and honor the millions of </a:t>
                      </a:r>
                      <a:endParaRPr lang="ru-RU" sz="2000" dirty="0"/>
                    </a:p>
                  </a:txBody>
                  <a:tcPr/>
                </a:tc>
                <a:tc>
                  <a:txBody>
                    <a:bodyPr/>
                    <a:lstStyle/>
                    <a:p>
                      <a:pPr marL="0" indent="0">
                        <a:buFontTx/>
                        <a:buNone/>
                      </a:pPr>
                      <a:r>
                        <a:rPr lang="en-US" sz="2000" dirty="0"/>
                        <a:t>b) but it revealed the best qualities of Russian people.</a:t>
                      </a:r>
                    </a:p>
                  </a:txBody>
                  <a:tcPr/>
                </a:tc>
                <a:extLst>
                  <a:ext uri="{0D108BD9-81ED-4DB2-BD59-A6C34878D82A}">
                    <a16:rowId xmlns:a16="http://schemas.microsoft.com/office/drawing/2014/main" xmlns="" val="3479373283"/>
                  </a:ext>
                </a:extLst>
              </a:tr>
              <a:tr h="628984">
                <a:tc>
                  <a:txBody>
                    <a:bodyPr/>
                    <a:lstStyle/>
                    <a:p>
                      <a:r>
                        <a:rPr lang="en-US" sz="2000" dirty="0"/>
                        <a:t>3. On this day flower and wreath ceremonies</a:t>
                      </a:r>
                      <a:endParaRPr lang="ru-RU" sz="2000" dirty="0"/>
                    </a:p>
                  </a:txBody>
                  <a:tcPr/>
                </a:tc>
                <a:tc>
                  <a:txBody>
                    <a:bodyPr/>
                    <a:lstStyle/>
                    <a:p>
                      <a:pPr marL="0" indent="0">
                        <a:buFontTx/>
                        <a:buNone/>
                      </a:pPr>
                      <a:r>
                        <a:rPr lang="en-US" sz="2000" dirty="0"/>
                        <a:t>c) which have become a symbol of War Memorial Day in the UK</a:t>
                      </a:r>
                      <a:endParaRPr lang="ru-RU" sz="2000" dirty="0"/>
                    </a:p>
                  </a:txBody>
                  <a:tcPr/>
                </a:tc>
                <a:extLst>
                  <a:ext uri="{0D108BD9-81ED-4DB2-BD59-A6C34878D82A}">
                    <a16:rowId xmlns:a16="http://schemas.microsoft.com/office/drawing/2014/main" xmlns="" val="3154889558"/>
                  </a:ext>
                </a:extLst>
              </a:tr>
              <a:tr h="355513">
                <a:tc>
                  <a:txBody>
                    <a:bodyPr/>
                    <a:lstStyle/>
                    <a:p>
                      <a:r>
                        <a:rPr lang="en-US" sz="2000" dirty="0"/>
                        <a:t>4. The war was a tragedy for the country</a:t>
                      </a:r>
                      <a:endParaRPr lang="ru-RU" sz="2000" dirty="0"/>
                    </a:p>
                  </a:txBody>
                  <a:tcPr/>
                </a:tc>
                <a:tc>
                  <a:txBody>
                    <a:bodyPr/>
                    <a:lstStyle/>
                    <a:p>
                      <a:pPr marL="0" indent="0">
                        <a:buFontTx/>
                        <a:buNone/>
                      </a:pPr>
                      <a:r>
                        <a:rPr lang="en-US" sz="2000" dirty="0"/>
                        <a:t>d) carrying banners and flags.</a:t>
                      </a:r>
                      <a:endParaRPr lang="ru-RU" sz="2000" dirty="0"/>
                    </a:p>
                  </a:txBody>
                  <a:tcPr/>
                </a:tc>
                <a:extLst>
                  <a:ext uri="{0D108BD9-81ED-4DB2-BD59-A6C34878D82A}">
                    <a16:rowId xmlns:a16="http://schemas.microsoft.com/office/drawing/2014/main" xmlns="" val="182686029"/>
                  </a:ext>
                </a:extLst>
              </a:tr>
              <a:tr h="355513">
                <a:tc>
                  <a:txBody>
                    <a:bodyPr/>
                    <a:lstStyle/>
                    <a:p>
                      <a:r>
                        <a:rPr lang="en-US" sz="2000" dirty="0"/>
                        <a:t>5. The celebration of the Victory day includes</a:t>
                      </a:r>
                      <a:endParaRPr lang="ru-RU" sz="2000" dirty="0"/>
                    </a:p>
                  </a:txBody>
                  <a:tcPr/>
                </a:tc>
                <a:tc>
                  <a:txBody>
                    <a:bodyPr/>
                    <a:lstStyle/>
                    <a:p>
                      <a:pPr marL="0" indent="0">
                        <a:buFontTx/>
                        <a:buNone/>
                      </a:pPr>
                      <a:r>
                        <a:rPr lang="en-US" sz="2000" dirty="0"/>
                        <a:t>e) along the streets with the photos of their heroes.</a:t>
                      </a:r>
                      <a:endParaRPr lang="ru-RU" sz="2000" dirty="0"/>
                    </a:p>
                  </a:txBody>
                  <a:tcPr/>
                </a:tc>
                <a:extLst>
                  <a:ext uri="{0D108BD9-81ED-4DB2-BD59-A6C34878D82A}">
                    <a16:rowId xmlns:a16="http://schemas.microsoft.com/office/drawing/2014/main" xmlns="" val="533163498"/>
                  </a:ext>
                </a:extLst>
              </a:tr>
              <a:tr h="628984">
                <a:tc>
                  <a:txBody>
                    <a:bodyPr/>
                    <a:lstStyle/>
                    <a:p>
                      <a:r>
                        <a:rPr lang="en-US" sz="2000" dirty="0"/>
                        <a:t>6. Participants of the annual “Immortal Regiment” march </a:t>
                      </a:r>
                      <a:endParaRPr lang="ru-RU" sz="2000" dirty="0"/>
                    </a:p>
                  </a:txBody>
                  <a:tcPr/>
                </a:tc>
                <a:tc>
                  <a:txBody>
                    <a:bodyPr/>
                    <a:lstStyle/>
                    <a:p>
                      <a:pPr marL="0" indent="0">
                        <a:buFontTx/>
                        <a:buNone/>
                      </a:pPr>
                      <a:r>
                        <a:rPr lang="en-US" sz="2000" dirty="0"/>
                        <a:t>f) who died during the wartime.</a:t>
                      </a:r>
                      <a:endParaRPr lang="ru-RU" sz="2000" dirty="0"/>
                    </a:p>
                  </a:txBody>
                  <a:tcPr/>
                </a:tc>
                <a:extLst>
                  <a:ext uri="{0D108BD9-81ED-4DB2-BD59-A6C34878D82A}">
                    <a16:rowId xmlns:a16="http://schemas.microsoft.com/office/drawing/2014/main" xmlns="" val="2369634489"/>
                  </a:ext>
                </a:extLst>
              </a:tr>
              <a:tr h="332723">
                <a:tc>
                  <a:txBody>
                    <a:bodyPr/>
                    <a:lstStyle/>
                    <a:p>
                      <a:endParaRPr lang="ru-RU" dirty="0"/>
                    </a:p>
                  </a:txBody>
                  <a:tcPr/>
                </a:tc>
                <a:tc>
                  <a:txBody>
                    <a:bodyPr/>
                    <a:lstStyle/>
                    <a:p>
                      <a:endParaRPr lang="ru-RU"/>
                    </a:p>
                  </a:txBody>
                  <a:tcPr/>
                </a:tc>
                <a:extLst>
                  <a:ext uri="{0D108BD9-81ED-4DB2-BD59-A6C34878D82A}">
                    <a16:rowId xmlns:a16="http://schemas.microsoft.com/office/drawing/2014/main" xmlns="" val="3434322476"/>
                  </a:ext>
                </a:extLst>
              </a:tr>
              <a:tr h="355513">
                <a:tc>
                  <a:txBody>
                    <a:bodyPr/>
                    <a:lstStyle/>
                    <a:p>
                      <a:endParaRPr lang="ru-RU" sz="2000" b="1" dirty="0">
                        <a:solidFill>
                          <a:srgbClr val="FF0000"/>
                        </a:solidFill>
                      </a:endParaRPr>
                    </a:p>
                  </a:txBody>
                  <a:tcPr/>
                </a:tc>
                <a:tc>
                  <a:txBody>
                    <a:bodyPr/>
                    <a:lstStyle/>
                    <a:p>
                      <a:endParaRPr lang="ru-RU" dirty="0"/>
                    </a:p>
                  </a:txBody>
                  <a:tcPr/>
                </a:tc>
                <a:extLst>
                  <a:ext uri="{0D108BD9-81ED-4DB2-BD59-A6C34878D82A}">
                    <a16:rowId xmlns:a16="http://schemas.microsoft.com/office/drawing/2014/main" xmlns="" val="3964343711"/>
                  </a:ext>
                </a:extLst>
              </a:tr>
            </a:tbl>
          </a:graphicData>
        </a:graphic>
      </p:graphicFrame>
      <p:sp>
        <p:nvSpPr>
          <p:cNvPr id="3" name="Прямоугольник 2">
            <a:extLst>
              <a:ext uri="{FF2B5EF4-FFF2-40B4-BE49-F238E27FC236}">
                <a16:creationId xmlns:a16="http://schemas.microsoft.com/office/drawing/2014/main" xmlns="" id="{E2E11700-E5EC-4D17-A227-09B87923D42F}"/>
              </a:ext>
            </a:extLst>
          </p:cNvPr>
          <p:cNvSpPr/>
          <p:nvPr/>
        </p:nvSpPr>
        <p:spPr>
          <a:xfrm>
            <a:off x="2371725" y="5879465"/>
            <a:ext cx="1047751" cy="36933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KEYS:</a:t>
            </a:r>
            <a:r>
              <a:rPr lang="ru-RU" dirty="0">
                <a:ln w="0"/>
                <a:solidFill>
                  <a:schemeClr val="tx1"/>
                </a:solidFill>
                <a:effectLst>
                  <a:outerShdw blurRad="38100" dist="19050" dir="2700000" algn="tl" rotWithShape="0">
                    <a:schemeClr val="dk1">
                      <a:alpha val="40000"/>
                    </a:schemeClr>
                  </a:outerShdw>
                </a:effectLst>
              </a:rPr>
              <a:t>1С</a:t>
            </a:r>
          </a:p>
        </p:txBody>
      </p:sp>
      <p:sp>
        <p:nvSpPr>
          <p:cNvPr id="6" name="Прямоугольник 5">
            <a:extLst>
              <a:ext uri="{FF2B5EF4-FFF2-40B4-BE49-F238E27FC236}">
                <a16:creationId xmlns:a16="http://schemas.microsoft.com/office/drawing/2014/main" xmlns="" id="{7ACC52C0-7E05-4F96-8A88-6FEBB83DF9E8}"/>
              </a:ext>
            </a:extLst>
          </p:cNvPr>
          <p:cNvSpPr/>
          <p:nvPr/>
        </p:nvSpPr>
        <p:spPr>
          <a:xfrm>
            <a:off x="3705225" y="5879465"/>
            <a:ext cx="476250" cy="36933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dirty="0">
                <a:ln w="0"/>
                <a:solidFill>
                  <a:schemeClr val="tx1"/>
                </a:solidFill>
                <a:effectLst>
                  <a:outerShdw blurRad="38100" dist="19050" dir="2700000" algn="tl" rotWithShape="0">
                    <a:schemeClr val="dk1">
                      <a:alpha val="40000"/>
                    </a:schemeClr>
                  </a:outerShdw>
                </a:effectLst>
              </a:rPr>
              <a:t>2</a:t>
            </a:r>
            <a:r>
              <a:rPr lang="en-US" dirty="0">
                <a:ln w="0"/>
                <a:solidFill>
                  <a:schemeClr val="tx1"/>
                </a:solidFill>
                <a:effectLst>
                  <a:outerShdw blurRad="38100" dist="19050" dir="2700000" algn="tl" rotWithShape="0">
                    <a:schemeClr val="dk1">
                      <a:alpha val="40000"/>
                    </a:schemeClr>
                  </a:outerShdw>
                </a:effectLst>
              </a:rPr>
              <a:t>f</a:t>
            </a:r>
            <a:endParaRPr lang="ru-RU" dirty="0">
              <a:ln w="0"/>
              <a:solidFill>
                <a:schemeClr val="tx1"/>
              </a:solidFill>
              <a:effectLst>
                <a:outerShdw blurRad="38100" dist="19050" dir="2700000" algn="tl" rotWithShape="0">
                  <a:schemeClr val="dk1">
                    <a:alpha val="40000"/>
                  </a:schemeClr>
                </a:outerShdw>
              </a:effectLst>
            </a:endParaRPr>
          </a:p>
        </p:txBody>
      </p:sp>
      <p:sp>
        <p:nvSpPr>
          <p:cNvPr id="7" name="Прямоугольник 6">
            <a:extLst>
              <a:ext uri="{FF2B5EF4-FFF2-40B4-BE49-F238E27FC236}">
                <a16:creationId xmlns:a16="http://schemas.microsoft.com/office/drawing/2014/main" xmlns="" id="{6DF211CB-9240-4AA1-A886-C7712FFD4F2E}"/>
              </a:ext>
            </a:extLst>
          </p:cNvPr>
          <p:cNvSpPr/>
          <p:nvPr/>
        </p:nvSpPr>
        <p:spPr>
          <a:xfrm>
            <a:off x="4552950" y="5882005"/>
            <a:ext cx="542925" cy="36933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3a</a:t>
            </a:r>
            <a:endParaRPr lang="ru-RU" dirty="0">
              <a:ln w="0"/>
              <a:solidFill>
                <a:schemeClr val="tx1"/>
              </a:solidFill>
              <a:effectLst>
                <a:outerShdw blurRad="38100" dist="19050" dir="2700000" algn="tl" rotWithShape="0">
                  <a:schemeClr val="dk1">
                    <a:alpha val="40000"/>
                  </a:schemeClr>
                </a:outerShdw>
              </a:effectLst>
            </a:endParaRPr>
          </a:p>
        </p:txBody>
      </p:sp>
      <p:sp>
        <p:nvSpPr>
          <p:cNvPr id="8" name="Прямоугольник 7">
            <a:extLst>
              <a:ext uri="{FF2B5EF4-FFF2-40B4-BE49-F238E27FC236}">
                <a16:creationId xmlns:a16="http://schemas.microsoft.com/office/drawing/2014/main" xmlns="" id="{BFB4FA84-35A9-4B9C-8701-E39D90471FB1}"/>
              </a:ext>
            </a:extLst>
          </p:cNvPr>
          <p:cNvSpPr/>
          <p:nvPr/>
        </p:nvSpPr>
        <p:spPr>
          <a:xfrm>
            <a:off x="5434012" y="5879465"/>
            <a:ext cx="542925" cy="36933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4b</a:t>
            </a:r>
            <a:endParaRPr lang="ru-RU" dirty="0">
              <a:ln w="0"/>
              <a:solidFill>
                <a:schemeClr val="tx1"/>
              </a:solidFill>
              <a:effectLst>
                <a:outerShdw blurRad="38100" dist="19050" dir="2700000" algn="tl" rotWithShape="0">
                  <a:schemeClr val="dk1">
                    <a:alpha val="40000"/>
                  </a:schemeClr>
                </a:outerShdw>
              </a:effectLst>
            </a:endParaRPr>
          </a:p>
        </p:txBody>
      </p:sp>
      <p:sp>
        <p:nvSpPr>
          <p:cNvPr id="9" name="Прямоугольник 8">
            <a:extLst>
              <a:ext uri="{FF2B5EF4-FFF2-40B4-BE49-F238E27FC236}">
                <a16:creationId xmlns:a16="http://schemas.microsoft.com/office/drawing/2014/main" xmlns="" id="{A6D47A65-CC22-4B73-BFBB-0F438D0A6EEE}"/>
              </a:ext>
            </a:extLst>
          </p:cNvPr>
          <p:cNvSpPr/>
          <p:nvPr/>
        </p:nvSpPr>
        <p:spPr>
          <a:xfrm>
            <a:off x="6348412" y="5891530"/>
            <a:ext cx="542925" cy="36933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5d</a:t>
            </a:r>
            <a:endParaRPr lang="ru-RU" dirty="0">
              <a:ln w="0"/>
              <a:solidFill>
                <a:schemeClr val="tx1"/>
              </a:solidFill>
              <a:effectLst>
                <a:outerShdw blurRad="38100" dist="19050" dir="2700000" algn="tl" rotWithShape="0">
                  <a:schemeClr val="dk1">
                    <a:alpha val="40000"/>
                  </a:schemeClr>
                </a:outerShdw>
              </a:effectLst>
            </a:endParaRPr>
          </a:p>
        </p:txBody>
      </p:sp>
      <p:sp>
        <p:nvSpPr>
          <p:cNvPr id="10" name="Прямоугольник 9">
            <a:extLst>
              <a:ext uri="{FF2B5EF4-FFF2-40B4-BE49-F238E27FC236}">
                <a16:creationId xmlns:a16="http://schemas.microsoft.com/office/drawing/2014/main" xmlns="" id="{3D53F772-02F7-4BCB-A8F9-5032E7F00CDC}"/>
              </a:ext>
            </a:extLst>
          </p:cNvPr>
          <p:cNvSpPr/>
          <p:nvPr/>
        </p:nvSpPr>
        <p:spPr>
          <a:xfrm>
            <a:off x="7262812" y="5879465"/>
            <a:ext cx="542925" cy="36933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6e</a:t>
            </a:r>
            <a:endParaRPr lang="ru-RU"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2594298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P spid="8" grpId="0" animBg="1"/>
      <p:bldP spid="9" grpId="0" animBg="1"/>
      <p:bldP spid="1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AD09CFD5-EE05-4553-A18A-35A33AD2755F}"/>
              </a:ext>
            </a:extLst>
          </p:cNvPr>
          <p:cNvSpPr>
            <a:spLocks noGrp="1"/>
          </p:cNvSpPr>
          <p:nvPr>
            <p:ph type="title"/>
          </p:nvPr>
        </p:nvSpPr>
        <p:spPr/>
        <p:txBody>
          <a:bodyPr>
            <a:normAutofit/>
          </a:bodyPr>
          <a:lstStyle/>
          <a:p>
            <a:pPr algn="ctr"/>
            <a:r>
              <a:rPr lang="en-US" sz="4000" b="1" dirty="0">
                <a:solidFill>
                  <a:schemeClr val="accent2">
                    <a:lumMod val="75000"/>
                  </a:schemeClr>
                </a:solidFill>
                <a:latin typeface="Arial" panose="020B0604020202020204" pitchFamily="34" charset="0"/>
                <a:cs typeface="Arial" panose="020B0604020202020204" pitchFamily="34" charset="0"/>
              </a:rPr>
              <a:t>Your homework</a:t>
            </a:r>
            <a:endParaRPr lang="ru-RU" sz="4000" b="1" dirty="0">
              <a:solidFill>
                <a:schemeClr val="accent2">
                  <a:lumMod val="75000"/>
                </a:schemeClr>
              </a:solidFill>
              <a:latin typeface="Arial" panose="020B0604020202020204" pitchFamily="34" charset="0"/>
              <a:cs typeface="Arial" panose="020B0604020202020204" pitchFamily="34" charset="0"/>
            </a:endParaRPr>
          </a:p>
        </p:txBody>
      </p:sp>
      <p:sp>
        <p:nvSpPr>
          <p:cNvPr id="3" name="Объект 2">
            <a:extLst>
              <a:ext uri="{FF2B5EF4-FFF2-40B4-BE49-F238E27FC236}">
                <a16:creationId xmlns:a16="http://schemas.microsoft.com/office/drawing/2014/main" xmlns="" id="{23829A51-4A26-4347-9E6A-5CAFE46F8096}"/>
              </a:ext>
            </a:extLst>
          </p:cNvPr>
          <p:cNvSpPr>
            <a:spLocks noGrp="1"/>
          </p:cNvSpPr>
          <p:nvPr>
            <p:ph idx="1"/>
          </p:nvPr>
        </p:nvSpPr>
        <p:spPr/>
        <p:txBody>
          <a:bodyPr>
            <a:normAutofit fontScale="85000" lnSpcReduction="10000"/>
          </a:bodyPr>
          <a:lstStyle/>
          <a:p>
            <a:pPr marL="0" indent="0">
              <a:buNone/>
            </a:pPr>
            <a:r>
              <a:rPr lang="en-US" altLang="ru-RU" dirty="0">
                <a:latin typeface="Arial" panose="020B0604020202020204" pitchFamily="34" charset="0"/>
              </a:rPr>
              <a:t>Y</a:t>
            </a:r>
            <a:r>
              <a:rPr kumimoji="0" lang="en-US" altLang="ru-RU" sz="2800" b="0" i="0" u="none" strike="noStrike" cap="none" normalizeH="0" baseline="0" dirty="0">
                <a:ln>
                  <a:noFill/>
                </a:ln>
                <a:solidFill>
                  <a:schemeClr val="tx1"/>
                </a:solidFill>
                <a:effectLst/>
                <a:latin typeface="Arial" panose="020B0604020202020204" pitchFamily="34" charset="0"/>
              </a:rPr>
              <a:t>ou have received an email from your English-speaking pen-friend.</a:t>
            </a:r>
            <a:r>
              <a:rPr kumimoji="0" lang="ru-RU" altLang="ru-RU" sz="2800" b="0" i="0" u="none" strike="noStrike" cap="none" normalizeH="0" baseline="0" dirty="0">
                <a:ln>
                  <a:noFill/>
                </a:ln>
                <a:solidFill>
                  <a:schemeClr val="tx1"/>
                </a:solidFill>
                <a:effectLst/>
                <a:latin typeface="Arial" panose="020B0604020202020204" pitchFamily="34" charset="0"/>
              </a:rPr>
              <a:t> </a:t>
            </a:r>
            <a:endParaRPr kumimoji="0" lang="en-US" altLang="ru-RU" sz="2800" b="0" i="0" u="none" strike="noStrike" cap="none" normalizeH="0" baseline="0" dirty="0">
              <a:ln>
                <a:noFill/>
              </a:ln>
              <a:solidFill>
                <a:schemeClr val="tx1"/>
              </a:solidFill>
              <a:effectLst/>
              <a:latin typeface="Arial" panose="020B0604020202020204" pitchFamily="34" charset="0"/>
            </a:endParaRPr>
          </a:p>
          <a:p>
            <a:pPr marL="0" indent="0">
              <a:buNone/>
            </a:pPr>
            <a:r>
              <a:rPr lang="en-US" altLang="ru-RU" dirty="0">
                <a:latin typeface="Arial" panose="020B0604020202020204" pitchFamily="34" charset="0"/>
              </a:rPr>
              <a:t>From: Jim</a:t>
            </a:r>
          </a:p>
          <a:p>
            <a:pPr marL="0" indent="0">
              <a:buNone/>
            </a:pPr>
            <a:r>
              <a:rPr lang="en-US" altLang="ru-RU" dirty="0">
                <a:latin typeface="Arial" panose="020B0604020202020204" pitchFamily="34" charset="0"/>
              </a:rPr>
              <a:t>To: Russian friend</a:t>
            </a:r>
          </a:p>
          <a:p>
            <a:pPr marL="0" indent="0">
              <a:buNone/>
            </a:pPr>
            <a:r>
              <a:rPr lang="en-US" altLang="ru-RU" dirty="0">
                <a:latin typeface="Arial" panose="020B0604020202020204" pitchFamily="34" charset="0"/>
              </a:rPr>
              <a:t>Subject: Victory day</a:t>
            </a:r>
          </a:p>
          <a:p>
            <a:pPr marL="0" indent="0">
              <a:buNone/>
            </a:pPr>
            <a:r>
              <a:rPr lang="en-US" altLang="ru-RU" dirty="0">
                <a:latin typeface="Arial" panose="020B0604020202020204" pitchFamily="34" charset="0"/>
              </a:rPr>
              <a:t>…Our teacher told us that Victory Day is a no more popular celebration in Europe. Fewer and fewer people take part in this annual event in the UK…</a:t>
            </a:r>
          </a:p>
          <a:p>
            <a:pPr marL="0" indent="0">
              <a:buNone/>
            </a:pPr>
            <a:r>
              <a:rPr lang="en-US" altLang="ru-RU" dirty="0">
                <a:latin typeface="Arial" panose="020B0604020202020204" pitchFamily="34" charset="0"/>
              </a:rPr>
              <a:t> …</a:t>
            </a:r>
            <a:r>
              <a:rPr lang="en-US" altLang="ru-RU" i="1" dirty="0">
                <a:latin typeface="Arial" panose="020B0604020202020204" pitchFamily="34" charset="0"/>
              </a:rPr>
              <a:t>Do Russian teenagers take part in Victory days celebrations? What do you usually do on this day? Is it important to hold Memory days? Why?</a:t>
            </a:r>
          </a:p>
          <a:p>
            <a:pPr marL="0" indent="0">
              <a:buNone/>
            </a:pPr>
            <a:endParaRPr kumimoji="0" lang="en-US" altLang="ru-RU" sz="2800" b="0" i="0" u="none" strike="noStrike" cap="none" normalizeH="0" baseline="0" dirty="0">
              <a:ln>
                <a:noFill/>
              </a:ln>
              <a:solidFill>
                <a:schemeClr val="tx1"/>
              </a:solidFill>
              <a:effectLst/>
              <a:latin typeface="Arial" panose="020B0604020202020204" pitchFamily="34" charset="0"/>
            </a:endParaRPr>
          </a:p>
          <a:p>
            <a:pPr marL="0" indent="0">
              <a:buNone/>
            </a:pPr>
            <a:r>
              <a:rPr kumimoji="0" lang="ru-RU" altLang="ru-RU" sz="2800" b="0" i="0" u="none" strike="noStrike" cap="none" normalizeH="0" baseline="0" dirty="0" err="1">
                <a:ln>
                  <a:noFill/>
                </a:ln>
                <a:solidFill>
                  <a:schemeClr val="tx1"/>
                </a:solidFill>
                <a:effectLst/>
                <a:latin typeface="Arial" panose="020B0604020202020204" pitchFamily="34" charset="0"/>
              </a:rPr>
              <a:t>Write</a:t>
            </a:r>
            <a:r>
              <a:rPr kumimoji="0" lang="ru-RU" altLang="ru-RU" sz="2800" b="0" i="0" u="none" strike="noStrike" cap="none" normalizeH="0" baseline="0" dirty="0">
                <a:ln>
                  <a:noFill/>
                </a:ln>
                <a:solidFill>
                  <a:schemeClr val="tx1"/>
                </a:solidFill>
                <a:effectLst/>
                <a:latin typeface="Arial" panose="020B0604020202020204" pitchFamily="34" charset="0"/>
              </a:rPr>
              <a:t> a </a:t>
            </a:r>
            <a:r>
              <a:rPr kumimoji="0" lang="ru-RU" altLang="ru-RU" sz="2800" b="0" i="0" u="none" strike="noStrike" cap="none" normalizeH="0" baseline="0" dirty="0" err="1">
                <a:ln>
                  <a:noFill/>
                </a:ln>
                <a:solidFill>
                  <a:schemeClr val="tx1"/>
                </a:solidFill>
                <a:effectLst/>
                <a:latin typeface="Arial" panose="020B0604020202020204" pitchFamily="34" charset="0"/>
              </a:rPr>
              <a:t>message</a:t>
            </a:r>
            <a:r>
              <a:rPr kumimoji="0" lang="ru-RU" altLang="ru-RU" sz="2800" b="0" i="0" u="none" strike="noStrike" cap="none" normalizeH="0" baseline="0" dirty="0">
                <a:ln>
                  <a:noFill/>
                </a:ln>
                <a:solidFill>
                  <a:schemeClr val="tx1"/>
                </a:solidFill>
                <a:effectLst/>
                <a:latin typeface="Arial" panose="020B0604020202020204" pitchFamily="34" charset="0"/>
              </a:rPr>
              <a:t> </a:t>
            </a:r>
            <a:r>
              <a:rPr kumimoji="0" lang="ru-RU" altLang="ru-RU" sz="2800" b="0" i="0" u="none" strike="noStrike" cap="none" normalizeH="0" baseline="0" dirty="0" err="1">
                <a:ln>
                  <a:noFill/>
                </a:ln>
                <a:solidFill>
                  <a:schemeClr val="tx1"/>
                </a:solidFill>
                <a:effectLst/>
                <a:latin typeface="Arial" panose="020B0604020202020204" pitchFamily="34" charset="0"/>
              </a:rPr>
              <a:t>to</a:t>
            </a:r>
            <a:r>
              <a:rPr kumimoji="0" lang="ru-RU" altLang="ru-RU" sz="2800" b="0" i="0" u="none" strike="noStrike" cap="none" normalizeH="0" baseline="0" dirty="0">
                <a:ln>
                  <a:noFill/>
                </a:ln>
                <a:solidFill>
                  <a:schemeClr val="tx1"/>
                </a:solidFill>
                <a:effectLst/>
                <a:latin typeface="Arial" panose="020B0604020202020204" pitchFamily="34" charset="0"/>
              </a:rPr>
              <a:t> </a:t>
            </a:r>
            <a:r>
              <a:rPr kumimoji="0" lang="ru-RU" altLang="ru-RU" sz="2800" b="0" i="0" u="none" strike="noStrike" cap="none" normalizeH="0" baseline="0" dirty="0" err="1">
                <a:ln>
                  <a:noFill/>
                </a:ln>
                <a:solidFill>
                  <a:schemeClr val="tx1"/>
                </a:solidFill>
                <a:effectLst/>
                <a:latin typeface="Arial" panose="020B0604020202020204" pitchFamily="34" charset="0"/>
              </a:rPr>
              <a:t>Jim</a:t>
            </a:r>
            <a:r>
              <a:rPr kumimoji="0" lang="ru-RU" altLang="ru-RU" sz="2800" b="0" i="0" u="none" strike="noStrike" cap="none" normalizeH="0" baseline="0" dirty="0">
                <a:ln>
                  <a:noFill/>
                </a:ln>
                <a:solidFill>
                  <a:schemeClr val="tx1"/>
                </a:solidFill>
                <a:effectLst/>
                <a:latin typeface="Arial" panose="020B0604020202020204" pitchFamily="34" charset="0"/>
              </a:rPr>
              <a:t> </a:t>
            </a:r>
            <a:r>
              <a:rPr kumimoji="0" lang="ru-RU" altLang="ru-RU" sz="2800" b="0" i="0" u="none" strike="noStrike" cap="none" normalizeH="0" baseline="0" dirty="0" err="1">
                <a:ln>
                  <a:noFill/>
                </a:ln>
                <a:solidFill>
                  <a:schemeClr val="tx1"/>
                </a:solidFill>
                <a:effectLst/>
                <a:latin typeface="Arial" panose="020B0604020202020204" pitchFamily="34" charset="0"/>
              </a:rPr>
              <a:t>and</a:t>
            </a:r>
            <a:r>
              <a:rPr kumimoji="0" lang="ru-RU" altLang="ru-RU" sz="2800" b="0" i="0" u="none" strike="noStrike" cap="none" normalizeH="0" baseline="0" dirty="0">
                <a:ln>
                  <a:noFill/>
                </a:ln>
                <a:solidFill>
                  <a:schemeClr val="tx1"/>
                </a:solidFill>
                <a:effectLst/>
                <a:latin typeface="Arial" panose="020B0604020202020204" pitchFamily="34" charset="0"/>
              </a:rPr>
              <a:t> </a:t>
            </a:r>
            <a:r>
              <a:rPr kumimoji="0" lang="ru-RU" altLang="ru-RU" sz="2800" b="0" i="0" u="none" strike="noStrike" cap="none" normalizeH="0" baseline="0" dirty="0" err="1">
                <a:ln>
                  <a:noFill/>
                </a:ln>
                <a:solidFill>
                  <a:schemeClr val="tx1"/>
                </a:solidFill>
                <a:effectLst/>
                <a:latin typeface="Arial" panose="020B0604020202020204" pitchFamily="34" charset="0"/>
              </a:rPr>
              <a:t>answer</a:t>
            </a:r>
            <a:r>
              <a:rPr kumimoji="0" lang="ru-RU" altLang="ru-RU" sz="2800" b="0" i="0" u="none" strike="noStrike" cap="none" normalizeH="0" baseline="0" dirty="0">
                <a:ln>
                  <a:noFill/>
                </a:ln>
                <a:solidFill>
                  <a:schemeClr val="tx1"/>
                </a:solidFill>
                <a:effectLst/>
                <a:latin typeface="Arial" panose="020B0604020202020204" pitchFamily="34" charset="0"/>
              </a:rPr>
              <a:t> </a:t>
            </a:r>
            <a:r>
              <a:rPr kumimoji="0" lang="ru-RU" altLang="ru-RU" sz="2800" b="0" i="0" u="none" strike="noStrike" cap="none" normalizeH="0" baseline="0" dirty="0" err="1">
                <a:ln>
                  <a:noFill/>
                </a:ln>
                <a:solidFill>
                  <a:schemeClr val="tx1"/>
                </a:solidFill>
                <a:effectLst/>
                <a:latin typeface="Arial" panose="020B0604020202020204" pitchFamily="34" charset="0"/>
              </a:rPr>
              <a:t>his</a:t>
            </a:r>
            <a:r>
              <a:rPr kumimoji="0" lang="ru-RU" altLang="ru-RU" sz="2800" b="0" i="0" u="none" strike="noStrike" cap="none" normalizeH="0" baseline="0" dirty="0">
                <a:ln>
                  <a:noFill/>
                </a:ln>
                <a:solidFill>
                  <a:schemeClr val="tx1"/>
                </a:solidFill>
                <a:effectLst/>
                <a:latin typeface="Arial" panose="020B0604020202020204" pitchFamily="34" charset="0"/>
              </a:rPr>
              <a:t> 3 </a:t>
            </a:r>
            <a:r>
              <a:rPr kumimoji="0" lang="ru-RU" altLang="ru-RU" sz="2800" b="0" i="0" u="none" strike="noStrike" cap="none" normalizeH="0" baseline="0" dirty="0" err="1">
                <a:ln>
                  <a:noFill/>
                </a:ln>
                <a:solidFill>
                  <a:schemeClr val="tx1"/>
                </a:solidFill>
                <a:effectLst/>
                <a:latin typeface="Arial" panose="020B0604020202020204" pitchFamily="34" charset="0"/>
              </a:rPr>
              <a:t>questions</a:t>
            </a:r>
            <a:r>
              <a:rPr kumimoji="0" lang="ru-RU" altLang="ru-RU" sz="2800" b="0" i="0" u="none" strike="noStrike" cap="none" normalizeH="0" baseline="0" dirty="0">
                <a:ln>
                  <a:noFill/>
                </a:ln>
                <a:solidFill>
                  <a:schemeClr val="tx1"/>
                </a:solidFill>
                <a:effectLst/>
                <a:latin typeface="Arial" panose="020B0604020202020204" pitchFamily="34" charset="0"/>
              </a:rPr>
              <a:t>. </a:t>
            </a:r>
            <a:r>
              <a:rPr kumimoji="0" lang="ru-RU" altLang="ru-RU" sz="2800" b="0" i="0" u="none" strike="noStrike" cap="none" normalizeH="0" baseline="0" dirty="0" err="1">
                <a:ln>
                  <a:noFill/>
                </a:ln>
                <a:solidFill>
                  <a:schemeClr val="tx1"/>
                </a:solidFill>
                <a:effectLst/>
                <a:latin typeface="Arial" panose="020B0604020202020204" pitchFamily="34" charset="0"/>
              </a:rPr>
              <a:t>Write</a:t>
            </a:r>
            <a:r>
              <a:rPr kumimoji="0" lang="ru-RU" altLang="ru-RU" sz="2800" b="0" i="0" u="none" strike="noStrike" cap="none" normalizeH="0" baseline="0" dirty="0">
                <a:ln>
                  <a:noFill/>
                </a:ln>
                <a:solidFill>
                  <a:schemeClr val="tx1"/>
                </a:solidFill>
                <a:effectLst/>
                <a:latin typeface="Arial" panose="020B0604020202020204" pitchFamily="34" charset="0"/>
              </a:rPr>
              <a:t> </a:t>
            </a:r>
            <a:r>
              <a:rPr kumimoji="0" lang="en-US" altLang="ru-RU" sz="2800" b="0" i="0" u="none" strike="noStrike" cap="none" normalizeH="0" baseline="0" dirty="0">
                <a:ln>
                  <a:noFill/>
                </a:ln>
                <a:solidFill>
                  <a:schemeClr val="tx1"/>
                </a:solidFill>
                <a:effectLst/>
                <a:latin typeface="Arial" panose="020B0604020202020204" pitchFamily="34" charset="0"/>
              </a:rPr>
              <a:t>9</a:t>
            </a:r>
            <a:r>
              <a:rPr kumimoji="0" lang="ru-RU" altLang="ru-RU" sz="2800" b="0" i="0" u="none" strike="noStrike" cap="none" normalizeH="0" baseline="0" dirty="0">
                <a:ln>
                  <a:noFill/>
                </a:ln>
                <a:solidFill>
                  <a:schemeClr val="tx1"/>
                </a:solidFill>
                <a:effectLst/>
                <a:latin typeface="Arial" panose="020B0604020202020204" pitchFamily="34" charset="0"/>
              </a:rPr>
              <a:t>0–1</a:t>
            </a:r>
            <a:r>
              <a:rPr kumimoji="0" lang="en-US" altLang="ru-RU" sz="2800" b="0" i="0" u="none" strike="noStrike" cap="none" normalizeH="0" baseline="0" dirty="0">
                <a:ln>
                  <a:noFill/>
                </a:ln>
                <a:solidFill>
                  <a:schemeClr val="tx1"/>
                </a:solidFill>
                <a:effectLst/>
                <a:latin typeface="Arial" panose="020B0604020202020204" pitchFamily="34" charset="0"/>
              </a:rPr>
              <a:t>1</a:t>
            </a:r>
            <a:r>
              <a:rPr kumimoji="0" lang="ru-RU" altLang="ru-RU" sz="2800" b="0" i="0" u="none" strike="noStrike" cap="none" normalizeH="0" baseline="0" dirty="0">
                <a:ln>
                  <a:noFill/>
                </a:ln>
                <a:solidFill>
                  <a:schemeClr val="tx1"/>
                </a:solidFill>
                <a:effectLst/>
                <a:latin typeface="Arial" panose="020B0604020202020204" pitchFamily="34" charset="0"/>
              </a:rPr>
              <a:t>0 </a:t>
            </a:r>
            <a:r>
              <a:rPr kumimoji="0" lang="ru-RU" altLang="ru-RU" sz="2800" b="0" i="0" u="none" strike="noStrike" cap="none" normalizeH="0" baseline="0" dirty="0" err="1">
                <a:ln>
                  <a:noFill/>
                </a:ln>
                <a:solidFill>
                  <a:schemeClr val="tx1"/>
                </a:solidFill>
                <a:effectLst/>
                <a:latin typeface="Arial" panose="020B0604020202020204" pitchFamily="34" charset="0"/>
              </a:rPr>
              <a:t>words</a:t>
            </a:r>
            <a:r>
              <a:rPr kumimoji="0" lang="ru-RU" altLang="ru-RU" sz="2800" b="0" i="0" u="none" strike="noStrike" cap="none" normalizeH="0" baseline="0" dirty="0">
                <a:ln>
                  <a:noFill/>
                </a:ln>
                <a:solidFill>
                  <a:schemeClr val="tx1"/>
                </a:solidFill>
                <a:effectLst/>
                <a:latin typeface="Arial" panose="020B0604020202020204" pitchFamily="34" charset="0"/>
              </a:rPr>
              <a:t>. </a:t>
            </a:r>
            <a:r>
              <a:rPr kumimoji="0" lang="ru-RU" altLang="ru-RU" sz="2800" b="0" i="0" u="none" strike="noStrike" cap="none" normalizeH="0" baseline="0" dirty="0" err="1">
                <a:ln>
                  <a:noFill/>
                </a:ln>
                <a:solidFill>
                  <a:schemeClr val="tx1"/>
                </a:solidFill>
                <a:effectLst/>
                <a:latin typeface="Arial" panose="020B0604020202020204" pitchFamily="34" charset="0"/>
              </a:rPr>
              <a:t>Remember</a:t>
            </a:r>
            <a:r>
              <a:rPr kumimoji="0" lang="ru-RU" altLang="ru-RU" sz="2800" b="0" i="0" u="none" strike="noStrike" cap="none" normalizeH="0" baseline="0" dirty="0">
                <a:ln>
                  <a:noFill/>
                </a:ln>
                <a:solidFill>
                  <a:schemeClr val="tx1"/>
                </a:solidFill>
                <a:effectLst/>
                <a:latin typeface="Arial" panose="020B0604020202020204" pitchFamily="34" charset="0"/>
              </a:rPr>
              <a:t> </a:t>
            </a:r>
            <a:r>
              <a:rPr kumimoji="0" lang="ru-RU" altLang="ru-RU" sz="2800" b="0" i="0" u="none" strike="noStrike" cap="none" normalizeH="0" baseline="0" dirty="0" err="1">
                <a:ln>
                  <a:noFill/>
                </a:ln>
                <a:solidFill>
                  <a:schemeClr val="tx1"/>
                </a:solidFill>
                <a:effectLst/>
                <a:latin typeface="Arial" panose="020B0604020202020204" pitchFamily="34" charset="0"/>
              </a:rPr>
              <a:t>the</a:t>
            </a:r>
            <a:r>
              <a:rPr kumimoji="0" lang="ru-RU" altLang="ru-RU" sz="2800" b="0" i="0" u="none" strike="noStrike" cap="none" normalizeH="0" baseline="0" dirty="0">
                <a:ln>
                  <a:noFill/>
                </a:ln>
                <a:solidFill>
                  <a:schemeClr val="tx1"/>
                </a:solidFill>
                <a:effectLst/>
                <a:latin typeface="Arial" panose="020B0604020202020204" pitchFamily="34" charset="0"/>
              </a:rPr>
              <a:t> </a:t>
            </a:r>
            <a:r>
              <a:rPr kumimoji="0" lang="ru-RU" altLang="ru-RU" sz="2800" b="0" i="0" u="none" strike="noStrike" cap="none" normalizeH="0" baseline="0" dirty="0" err="1">
                <a:ln>
                  <a:noFill/>
                </a:ln>
                <a:solidFill>
                  <a:schemeClr val="tx1"/>
                </a:solidFill>
                <a:effectLst/>
                <a:latin typeface="Arial" panose="020B0604020202020204" pitchFamily="34" charset="0"/>
              </a:rPr>
              <a:t>rules</a:t>
            </a:r>
            <a:r>
              <a:rPr kumimoji="0" lang="ru-RU" altLang="ru-RU" sz="2800" b="0" i="0" u="none" strike="noStrike" cap="none" normalizeH="0" baseline="0" dirty="0">
                <a:ln>
                  <a:noFill/>
                </a:ln>
                <a:solidFill>
                  <a:schemeClr val="tx1"/>
                </a:solidFill>
                <a:effectLst/>
                <a:latin typeface="Arial" panose="020B0604020202020204" pitchFamily="34" charset="0"/>
              </a:rPr>
              <a:t> </a:t>
            </a:r>
            <a:r>
              <a:rPr kumimoji="0" lang="ru-RU" altLang="ru-RU" sz="2800" b="0" i="0" u="none" strike="noStrike" cap="none" normalizeH="0" baseline="0" dirty="0" err="1">
                <a:ln>
                  <a:noFill/>
                </a:ln>
                <a:solidFill>
                  <a:schemeClr val="tx1"/>
                </a:solidFill>
                <a:effectLst/>
                <a:latin typeface="Arial" panose="020B0604020202020204" pitchFamily="34" charset="0"/>
              </a:rPr>
              <a:t>of</a:t>
            </a:r>
            <a:r>
              <a:rPr kumimoji="0" lang="ru-RU" altLang="ru-RU" sz="2800" b="0" i="0" u="none" strike="noStrike" cap="none" normalizeH="0" baseline="0" dirty="0">
                <a:ln>
                  <a:noFill/>
                </a:ln>
                <a:solidFill>
                  <a:schemeClr val="tx1"/>
                </a:solidFill>
                <a:effectLst/>
                <a:latin typeface="Arial" panose="020B0604020202020204" pitchFamily="34" charset="0"/>
              </a:rPr>
              <a:t> </a:t>
            </a:r>
            <a:r>
              <a:rPr kumimoji="0" lang="ru-RU" altLang="ru-RU" sz="2800" b="0" i="0" u="none" strike="noStrike" cap="none" normalizeH="0" baseline="0" dirty="0" err="1">
                <a:ln>
                  <a:noFill/>
                </a:ln>
                <a:solidFill>
                  <a:schemeClr val="tx1"/>
                </a:solidFill>
                <a:effectLst/>
                <a:latin typeface="Arial" panose="020B0604020202020204" pitchFamily="34" charset="0"/>
              </a:rPr>
              <a:t>letter</a:t>
            </a:r>
            <a:r>
              <a:rPr kumimoji="0" lang="ru-RU" altLang="ru-RU" sz="2800" b="0" i="0" u="none" strike="noStrike" cap="none" normalizeH="0" baseline="0" dirty="0">
                <a:ln>
                  <a:noFill/>
                </a:ln>
                <a:solidFill>
                  <a:schemeClr val="tx1"/>
                </a:solidFill>
                <a:effectLst/>
                <a:latin typeface="Arial" panose="020B0604020202020204" pitchFamily="34" charset="0"/>
              </a:rPr>
              <a:t> </a:t>
            </a:r>
            <a:r>
              <a:rPr kumimoji="0" lang="ru-RU" altLang="ru-RU" sz="2800" b="0" i="0" u="none" strike="noStrike" cap="none" normalizeH="0" baseline="0" dirty="0" err="1">
                <a:ln>
                  <a:noFill/>
                </a:ln>
                <a:solidFill>
                  <a:schemeClr val="tx1"/>
                </a:solidFill>
                <a:effectLst/>
                <a:latin typeface="Arial" panose="020B0604020202020204" pitchFamily="34" charset="0"/>
              </a:rPr>
              <a:t>writing</a:t>
            </a:r>
            <a:r>
              <a:rPr lang="en-US" altLang="ru-RU" dirty="0">
                <a:latin typeface="Arial" panose="020B0604020202020204" pitchFamily="34" charset="0"/>
              </a:rPr>
              <a:t>.</a:t>
            </a:r>
            <a:endParaRPr lang="ru-RU" dirty="0"/>
          </a:p>
        </p:txBody>
      </p:sp>
      <p:sp>
        <p:nvSpPr>
          <p:cNvPr id="5" name="Rectangle 2">
            <a:extLst>
              <a:ext uri="{FF2B5EF4-FFF2-40B4-BE49-F238E27FC236}">
                <a16:creationId xmlns:a16="http://schemas.microsoft.com/office/drawing/2014/main" xmlns="" id="{A55600DC-BF04-426B-B8AE-5FB87552984E}"/>
              </a:ext>
            </a:extLst>
          </p:cNvPr>
          <p:cNvSpPr>
            <a:spLocks noChangeArrowheads="1"/>
          </p:cNvSpPr>
          <p:nvPr/>
        </p:nvSpPr>
        <p:spPr bwMode="auto">
          <a:xfrm>
            <a:off x="0" y="-184666"/>
            <a:ext cx="24878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800" b="0" i="0" u="none" strike="noStrike" cap="none" normalizeH="0" baseline="0" dirty="0">
                <a:ln>
                  <a:noFill/>
                </a:ln>
                <a:solidFill>
                  <a:schemeClr val="tx1"/>
                </a:solidFill>
                <a:effectLst/>
                <a:latin typeface="Arial" panose="020B0604020202020204" pitchFamily="34" charset="0"/>
              </a:rPr>
              <a:t>.</a:t>
            </a:r>
          </a:p>
        </p:txBody>
      </p:sp>
    </p:spTree>
    <p:extLst>
      <p:ext uri="{BB962C8B-B14F-4D97-AF65-F5344CB8AC3E}">
        <p14:creationId xmlns:p14="http://schemas.microsoft.com/office/powerpoint/2010/main" val="12603186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CEFE3745-AF4C-4EC1-AE89-8C873DF3B5CB}"/>
              </a:ext>
            </a:extLst>
          </p:cNvPr>
          <p:cNvSpPr>
            <a:spLocks noGrp="1"/>
          </p:cNvSpPr>
          <p:nvPr>
            <p:ph type="title"/>
          </p:nvPr>
        </p:nvSpPr>
        <p:spPr/>
        <p:txBody>
          <a:bodyPr>
            <a:normAutofit/>
          </a:bodyPr>
          <a:lstStyle/>
          <a:p>
            <a:pPr algn="ctr"/>
            <a:r>
              <a:rPr lang="en-US" sz="4000" b="1" dirty="0">
                <a:solidFill>
                  <a:schemeClr val="accent2">
                    <a:lumMod val="75000"/>
                  </a:schemeClr>
                </a:solidFill>
                <a:latin typeface="Arial" panose="020B0604020202020204" pitchFamily="34" charset="0"/>
                <a:cs typeface="Arial" panose="020B0604020202020204" pitchFamily="34" charset="0"/>
              </a:rPr>
              <a:t>Self analysis</a:t>
            </a:r>
            <a:endParaRPr lang="ru-RU" sz="4000" b="1" dirty="0">
              <a:solidFill>
                <a:schemeClr val="accent2">
                  <a:lumMod val="75000"/>
                </a:schemeClr>
              </a:solidFill>
              <a:latin typeface="Arial" panose="020B0604020202020204" pitchFamily="34" charset="0"/>
              <a:cs typeface="Arial" panose="020B0604020202020204" pitchFamily="34" charset="0"/>
            </a:endParaRPr>
          </a:p>
        </p:txBody>
      </p:sp>
      <p:sp>
        <p:nvSpPr>
          <p:cNvPr id="3" name="Объект 2">
            <a:extLst>
              <a:ext uri="{FF2B5EF4-FFF2-40B4-BE49-F238E27FC236}">
                <a16:creationId xmlns:a16="http://schemas.microsoft.com/office/drawing/2014/main" xmlns="" id="{68F459A7-C9DF-4534-927C-6F4B65F8229C}"/>
              </a:ext>
            </a:extLst>
          </p:cNvPr>
          <p:cNvSpPr>
            <a:spLocks noGrp="1"/>
          </p:cNvSpPr>
          <p:nvPr>
            <p:ph idx="1"/>
          </p:nvPr>
        </p:nvSpPr>
        <p:spPr/>
        <p:txBody>
          <a:bodyPr/>
          <a:lstStyle/>
          <a:p>
            <a:pPr marL="0" indent="0">
              <a:buNone/>
            </a:pPr>
            <a:r>
              <a:rPr lang="en-US" sz="2800" dirty="0">
                <a:latin typeface="Comic Sans MS" pitchFamily="66" charset="0"/>
              </a:rPr>
              <a:t>Today you have</a:t>
            </a:r>
          </a:p>
          <a:p>
            <a:pPr marL="285750" indent="-285750">
              <a:buFont typeface="Wingdings" pitchFamily="2" charset="2"/>
              <a:buChar char="ü"/>
            </a:pPr>
            <a:r>
              <a:rPr lang="en-US" dirty="0">
                <a:latin typeface="Comic Sans MS" pitchFamily="66" charset="0"/>
              </a:rPr>
              <a:t>l</a:t>
            </a:r>
            <a:r>
              <a:rPr lang="en-US" sz="2800" dirty="0">
                <a:latin typeface="Comic Sans MS" pitchFamily="66" charset="0"/>
              </a:rPr>
              <a:t>earnt and practiced new vocabulary;</a:t>
            </a:r>
          </a:p>
          <a:p>
            <a:pPr marL="285750" indent="-285750">
              <a:buFont typeface="Wingdings" pitchFamily="2" charset="2"/>
              <a:buChar char="ü"/>
            </a:pPr>
            <a:r>
              <a:rPr lang="en-US" sz="2800" dirty="0">
                <a:latin typeface="Comic Sans MS" pitchFamily="66" charset="0"/>
              </a:rPr>
              <a:t>found out facts about Victory Day;</a:t>
            </a:r>
          </a:p>
          <a:p>
            <a:pPr marL="285750" indent="-285750">
              <a:buFont typeface="Wingdings" pitchFamily="2" charset="2"/>
              <a:buChar char="ü"/>
            </a:pPr>
            <a:r>
              <a:rPr lang="en-US" dirty="0">
                <a:latin typeface="Comic Sans MS" pitchFamily="66" charset="0"/>
              </a:rPr>
              <a:t>analyzed the text;</a:t>
            </a:r>
            <a:endParaRPr lang="en-US" sz="2800" dirty="0">
              <a:latin typeface="Comic Sans MS" pitchFamily="66" charset="0"/>
            </a:endParaRPr>
          </a:p>
          <a:p>
            <a:pPr marL="285750" indent="-285750">
              <a:buFont typeface="Wingdings" pitchFamily="2" charset="2"/>
              <a:buChar char="ü"/>
            </a:pPr>
            <a:r>
              <a:rPr lang="en-US" dirty="0">
                <a:latin typeface="Comic Sans MS" pitchFamily="66" charset="0"/>
              </a:rPr>
              <a:t>l</a:t>
            </a:r>
            <a:r>
              <a:rPr lang="en-US" sz="2800" dirty="0">
                <a:latin typeface="Comic Sans MS" pitchFamily="66" charset="0"/>
              </a:rPr>
              <a:t>earnt how to</a:t>
            </a:r>
            <a:r>
              <a:rPr lang="ru-RU" sz="2800" dirty="0">
                <a:latin typeface="Comic Sans MS" pitchFamily="66" charset="0"/>
              </a:rPr>
              <a:t> </a:t>
            </a:r>
            <a:r>
              <a:rPr lang="en-US" sz="2800" dirty="0">
                <a:latin typeface="Comic Sans MS" pitchFamily="66" charset="0"/>
              </a:rPr>
              <a:t>give a talk continuously;</a:t>
            </a:r>
            <a:endParaRPr lang="ru-RU" sz="2800" dirty="0">
              <a:latin typeface="Comic Sans MS" pitchFamily="66" charset="0"/>
            </a:endParaRPr>
          </a:p>
          <a:p>
            <a:pPr marL="285750" indent="-285750">
              <a:buFont typeface="Wingdings" pitchFamily="2" charset="2"/>
              <a:buChar char="ü"/>
            </a:pPr>
            <a:r>
              <a:rPr lang="en-US" sz="2800" dirty="0">
                <a:latin typeface="Comic Sans MS" pitchFamily="66" charset="0"/>
              </a:rPr>
              <a:t>taken part in an interview;</a:t>
            </a:r>
          </a:p>
          <a:p>
            <a:pPr marL="285750" indent="-285750">
              <a:buFont typeface="Wingdings" pitchFamily="2" charset="2"/>
              <a:buChar char="ü"/>
            </a:pPr>
            <a:r>
              <a:rPr lang="en-US" dirty="0">
                <a:latin typeface="Comic Sans MS" pitchFamily="66" charset="0"/>
              </a:rPr>
              <a:t>understood the importance of Memory days.</a:t>
            </a:r>
            <a:endParaRPr lang="en-US" sz="2800" dirty="0">
              <a:latin typeface="Comic Sans MS" pitchFamily="66" charset="0"/>
            </a:endParaRPr>
          </a:p>
          <a:p>
            <a:endParaRPr lang="ru-RU" dirty="0"/>
          </a:p>
        </p:txBody>
      </p:sp>
    </p:spTree>
    <p:extLst>
      <p:ext uri="{BB962C8B-B14F-4D97-AF65-F5344CB8AC3E}">
        <p14:creationId xmlns:p14="http://schemas.microsoft.com/office/powerpoint/2010/main" val="26319819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01785E02-DD6E-441C-B43E-940E8790B639}"/>
              </a:ext>
            </a:extLst>
          </p:cNvPr>
          <p:cNvSpPr>
            <a:spLocks noGrp="1"/>
          </p:cNvSpPr>
          <p:nvPr>
            <p:ph type="title"/>
          </p:nvPr>
        </p:nvSpPr>
        <p:spPr/>
        <p:txBody>
          <a:bodyPr>
            <a:normAutofit/>
          </a:bodyPr>
          <a:lstStyle/>
          <a:p>
            <a:pPr algn="ctr"/>
            <a:r>
              <a:rPr lang="en-US" sz="4000" b="1" dirty="0">
                <a:solidFill>
                  <a:schemeClr val="accent2">
                    <a:lumMod val="75000"/>
                  </a:schemeClr>
                </a:solidFill>
                <a:latin typeface="Arial" panose="020B0604020202020204" pitchFamily="34" charset="0"/>
                <a:cs typeface="Arial" panose="020B0604020202020204" pitchFamily="34" charset="0"/>
              </a:rPr>
              <a:t>Marks and conclusion</a:t>
            </a:r>
            <a:endParaRPr lang="ru-RU" sz="4000" b="1" dirty="0">
              <a:latin typeface="Arial" panose="020B0604020202020204" pitchFamily="34" charset="0"/>
              <a:cs typeface="Arial" panose="020B0604020202020204" pitchFamily="34" charset="0"/>
            </a:endParaRPr>
          </a:p>
        </p:txBody>
      </p:sp>
      <p:sp>
        <p:nvSpPr>
          <p:cNvPr id="3" name="Объект 2">
            <a:extLst>
              <a:ext uri="{FF2B5EF4-FFF2-40B4-BE49-F238E27FC236}">
                <a16:creationId xmlns:a16="http://schemas.microsoft.com/office/drawing/2014/main" xmlns="" id="{8A3B5D81-407D-4033-9B7E-E2FB6271DC11}"/>
              </a:ext>
            </a:extLst>
          </p:cNvPr>
          <p:cNvSpPr>
            <a:spLocks noGrp="1"/>
          </p:cNvSpPr>
          <p:nvPr>
            <p:ph idx="1"/>
          </p:nvPr>
        </p:nvSpPr>
        <p:spPr/>
        <p:txBody>
          <a:bodyPr>
            <a:normAutofit lnSpcReduction="10000"/>
          </a:bodyPr>
          <a:lstStyle/>
          <a:p>
            <a:pPr marL="0" indent="0">
              <a:buNone/>
            </a:pPr>
            <a:r>
              <a:rPr lang="en-US" b="1" dirty="0"/>
              <a:t>You get a “5” if you: </a:t>
            </a:r>
          </a:p>
          <a:p>
            <a:pPr>
              <a:buFontTx/>
              <a:buChar char="-"/>
            </a:pPr>
            <a:r>
              <a:rPr lang="en-US" dirty="0"/>
              <a:t>have been active at the lesson;</a:t>
            </a:r>
          </a:p>
          <a:p>
            <a:pPr>
              <a:buFontTx/>
              <a:buChar char="-"/>
            </a:pPr>
            <a:r>
              <a:rPr lang="en-US" dirty="0"/>
              <a:t>have given full answers to the questions or asked questions;</a:t>
            </a:r>
          </a:p>
          <a:p>
            <a:pPr>
              <a:buFontTx/>
              <a:buChar char="-"/>
            </a:pPr>
            <a:r>
              <a:rPr lang="en-US" dirty="0"/>
              <a:t>have taken part in an interview or have given a talk;</a:t>
            </a:r>
          </a:p>
          <a:p>
            <a:pPr>
              <a:buFontTx/>
              <a:buChar char="-"/>
            </a:pPr>
            <a:r>
              <a:rPr lang="en-US" dirty="0"/>
              <a:t>have made 3-4 mistakes.</a:t>
            </a:r>
          </a:p>
          <a:p>
            <a:pPr marL="0" indent="0">
              <a:buNone/>
            </a:pPr>
            <a:r>
              <a:rPr lang="en-US" b="1" dirty="0"/>
              <a:t>You get a “4” if you:</a:t>
            </a:r>
          </a:p>
          <a:p>
            <a:pPr>
              <a:buFontTx/>
              <a:buChar char="-"/>
            </a:pPr>
            <a:r>
              <a:rPr lang="en-US" dirty="0"/>
              <a:t>have been active at the lesson;</a:t>
            </a:r>
          </a:p>
          <a:p>
            <a:pPr>
              <a:buFontTx/>
              <a:buChar char="-"/>
            </a:pPr>
            <a:r>
              <a:rPr lang="en-US" dirty="0"/>
              <a:t>have given full answers to the questions or asked questions;</a:t>
            </a:r>
          </a:p>
          <a:p>
            <a:pPr>
              <a:buFontTx/>
              <a:buChar char="-"/>
            </a:pPr>
            <a:r>
              <a:rPr lang="en-US" dirty="0"/>
              <a:t>have made 5-6 mistakes.</a:t>
            </a:r>
          </a:p>
          <a:p>
            <a:pPr marL="0" indent="0">
              <a:buNone/>
            </a:pPr>
            <a:endParaRPr lang="ru-RU" b="1" dirty="0"/>
          </a:p>
        </p:txBody>
      </p:sp>
    </p:spTree>
    <p:extLst>
      <p:ext uri="{BB962C8B-B14F-4D97-AF65-F5344CB8AC3E}">
        <p14:creationId xmlns:p14="http://schemas.microsoft.com/office/powerpoint/2010/main" val="14086156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60FB5EA5-CD1C-47D2-8F61-D02E6AC7D2D2}"/>
              </a:ext>
            </a:extLst>
          </p:cNvPr>
          <p:cNvSpPr>
            <a:spLocks noGrp="1"/>
          </p:cNvSpPr>
          <p:nvPr>
            <p:ph type="title"/>
          </p:nvPr>
        </p:nvSpPr>
        <p:spPr/>
        <p:txBody>
          <a:bodyPr/>
          <a:lstStyle/>
          <a:p>
            <a:pPr algn="ctr"/>
            <a:r>
              <a:rPr lang="en-US" b="1" dirty="0">
                <a:solidFill>
                  <a:schemeClr val="accent2">
                    <a:lumMod val="75000"/>
                  </a:schemeClr>
                </a:solidFill>
                <a:latin typeface="Arial" panose="020B0604020202020204" pitchFamily="34" charset="0"/>
                <a:cs typeface="Arial" panose="020B0604020202020204" pitchFamily="34" charset="0"/>
              </a:rPr>
              <a:t>Thank you!</a:t>
            </a:r>
            <a:endParaRPr lang="ru-RU" b="1" dirty="0">
              <a:solidFill>
                <a:schemeClr val="accent2">
                  <a:lumMod val="75000"/>
                </a:schemeClr>
              </a:solidFill>
              <a:latin typeface="Arial" panose="020B0604020202020204" pitchFamily="34" charset="0"/>
              <a:cs typeface="Arial" panose="020B0604020202020204" pitchFamily="34" charset="0"/>
            </a:endParaRPr>
          </a:p>
        </p:txBody>
      </p:sp>
      <p:pic>
        <p:nvPicPr>
          <p:cNvPr id="5" name="Объект 4">
            <a:extLst>
              <a:ext uri="{FF2B5EF4-FFF2-40B4-BE49-F238E27FC236}">
                <a16:creationId xmlns:a16="http://schemas.microsoft.com/office/drawing/2014/main" xmlns="" id="{FEB4E193-C531-48DA-ADF1-3994728A76F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206481" y="1825625"/>
            <a:ext cx="5779038" cy="4351338"/>
          </a:xfrm>
        </p:spPr>
      </p:pic>
    </p:spTree>
    <p:extLst>
      <p:ext uri="{BB962C8B-B14F-4D97-AF65-F5344CB8AC3E}">
        <p14:creationId xmlns:p14="http://schemas.microsoft.com/office/powerpoint/2010/main" val="10447267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a:extLst>
              <a:ext uri="{FF2B5EF4-FFF2-40B4-BE49-F238E27FC236}">
                <a16:creationId xmlns:a16="http://schemas.microsoft.com/office/drawing/2014/main" xmlns="" id="{52FDE5FB-EFCF-4A12-A861-368C40DE46E7}"/>
              </a:ext>
            </a:extLst>
          </p:cNvPr>
          <p:cNvSpPr>
            <a:spLocks noGrp="1"/>
          </p:cNvSpPr>
          <p:nvPr>
            <p:ph type="title"/>
          </p:nvPr>
        </p:nvSpPr>
        <p:spPr/>
        <p:txBody>
          <a:bodyPr>
            <a:normAutofit/>
          </a:bodyPr>
          <a:lstStyle/>
          <a:p>
            <a:pPr algn="ctr"/>
            <a:r>
              <a:rPr lang="en-US" sz="4000" b="1" dirty="0">
                <a:solidFill>
                  <a:schemeClr val="accent2">
                    <a:lumMod val="75000"/>
                  </a:schemeClr>
                </a:solidFill>
                <a:latin typeface="Arial" panose="020B0604020202020204" pitchFamily="34" charset="0"/>
                <a:cs typeface="Arial" panose="020B0604020202020204" pitchFamily="34" charset="0"/>
              </a:rPr>
              <a:t>Victory Day</a:t>
            </a:r>
            <a:r>
              <a:rPr lang="ru-RU" sz="4000" b="1" dirty="0">
                <a:solidFill>
                  <a:schemeClr val="accent2">
                    <a:lumMod val="75000"/>
                  </a:schemeClr>
                </a:solidFill>
                <a:latin typeface="Arial" panose="020B0604020202020204" pitchFamily="34" charset="0"/>
                <a:cs typeface="Arial" panose="020B0604020202020204" pitchFamily="34" charset="0"/>
              </a:rPr>
              <a:t/>
            </a:r>
            <a:br>
              <a:rPr lang="ru-RU" sz="4000" b="1" dirty="0">
                <a:solidFill>
                  <a:schemeClr val="accent2">
                    <a:lumMod val="75000"/>
                  </a:schemeClr>
                </a:solidFill>
                <a:latin typeface="Arial" panose="020B0604020202020204" pitchFamily="34" charset="0"/>
                <a:cs typeface="Arial" panose="020B0604020202020204" pitchFamily="34" charset="0"/>
              </a:rPr>
            </a:br>
            <a:r>
              <a:rPr lang="en-US" sz="4000" b="1" dirty="0">
                <a:solidFill>
                  <a:schemeClr val="accent2">
                    <a:lumMod val="75000"/>
                  </a:schemeClr>
                </a:solidFill>
                <a:latin typeface="Arial" panose="020B0604020202020204" pitchFamily="34" charset="0"/>
                <a:cs typeface="Arial" panose="020B0604020202020204" pitchFamily="34" charset="0"/>
              </a:rPr>
              <a:t>Silent minute </a:t>
            </a:r>
            <a:endParaRPr lang="ru-RU" sz="4000" b="1" dirty="0">
              <a:solidFill>
                <a:schemeClr val="accent2">
                  <a:lumMod val="75000"/>
                </a:schemeClr>
              </a:solidFill>
              <a:latin typeface="Arial" panose="020B0604020202020204" pitchFamily="34" charset="0"/>
              <a:cs typeface="Arial" panose="020B0604020202020204" pitchFamily="34" charset="0"/>
            </a:endParaRPr>
          </a:p>
        </p:txBody>
      </p:sp>
      <p:pic>
        <p:nvPicPr>
          <p:cNvPr id="6" name="Объект 5" descr="9th of May: Victory Day in Russia">
            <a:extLst>
              <a:ext uri="{FF2B5EF4-FFF2-40B4-BE49-F238E27FC236}">
                <a16:creationId xmlns:a16="http://schemas.microsoft.com/office/drawing/2014/main" xmlns="" id="{EDFA1258-7A60-47E1-8424-ECB3DC40699E}"/>
              </a:ext>
            </a:extLst>
          </p:cNvPr>
          <p:cNvPicPr>
            <a:picLocks noGrp="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2809875" y="1825625"/>
            <a:ext cx="6545554" cy="4375150"/>
          </a:xfrm>
          <a:prstGeom prst="rect">
            <a:avLst/>
          </a:prstGeom>
          <a:noFill/>
          <a:ln>
            <a:noFill/>
          </a:ln>
        </p:spPr>
      </p:pic>
      <p:pic>
        <p:nvPicPr>
          <p:cNvPr id="2" name="silent minute">
            <a:hlinkClick r:id="" action="ppaction://media"/>
            <a:extLst>
              <a:ext uri="{FF2B5EF4-FFF2-40B4-BE49-F238E27FC236}">
                <a16:creationId xmlns:a16="http://schemas.microsoft.com/office/drawing/2014/main" xmlns="" id="{CA479BBF-9CCF-4167-8765-34B675B546B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20445" y="4998085"/>
            <a:ext cx="487363" cy="487363"/>
          </a:xfrm>
          <a:prstGeom prst="rect">
            <a:avLst/>
          </a:prstGeom>
        </p:spPr>
      </p:pic>
    </p:spTree>
    <p:extLst>
      <p:ext uri="{BB962C8B-B14F-4D97-AF65-F5344CB8AC3E}">
        <p14:creationId xmlns:p14="http://schemas.microsoft.com/office/powerpoint/2010/main" val="579117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384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D1D01D97-9A54-432B-9EC7-AF01788E55F8}"/>
              </a:ext>
            </a:extLst>
          </p:cNvPr>
          <p:cNvSpPr>
            <a:spLocks noGrp="1"/>
          </p:cNvSpPr>
          <p:nvPr>
            <p:ph type="title"/>
          </p:nvPr>
        </p:nvSpPr>
        <p:spPr/>
        <p:txBody>
          <a:bodyPr>
            <a:normAutofit/>
          </a:bodyPr>
          <a:lstStyle/>
          <a:p>
            <a:pPr algn="ctr"/>
            <a:r>
              <a:rPr lang="en-US" sz="4000" b="1" dirty="0">
                <a:solidFill>
                  <a:schemeClr val="accent2">
                    <a:lumMod val="75000"/>
                  </a:schemeClr>
                </a:solidFill>
                <a:latin typeface="Arial" panose="020B0604020202020204" pitchFamily="34" charset="0"/>
                <a:cs typeface="Arial" panose="020B0604020202020204" pitchFamily="34" charset="0"/>
              </a:rPr>
              <a:t>Aims and Goals</a:t>
            </a:r>
            <a:endParaRPr lang="ru-RU" sz="4000" b="1" dirty="0">
              <a:solidFill>
                <a:schemeClr val="accent2">
                  <a:lumMod val="75000"/>
                </a:schemeClr>
              </a:solidFill>
              <a:latin typeface="Arial" panose="020B0604020202020204" pitchFamily="34" charset="0"/>
              <a:cs typeface="Arial" panose="020B0604020202020204" pitchFamily="34" charset="0"/>
            </a:endParaRPr>
          </a:p>
        </p:txBody>
      </p:sp>
      <p:sp>
        <p:nvSpPr>
          <p:cNvPr id="3" name="Объект 2">
            <a:extLst>
              <a:ext uri="{FF2B5EF4-FFF2-40B4-BE49-F238E27FC236}">
                <a16:creationId xmlns:a16="http://schemas.microsoft.com/office/drawing/2014/main" xmlns="" id="{DAD4D98C-240F-4863-8402-68ACFCE59CB2}"/>
              </a:ext>
            </a:extLst>
          </p:cNvPr>
          <p:cNvSpPr>
            <a:spLocks noGrp="1"/>
          </p:cNvSpPr>
          <p:nvPr>
            <p:ph idx="1"/>
          </p:nvPr>
        </p:nvSpPr>
        <p:spPr/>
        <p:txBody>
          <a:bodyPr>
            <a:normAutofit/>
          </a:bodyPr>
          <a:lstStyle/>
          <a:p>
            <a:pPr marL="285750" indent="-285750">
              <a:buFont typeface="Wingdings" pitchFamily="2" charset="2"/>
              <a:buChar char="ü"/>
            </a:pPr>
            <a:endParaRPr lang="en-US" sz="2800" dirty="0">
              <a:latin typeface="Comic Sans MS" pitchFamily="66" charset="0"/>
            </a:endParaRPr>
          </a:p>
          <a:p>
            <a:pPr marL="285750" indent="-285750">
              <a:buFont typeface="Wingdings" pitchFamily="2" charset="2"/>
              <a:buChar char="ü"/>
            </a:pPr>
            <a:r>
              <a:rPr lang="en-US" sz="2800" dirty="0">
                <a:latin typeface="Comic Sans MS" pitchFamily="66" charset="0"/>
              </a:rPr>
              <a:t>Learn and practice new vocabulary;</a:t>
            </a:r>
          </a:p>
          <a:p>
            <a:pPr marL="285750" indent="-285750">
              <a:buFont typeface="Wingdings" pitchFamily="2" charset="2"/>
              <a:buChar char="ü"/>
            </a:pPr>
            <a:r>
              <a:rPr lang="en-US" sz="2800" dirty="0">
                <a:latin typeface="Comic Sans MS" pitchFamily="66" charset="0"/>
              </a:rPr>
              <a:t>Find out facts about Victory Day;</a:t>
            </a:r>
          </a:p>
          <a:p>
            <a:pPr marL="285750" indent="-285750">
              <a:buFont typeface="Wingdings" pitchFamily="2" charset="2"/>
              <a:buChar char="ü"/>
            </a:pPr>
            <a:r>
              <a:rPr lang="en-US" dirty="0">
                <a:latin typeface="Comic Sans MS" pitchFamily="66" charset="0"/>
              </a:rPr>
              <a:t>Analyze the texts;</a:t>
            </a:r>
            <a:endParaRPr lang="en-US" sz="2800" dirty="0">
              <a:latin typeface="Comic Sans MS" pitchFamily="66" charset="0"/>
            </a:endParaRPr>
          </a:p>
          <a:p>
            <a:pPr marL="285750" indent="-285750">
              <a:buFont typeface="Wingdings" pitchFamily="2" charset="2"/>
              <a:buChar char="ü"/>
            </a:pPr>
            <a:r>
              <a:rPr lang="en-US" sz="2800" dirty="0">
                <a:latin typeface="Comic Sans MS" pitchFamily="66" charset="0"/>
              </a:rPr>
              <a:t>Learn how to</a:t>
            </a:r>
            <a:r>
              <a:rPr lang="ru-RU" sz="2800" dirty="0">
                <a:latin typeface="Comic Sans MS" pitchFamily="66" charset="0"/>
              </a:rPr>
              <a:t> </a:t>
            </a:r>
            <a:r>
              <a:rPr lang="en-US" sz="2800" dirty="0">
                <a:latin typeface="Comic Sans MS" pitchFamily="66" charset="0"/>
              </a:rPr>
              <a:t>give a talk continuously;</a:t>
            </a:r>
            <a:endParaRPr lang="ru-RU" sz="2800" dirty="0">
              <a:latin typeface="Comic Sans MS" pitchFamily="66" charset="0"/>
            </a:endParaRPr>
          </a:p>
          <a:p>
            <a:pPr marL="285750" indent="-285750">
              <a:buFont typeface="Wingdings" pitchFamily="2" charset="2"/>
              <a:buChar char="ü"/>
            </a:pPr>
            <a:r>
              <a:rPr lang="en-US" sz="2800" dirty="0">
                <a:latin typeface="Comic Sans MS" pitchFamily="66" charset="0"/>
              </a:rPr>
              <a:t>Take part in an interview;</a:t>
            </a:r>
          </a:p>
          <a:p>
            <a:pPr marL="285750" indent="-285750">
              <a:buFont typeface="Wingdings" pitchFamily="2" charset="2"/>
              <a:buChar char="ü"/>
            </a:pPr>
            <a:r>
              <a:rPr lang="en-US" dirty="0">
                <a:latin typeface="Comic Sans MS" pitchFamily="66" charset="0"/>
              </a:rPr>
              <a:t>Bring up the sense of love and pride for the Motherland.</a:t>
            </a:r>
            <a:endParaRPr lang="en-US" sz="2800" dirty="0">
              <a:latin typeface="Comic Sans MS" pitchFamily="66" charset="0"/>
            </a:endParaRPr>
          </a:p>
          <a:p>
            <a:pPr marL="0" indent="0">
              <a:buNone/>
            </a:pPr>
            <a:r>
              <a:rPr lang="en-US" sz="2800" dirty="0">
                <a:latin typeface="Comic Sans MS" pitchFamily="66" charset="0"/>
              </a:rPr>
              <a:t> </a:t>
            </a:r>
          </a:p>
          <a:p>
            <a:endParaRPr lang="ru-RU" dirty="0"/>
          </a:p>
        </p:txBody>
      </p:sp>
    </p:spTree>
    <p:extLst>
      <p:ext uri="{BB962C8B-B14F-4D97-AF65-F5344CB8AC3E}">
        <p14:creationId xmlns:p14="http://schemas.microsoft.com/office/powerpoint/2010/main" val="37307885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64D07FCB-93AD-46BC-AAC3-D000E2B57954}"/>
              </a:ext>
            </a:extLst>
          </p:cNvPr>
          <p:cNvSpPr>
            <a:spLocks noGrp="1"/>
          </p:cNvSpPr>
          <p:nvPr>
            <p:ph type="title"/>
          </p:nvPr>
        </p:nvSpPr>
        <p:spPr/>
        <p:txBody>
          <a:bodyPr>
            <a:normAutofit/>
          </a:bodyPr>
          <a:lstStyle/>
          <a:p>
            <a:pPr algn="ctr"/>
            <a:r>
              <a:rPr lang="en-US" sz="4000" b="1" dirty="0">
                <a:solidFill>
                  <a:schemeClr val="accent2">
                    <a:lumMod val="75000"/>
                  </a:schemeClr>
                </a:solidFill>
                <a:latin typeface="Arial" panose="020B0604020202020204" pitchFamily="34" charset="0"/>
                <a:cs typeface="Arial" panose="020B0604020202020204" pitchFamily="34" charset="0"/>
              </a:rPr>
              <a:t>Warming up. </a:t>
            </a:r>
            <a:endParaRPr lang="ru-RU" sz="4000" b="1" dirty="0">
              <a:solidFill>
                <a:schemeClr val="accent2">
                  <a:lumMod val="75000"/>
                </a:schemeClr>
              </a:solidFill>
              <a:latin typeface="Arial" panose="020B0604020202020204" pitchFamily="34" charset="0"/>
              <a:cs typeface="Arial" panose="020B0604020202020204" pitchFamily="34" charset="0"/>
            </a:endParaRPr>
          </a:p>
        </p:txBody>
      </p:sp>
      <p:sp>
        <p:nvSpPr>
          <p:cNvPr id="3" name="Объект 2">
            <a:extLst>
              <a:ext uri="{FF2B5EF4-FFF2-40B4-BE49-F238E27FC236}">
                <a16:creationId xmlns:a16="http://schemas.microsoft.com/office/drawing/2014/main" xmlns="" id="{7118E551-79BD-4598-85C3-F5192C804D05}"/>
              </a:ext>
            </a:extLst>
          </p:cNvPr>
          <p:cNvSpPr>
            <a:spLocks noGrp="1"/>
          </p:cNvSpPr>
          <p:nvPr>
            <p:ph idx="1"/>
          </p:nvPr>
        </p:nvSpPr>
        <p:spPr/>
        <p:txBody>
          <a:bodyPr/>
          <a:lstStyle/>
          <a:p>
            <a:r>
              <a:rPr lang="en-US" dirty="0"/>
              <a:t>Ask and answer the questions which you have prepared at home.</a:t>
            </a:r>
            <a:endParaRPr lang="ru-RU" dirty="0"/>
          </a:p>
        </p:txBody>
      </p:sp>
    </p:spTree>
    <p:extLst>
      <p:ext uri="{BB962C8B-B14F-4D97-AF65-F5344CB8AC3E}">
        <p14:creationId xmlns:p14="http://schemas.microsoft.com/office/powerpoint/2010/main" val="26844448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CEAA1170-462A-4B1A-9494-6AAB7DD6B4DC}"/>
              </a:ext>
            </a:extLst>
          </p:cNvPr>
          <p:cNvSpPr>
            <a:spLocks noGrp="1"/>
          </p:cNvSpPr>
          <p:nvPr>
            <p:ph type="title"/>
          </p:nvPr>
        </p:nvSpPr>
        <p:spPr/>
        <p:txBody>
          <a:bodyPr>
            <a:normAutofit/>
          </a:bodyPr>
          <a:lstStyle/>
          <a:p>
            <a:pPr algn="ctr"/>
            <a:r>
              <a:rPr lang="en-US" sz="4000" b="1" dirty="0">
                <a:solidFill>
                  <a:schemeClr val="accent2">
                    <a:lumMod val="75000"/>
                  </a:schemeClr>
                </a:solidFill>
                <a:latin typeface="Arial" panose="020B0604020202020204" pitchFamily="34" charset="0"/>
                <a:cs typeface="Arial" panose="020B0604020202020204" pitchFamily="34" charset="0"/>
              </a:rPr>
              <a:t>Guess the meaning of new phrases.</a:t>
            </a:r>
            <a:endParaRPr lang="ru-RU" sz="4000" b="1" dirty="0">
              <a:solidFill>
                <a:schemeClr val="accent2">
                  <a:lumMod val="75000"/>
                </a:schemeClr>
              </a:solidFill>
              <a:latin typeface="Arial" panose="020B0604020202020204" pitchFamily="34" charset="0"/>
              <a:cs typeface="Arial" panose="020B0604020202020204" pitchFamily="34" charset="0"/>
            </a:endParaRPr>
          </a:p>
        </p:txBody>
      </p:sp>
      <p:sp>
        <p:nvSpPr>
          <p:cNvPr id="3" name="Объект 2">
            <a:extLst>
              <a:ext uri="{FF2B5EF4-FFF2-40B4-BE49-F238E27FC236}">
                <a16:creationId xmlns:a16="http://schemas.microsoft.com/office/drawing/2014/main" xmlns="" id="{FCD14C23-3014-4F73-8FE1-CACCE5502E23}"/>
              </a:ext>
            </a:extLst>
          </p:cNvPr>
          <p:cNvSpPr>
            <a:spLocks noGrp="1"/>
          </p:cNvSpPr>
          <p:nvPr>
            <p:ph idx="1"/>
          </p:nvPr>
        </p:nvSpPr>
        <p:spPr/>
        <p:txBody>
          <a:bodyPr/>
          <a:lstStyle/>
          <a:p>
            <a:pPr marL="0" indent="0">
              <a:buNone/>
            </a:pPr>
            <a:r>
              <a:rPr lang="en-US" dirty="0"/>
              <a:t>Follow the link:</a:t>
            </a:r>
          </a:p>
          <a:p>
            <a:endParaRPr lang="en-US" dirty="0"/>
          </a:p>
          <a:p>
            <a:r>
              <a:rPr lang="en-US" dirty="0">
                <a:hlinkClick r:id="rId2"/>
              </a:rPr>
              <a:t>New vocabulary</a:t>
            </a:r>
            <a:endParaRPr lang="en-US" dirty="0"/>
          </a:p>
          <a:p>
            <a:endParaRPr lang="en-US" dirty="0"/>
          </a:p>
          <a:p>
            <a:endParaRPr lang="ru-RU" dirty="0"/>
          </a:p>
        </p:txBody>
      </p:sp>
    </p:spTree>
    <p:extLst>
      <p:ext uri="{BB962C8B-B14F-4D97-AF65-F5344CB8AC3E}">
        <p14:creationId xmlns:p14="http://schemas.microsoft.com/office/powerpoint/2010/main" val="34754769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C9BF5C2B-1049-41A4-983D-0AD02F3BB76C}"/>
              </a:ext>
            </a:extLst>
          </p:cNvPr>
          <p:cNvSpPr>
            <a:spLocks noGrp="1"/>
          </p:cNvSpPr>
          <p:nvPr>
            <p:ph type="title"/>
          </p:nvPr>
        </p:nvSpPr>
        <p:spPr>
          <a:xfrm>
            <a:off x="838200" y="190740"/>
            <a:ext cx="10515600" cy="495935"/>
          </a:xfrm>
        </p:spPr>
        <p:txBody>
          <a:bodyPr>
            <a:normAutofit/>
          </a:bodyPr>
          <a:lstStyle/>
          <a:p>
            <a:pPr algn="ctr"/>
            <a:r>
              <a:rPr lang="en-US" sz="2800" b="1" dirty="0">
                <a:solidFill>
                  <a:schemeClr val="accent2">
                    <a:lumMod val="75000"/>
                  </a:schemeClr>
                </a:solidFill>
                <a:latin typeface="Arial" panose="020B0604020202020204" pitchFamily="34" charset="0"/>
                <a:cs typeface="Arial" panose="020B0604020202020204" pitchFamily="34" charset="0"/>
              </a:rPr>
              <a:t>Let’s learn some new vocabulary</a:t>
            </a:r>
            <a:endParaRPr lang="ru-RU" sz="2800" b="1" dirty="0">
              <a:solidFill>
                <a:schemeClr val="accent2">
                  <a:lumMod val="75000"/>
                </a:schemeClr>
              </a:solidFill>
              <a:latin typeface="Arial" panose="020B0604020202020204" pitchFamily="34" charset="0"/>
              <a:cs typeface="Arial" panose="020B0604020202020204" pitchFamily="34" charset="0"/>
            </a:endParaRPr>
          </a:p>
        </p:txBody>
      </p:sp>
      <p:pic>
        <p:nvPicPr>
          <p:cNvPr id="6" name="Объект 5">
            <a:extLst>
              <a:ext uri="{FF2B5EF4-FFF2-40B4-BE49-F238E27FC236}">
                <a16:creationId xmlns:a16="http://schemas.microsoft.com/office/drawing/2014/main" xmlns="" id="{9F350C80-83DC-4FF2-B71C-D966AD2C41CC}"/>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824298" y="2773171"/>
            <a:ext cx="2111276" cy="1293389"/>
          </a:xfrm>
        </p:spPr>
      </p:pic>
      <p:pic>
        <p:nvPicPr>
          <p:cNvPr id="1026" name="Picture 2">
            <a:extLst>
              <a:ext uri="{FF2B5EF4-FFF2-40B4-BE49-F238E27FC236}">
                <a16:creationId xmlns:a16="http://schemas.microsoft.com/office/drawing/2014/main" xmlns="" id="{7DA52C15-125B-4D05-8BDF-39512153FBA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61338" y="632064"/>
            <a:ext cx="2133600" cy="136763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xmlns="" id="{6FBD5DAA-E6F8-43B2-8AEF-2999F928FEF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00574" y="2773171"/>
            <a:ext cx="2020817" cy="127635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xmlns="" id="{E3E50754-6C10-445F-9891-20ADEA3CD7B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999217" y="609038"/>
            <a:ext cx="2199041" cy="1312227"/>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a:extLst>
              <a:ext uri="{FF2B5EF4-FFF2-40B4-BE49-F238E27FC236}">
                <a16:creationId xmlns:a16="http://schemas.microsoft.com/office/drawing/2014/main" xmlns="" id="{A1C9B23B-A6B4-44FC-8781-DA3C394ACF67}"/>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103562" y="4692258"/>
            <a:ext cx="2023496" cy="1438644"/>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a:extLst>
              <a:ext uri="{FF2B5EF4-FFF2-40B4-BE49-F238E27FC236}">
                <a16:creationId xmlns:a16="http://schemas.microsoft.com/office/drawing/2014/main" xmlns="" id="{08609426-C742-4902-ADFC-4E54E330810A}"/>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140958" y="2780783"/>
            <a:ext cx="2271171" cy="1276349"/>
          </a:xfrm>
          <a:prstGeom prst="rect">
            <a:avLst/>
          </a:prstGeom>
          <a:noFill/>
          <a:extLst>
            <a:ext uri="{909E8E84-426E-40DD-AFC4-6F175D3DCCD1}">
              <a14:hiddenFill xmlns:a14="http://schemas.microsoft.com/office/drawing/2010/main">
                <a:solidFill>
                  <a:srgbClr val="FFFFFF"/>
                </a:solidFill>
              </a14:hiddenFill>
            </a:ext>
          </a:extLst>
        </p:spPr>
      </p:pic>
      <p:pic>
        <p:nvPicPr>
          <p:cNvPr id="7" name="Рисунок 6">
            <a:extLst>
              <a:ext uri="{FF2B5EF4-FFF2-40B4-BE49-F238E27FC236}">
                <a16:creationId xmlns:a16="http://schemas.microsoft.com/office/drawing/2014/main" xmlns="" id="{99BE67EC-42EA-45BE-917B-1CFD0F79818E}"/>
              </a:ext>
            </a:extLst>
          </p:cNvPr>
          <p:cNvPicPr>
            <a:picLocks noChangeAspect="1"/>
          </p:cNvPicPr>
          <p:nvPr/>
        </p:nvPicPr>
        <p:blipFill>
          <a:blip r:embed="rId8"/>
          <a:stretch>
            <a:fillRect/>
          </a:stretch>
        </p:blipFill>
        <p:spPr>
          <a:xfrm>
            <a:off x="838200" y="632064"/>
            <a:ext cx="2020817" cy="1372075"/>
          </a:xfrm>
          <a:prstGeom prst="rect">
            <a:avLst/>
          </a:prstGeom>
        </p:spPr>
      </p:pic>
      <p:pic>
        <p:nvPicPr>
          <p:cNvPr id="1040" name="Picture 16">
            <a:extLst>
              <a:ext uri="{FF2B5EF4-FFF2-40B4-BE49-F238E27FC236}">
                <a16:creationId xmlns:a16="http://schemas.microsoft.com/office/drawing/2014/main" xmlns="" id="{0762844B-9656-4BD4-B7FF-3831ACE2EAE3}"/>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464231" y="4692257"/>
            <a:ext cx="2159055" cy="1442086"/>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Picture background">
            <a:extLst>
              <a:ext uri="{FF2B5EF4-FFF2-40B4-BE49-F238E27FC236}">
                <a16:creationId xmlns:a16="http://schemas.microsoft.com/office/drawing/2014/main" xmlns="" id="{FAACB5A4-D8C3-45A9-8130-DCD92FF04CC0}"/>
              </a:ext>
            </a:extLst>
          </p:cNvPr>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2371" t="4338" r="5366" b="18584"/>
          <a:stretch/>
        </p:blipFill>
        <p:spPr bwMode="auto">
          <a:xfrm>
            <a:off x="6542228" y="584796"/>
            <a:ext cx="1956868" cy="1314807"/>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xmlns="" id="{1D08F444-D521-4952-A7B8-6687B4DCB9BE}"/>
              </a:ext>
            </a:extLst>
          </p:cNvPr>
          <p:cNvSpPr txBox="1"/>
          <p:nvPr/>
        </p:nvSpPr>
        <p:spPr>
          <a:xfrm>
            <a:off x="3561338" y="1966736"/>
            <a:ext cx="2039362" cy="646331"/>
          </a:xfrm>
          <a:prstGeom prst="rect">
            <a:avLst/>
          </a:prstGeom>
          <a:noFill/>
        </p:spPr>
        <p:txBody>
          <a:bodyPr wrap="square" rtlCol="0">
            <a:spAutoFit/>
          </a:bodyPr>
          <a:lstStyle/>
          <a:p>
            <a:r>
              <a:rPr lang="en-US" dirty="0"/>
              <a:t>To give a courage lesson</a:t>
            </a:r>
            <a:endParaRPr lang="ru-RU" dirty="0"/>
          </a:p>
        </p:txBody>
      </p:sp>
      <p:sp>
        <p:nvSpPr>
          <p:cNvPr id="9" name="TextBox 8">
            <a:extLst>
              <a:ext uri="{FF2B5EF4-FFF2-40B4-BE49-F238E27FC236}">
                <a16:creationId xmlns:a16="http://schemas.microsoft.com/office/drawing/2014/main" xmlns="" id="{8F5D7364-5BDE-44D3-AB9F-15AC088C5191}"/>
              </a:ext>
            </a:extLst>
          </p:cNvPr>
          <p:cNvSpPr txBox="1"/>
          <p:nvPr/>
        </p:nvSpPr>
        <p:spPr>
          <a:xfrm>
            <a:off x="4543758" y="3963945"/>
            <a:ext cx="2672357" cy="369332"/>
          </a:xfrm>
          <a:prstGeom prst="rect">
            <a:avLst/>
          </a:prstGeom>
          <a:noFill/>
        </p:spPr>
        <p:txBody>
          <a:bodyPr wrap="square" rtlCol="0">
            <a:spAutoFit/>
          </a:bodyPr>
          <a:lstStyle/>
          <a:p>
            <a:r>
              <a:rPr lang="en-US" dirty="0"/>
              <a:t>To lay flowers and wreaths</a:t>
            </a:r>
            <a:endParaRPr lang="ru-RU" dirty="0"/>
          </a:p>
        </p:txBody>
      </p:sp>
      <p:sp>
        <p:nvSpPr>
          <p:cNvPr id="10" name="TextBox 9">
            <a:extLst>
              <a:ext uri="{FF2B5EF4-FFF2-40B4-BE49-F238E27FC236}">
                <a16:creationId xmlns:a16="http://schemas.microsoft.com/office/drawing/2014/main" xmlns="" id="{7AA88660-3DFD-4A71-9AF3-B0EA1EF920D7}"/>
              </a:ext>
            </a:extLst>
          </p:cNvPr>
          <p:cNvSpPr txBox="1"/>
          <p:nvPr/>
        </p:nvSpPr>
        <p:spPr>
          <a:xfrm>
            <a:off x="5980259" y="6130902"/>
            <a:ext cx="2023496" cy="646331"/>
          </a:xfrm>
          <a:prstGeom prst="rect">
            <a:avLst/>
          </a:prstGeom>
          <a:noFill/>
        </p:spPr>
        <p:txBody>
          <a:bodyPr wrap="square" rtlCol="0">
            <a:spAutoFit/>
          </a:bodyPr>
          <a:lstStyle/>
          <a:p>
            <a:r>
              <a:rPr lang="en-US" dirty="0"/>
              <a:t>To distribute </a:t>
            </a:r>
            <a:r>
              <a:rPr lang="en-US" dirty="0" err="1"/>
              <a:t>St.George’s</a:t>
            </a:r>
            <a:r>
              <a:rPr lang="en-US" dirty="0"/>
              <a:t> ribbons</a:t>
            </a:r>
            <a:endParaRPr lang="ru-RU" dirty="0"/>
          </a:p>
        </p:txBody>
      </p:sp>
      <p:sp>
        <p:nvSpPr>
          <p:cNvPr id="11" name="TextBox 10">
            <a:extLst>
              <a:ext uri="{FF2B5EF4-FFF2-40B4-BE49-F238E27FC236}">
                <a16:creationId xmlns:a16="http://schemas.microsoft.com/office/drawing/2014/main" xmlns="" id="{6E63043D-7CA0-478C-A4A6-63962634C5F0}"/>
              </a:ext>
            </a:extLst>
          </p:cNvPr>
          <p:cNvSpPr txBox="1"/>
          <p:nvPr/>
        </p:nvSpPr>
        <p:spPr>
          <a:xfrm>
            <a:off x="8298371" y="3993711"/>
            <a:ext cx="2271171" cy="923330"/>
          </a:xfrm>
          <a:prstGeom prst="rect">
            <a:avLst/>
          </a:prstGeom>
          <a:noFill/>
        </p:spPr>
        <p:txBody>
          <a:bodyPr wrap="square" rtlCol="0">
            <a:spAutoFit/>
          </a:bodyPr>
          <a:lstStyle/>
          <a:p>
            <a:r>
              <a:rPr lang="en-US" dirty="0"/>
              <a:t>To take part in “Immortal Regiment” march</a:t>
            </a:r>
          </a:p>
        </p:txBody>
      </p:sp>
      <p:sp>
        <p:nvSpPr>
          <p:cNvPr id="12" name="TextBox 11">
            <a:extLst>
              <a:ext uri="{FF2B5EF4-FFF2-40B4-BE49-F238E27FC236}">
                <a16:creationId xmlns:a16="http://schemas.microsoft.com/office/drawing/2014/main" xmlns="" id="{E4A34D19-6AA0-4C7D-A85A-17057C5DD939}"/>
              </a:ext>
            </a:extLst>
          </p:cNvPr>
          <p:cNvSpPr txBox="1"/>
          <p:nvPr/>
        </p:nvSpPr>
        <p:spPr>
          <a:xfrm>
            <a:off x="838200" y="2004139"/>
            <a:ext cx="2194788" cy="923330"/>
          </a:xfrm>
          <a:prstGeom prst="rect">
            <a:avLst/>
          </a:prstGeom>
          <a:noFill/>
        </p:spPr>
        <p:txBody>
          <a:bodyPr wrap="square" rtlCol="0">
            <a:spAutoFit/>
          </a:bodyPr>
          <a:lstStyle/>
          <a:p>
            <a:r>
              <a:rPr lang="en-US" dirty="0"/>
              <a:t>To hold parades and concerts</a:t>
            </a:r>
          </a:p>
          <a:p>
            <a:endParaRPr lang="ru-RU" dirty="0"/>
          </a:p>
        </p:txBody>
      </p:sp>
      <p:sp>
        <p:nvSpPr>
          <p:cNvPr id="13" name="TextBox 12">
            <a:extLst>
              <a:ext uri="{FF2B5EF4-FFF2-40B4-BE49-F238E27FC236}">
                <a16:creationId xmlns:a16="http://schemas.microsoft.com/office/drawing/2014/main" xmlns="" id="{8254E106-952B-428B-8244-90D76C636BD4}"/>
              </a:ext>
            </a:extLst>
          </p:cNvPr>
          <p:cNvSpPr txBox="1"/>
          <p:nvPr/>
        </p:nvSpPr>
        <p:spPr>
          <a:xfrm>
            <a:off x="8856473" y="1876118"/>
            <a:ext cx="2756408" cy="646331"/>
          </a:xfrm>
          <a:prstGeom prst="rect">
            <a:avLst/>
          </a:prstGeom>
          <a:noFill/>
        </p:spPr>
        <p:txBody>
          <a:bodyPr wrap="square" rtlCol="0">
            <a:spAutoFit/>
          </a:bodyPr>
          <a:lstStyle/>
          <a:p>
            <a:r>
              <a:rPr lang="en-US" dirty="0"/>
              <a:t>To wear </a:t>
            </a:r>
            <a:r>
              <a:rPr lang="en-US" dirty="0" err="1"/>
              <a:t>St.George’s</a:t>
            </a:r>
            <a:r>
              <a:rPr lang="en-US" dirty="0"/>
              <a:t> ribbons</a:t>
            </a:r>
            <a:endParaRPr lang="ru-RU" dirty="0"/>
          </a:p>
        </p:txBody>
      </p:sp>
      <p:sp>
        <p:nvSpPr>
          <p:cNvPr id="14" name="TextBox 13">
            <a:extLst>
              <a:ext uri="{FF2B5EF4-FFF2-40B4-BE49-F238E27FC236}">
                <a16:creationId xmlns:a16="http://schemas.microsoft.com/office/drawing/2014/main" xmlns="" id="{736B54BB-A436-4793-9CC6-9BA125E13197}"/>
              </a:ext>
            </a:extLst>
          </p:cNvPr>
          <p:cNvSpPr txBox="1"/>
          <p:nvPr/>
        </p:nvSpPr>
        <p:spPr>
          <a:xfrm>
            <a:off x="3706962" y="6130902"/>
            <a:ext cx="2083630" cy="646331"/>
          </a:xfrm>
          <a:prstGeom prst="rect">
            <a:avLst/>
          </a:prstGeom>
          <a:noFill/>
        </p:spPr>
        <p:txBody>
          <a:bodyPr wrap="square" rtlCol="0">
            <a:spAutoFit/>
          </a:bodyPr>
          <a:lstStyle/>
          <a:p>
            <a:r>
              <a:rPr lang="en-US" dirty="0"/>
              <a:t>To honor war veterans</a:t>
            </a:r>
            <a:endParaRPr lang="ru-RU" dirty="0"/>
          </a:p>
        </p:txBody>
      </p:sp>
      <p:sp>
        <p:nvSpPr>
          <p:cNvPr id="15" name="TextBox 14">
            <a:extLst>
              <a:ext uri="{FF2B5EF4-FFF2-40B4-BE49-F238E27FC236}">
                <a16:creationId xmlns:a16="http://schemas.microsoft.com/office/drawing/2014/main" xmlns="" id="{7D920204-93FE-42E7-A0FD-736E8B0031B6}"/>
              </a:ext>
            </a:extLst>
          </p:cNvPr>
          <p:cNvSpPr txBox="1"/>
          <p:nvPr/>
        </p:nvSpPr>
        <p:spPr>
          <a:xfrm>
            <a:off x="6542228" y="1939829"/>
            <a:ext cx="2039363" cy="646331"/>
          </a:xfrm>
          <a:prstGeom prst="rect">
            <a:avLst/>
          </a:prstGeom>
          <a:noFill/>
        </p:spPr>
        <p:txBody>
          <a:bodyPr wrap="square" rtlCol="0">
            <a:spAutoFit/>
          </a:bodyPr>
          <a:lstStyle/>
          <a:p>
            <a:r>
              <a:rPr lang="en-US" dirty="0"/>
              <a:t>To carry banners and flags</a:t>
            </a:r>
            <a:endParaRPr lang="ru-RU" dirty="0"/>
          </a:p>
        </p:txBody>
      </p:sp>
      <p:sp>
        <p:nvSpPr>
          <p:cNvPr id="16" name="TextBox 15">
            <a:extLst>
              <a:ext uri="{FF2B5EF4-FFF2-40B4-BE49-F238E27FC236}">
                <a16:creationId xmlns:a16="http://schemas.microsoft.com/office/drawing/2014/main" xmlns="" id="{FE166F01-6DFC-4E65-B77F-24E158D9DC35}"/>
              </a:ext>
            </a:extLst>
          </p:cNvPr>
          <p:cNvSpPr txBox="1"/>
          <p:nvPr/>
        </p:nvSpPr>
        <p:spPr>
          <a:xfrm>
            <a:off x="1610618" y="4025587"/>
            <a:ext cx="1950720" cy="646331"/>
          </a:xfrm>
          <a:prstGeom prst="rect">
            <a:avLst/>
          </a:prstGeom>
          <a:noFill/>
        </p:spPr>
        <p:txBody>
          <a:bodyPr wrap="square" rtlCol="0">
            <a:spAutoFit/>
          </a:bodyPr>
          <a:lstStyle/>
          <a:p>
            <a:r>
              <a:rPr lang="en-US" dirty="0"/>
              <a:t>To make solemn speeches</a:t>
            </a:r>
            <a:endParaRPr lang="ru-RU" dirty="0"/>
          </a:p>
        </p:txBody>
      </p:sp>
    </p:spTree>
    <p:extLst>
      <p:ext uri="{BB962C8B-B14F-4D97-AF65-F5344CB8AC3E}">
        <p14:creationId xmlns:p14="http://schemas.microsoft.com/office/powerpoint/2010/main" val="30830118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1D85EAD0-357E-40F3-9FF6-9D66F1A1F2B4}"/>
              </a:ext>
            </a:extLst>
          </p:cNvPr>
          <p:cNvSpPr>
            <a:spLocks noGrp="1"/>
          </p:cNvSpPr>
          <p:nvPr>
            <p:ph type="title"/>
          </p:nvPr>
        </p:nvSpPr>
        <p:spPr/>
        <p:txBody>
          <a:bodyPr>
            <a:normAutofit/>
          </a:bodyPr>
          <a:lstStyle/>
          <a:p>
            <a:pPr algn="ctr"/>
            <a:r>
              <a:rPr lang="en-US" sz="4000" b="1" dirty="0">
                <a:solidFill>
                  <a:schemeClr val="accent2">
                    <a:lumMod val="75000"/>
                  </a:schemeClr>
                </a:solidFill>
                <a:latin typeface="Arial" panose="020B0604020202020204" pitchFamily="34" charset="0"/>
                <a:cs typeface="Arial" panose="020B0604020202020204" pitchFamily="34" charset="0"/>
              </a:rPr>
              <a:t>Let’s pronounce these words correctly.</a:t>
            </a:r>
            <a:endParaRPr lang="ru-RU" sz="4000" b="1" dirty="0">
              <a:solidFill>
                <a:schemeClr val="accent2">
                  <a:lumMod val="75000"/>
                </a:schemeClr>
              </a:solidFill>
              <a:latin typeface="Arial" panose="020B0604020202020204" pitchFamily="34" charset="0"/>
              <a:cs typeface="Arial" panose="020B0604020202020204" pitchFamily="34" charset="0"/>
            </a:endParaRPr>
          </a:p>
        </p:txBody>
      </p:sp>
      <p:sp>
        <p:nvSpPr>
          <p:cNvPr id="3" name="Объект 2">
            <a:extLst>
              <a:ext uri="{FF2B5EF4-FFF2-40B4-BE49-F238E27FC236}">
                <a16:creationId xmlns:a16="http://schemas.microsoft.com/office/drawing/2014/main" xmlns="" id="{0D8E8804-3AC9-4FD2-BCEA-D05C9824D922}"/>
              </a:ext>
            </a:extLst>
          </p:cNvPr>
          <p:cNvSpPr>
            <a:spLocks noGrp="1"/>
          </p:cNvSpPr>
          <p:nvPr>
            <p:ph idx="1"/>
          </p:nvPr>
        </p:nvSpPr>
        <p:spPr/>
        <p:txBody>
          <a:bodyPr>
            <a:normAutofit lnSpcReduction="10000"/>
          </a:bodyPr>
          <a:lstStyle/>
          <a:p>
            <a:r>
              <a:rPr lang="en-US" dirty="0"/>
              <a:t>Wreath     </a:t>
            </a:r>
            <a:r>
              <a:rPr lang="en-US" b="0" i="0" dirty="0">
                <a:solidFill>
                  <a:srgbClr val="333333"/>
                </a:solidFill>
                <a:effectLst/>
                <a:latin typeface="Lucida Sans Unicode" panose="020B0602030504020204" pitchFamily="34" charset="0"/>
              </a:rPr>
              <a:t>/</a:t>
            </a:r>
            <a:r>
              <a:rPr lang="en-US" b="0" i="0" dirty="0" err="1">
                <a:solidFill>
                  <a:srgbClr val="333333"/>
                </a:solidFill>
                <a:effectLst/>
                <a:latin typeface="Lucida Sans Unicode" panose="020B0602030504020204" pitchFamily="34" charset="0"/>
              </a:rPr>
              <a:t>ri</a:t>
            </a:r>
            <a:r>
              <a:rPr lang="en-US" b="0" i="0" dirty="0">
                <a:solidFill>
                  <a:srgbClr val="333333"/>
                </a:solidFill>
                <a:effectLst/>
                <a:latin typeface="Lucida Sans Unicode" panose="020B0602030504020204" pitchFamily="34" charset="0"/>
              </a:rPr>
              <a:t>ː</a:t>
            </a:r>
            <a:r>
              <a:rPr lang="el-GR" b="0" i="0" dirty="0">
                <a:solidFill>
                  <a:srgbClr val="333333"/>
                </a:solidFill>
                <a:effectLst/>
                <a:latin typeface="Lucida Sans Unicode" panose="020B0602030504020204" pitchFamily="34" charset="0"/>
              </a:rPr>
              <a:t>θ/</a:t>
            </a:r>
            <a:endParaRPr lang="en-US" dirty="0"/>
          </a:p>
          <a:p>
            <a:r>
              <a:rPr lang="en-US" dirty="0"/>
              <a:t>Courage   </a:t>
            </a:r>
            <a:r>
              <a:rPr lang="en-US" b="0" i="0" dirty="0">
                <a:solidFill>
                  <a:srgbClr val="333333"/>
                </a:solidFill>
                <a:effectLst/>
                <a:latin typeface="Lucida Sans Unicode" panose="020B0602030504020204" pitchFamily="34" charset="0"/>
              </a:rPr>
              <a:t>/ˈ</a:t>
            </a:r>
            <a:r>
              <a:rPr lang="en-US" b="0" i="0" dirty="0" err="1">
                <a:solidFill>
                  <a:srgbClr val="333333"/>
                </a:solidFill>
                <a:effectLst/>
                <a:latin typeface="Lucida Sans Unicode" panose="020B0602030504020204" pitchFamily="34" charset="0"/>
              </a:rPr>
              <a:t>kʌrɪdʒ</a:t>
            </a:r>
            <a:r>
              <a:rPr lang="en-US" b="0" i="0" dirty="0">
                <a:solidFill>
                  <a:srgbClr val="333333"/>
                </a:solidFill>
                <a:effectLst/>
                <a:latin typeface="Lucida Sans Unicode" panose="020B0602030504020204" pitchFamily="34" charset="0"/>
              </a:rPr>
              <a:t>/</a:t>
            </a:r>
            <a:endParaRPr lang="en-US" dirty="0"/>
          </a:p>
          <a:p>
            <a:r>
              <a:rPr lang="en-US" dirty="0"/>
              <a:t>Solemn    </a:t>
            </a:r>
            <a:r>
              <a:rPr lang="en-US" b="0" i="0" dirty="0">
                <a:solidFill>
                  <a:srgbClr val="333333"/>
                </a:solidFill>
                <a:effectLst/>
                <a:latin typeface="Lucida Sans Unicode" panose="020B0602030504020204" pitchFamily="34" charset="0"/>
              </a:rPr>
              <a:t>/ˈ</a:t>
            </a:r>
            <a:r>
              <a:rPr lang="en-US" b="0" i="0" dirty="0" err="1">
                <a:solidFill>
                  <a:srgbClr val="333333"/>
                </a:solidFill>
                <a:effectLst/>
                <a:latin typeface="Lucida Sans Unicode" panose="020B0602030504020204" pitchFamily="34" charset="0"/>
              </a:rPr>
              <a:t>sɒləm</a:t>
            </a:r>
            <a:r>
              <a:rPr lang="en-US" b="0" i="0" dirty="0">
                <a:solidFill>
                  <a:srgbClr val="333333"/>
                </a:solidFill>
                <a:effectLst/>
                <a:latin typeface="Lucida Sans Unicode" panose="020B0602030504020204" pitchFamily="34" charset="0"/>
              </a:rPr>
              <a:t>/</a:t>
            </a:r>
            <a:endParaRPr lang="en-US" dirty="0"/>
          </a:p>
          <a:p>
            <a:r>
              <a:rPr lang="en-US" dirty="0"/>
              <a:t>Regiment   </a:t>
            </a:r>
            <a:r>
              <a:rPr lang="en-US" b="0" i="0" dirty="0">
                <a:solidFill>
                  <a:srgbClr val="333333"/>
                </a:solidFill>
                <a:effectLst/>
                <a:latin typeface="Lucida Sans Unicode" panose="020B0602030504020204" pitchFamily="34" charset="0"/>
              </a:rPr>
              <a:t>/ˈ</a:t>
            </a:r>
            <a:r>
              <a:rPr lang="en-US" b="0" i="0" dirty="0" err="1">
                <a:solidFill>
                  <a:srgbClr val="333333"/>
                </a:solidFill>
                <a:effectLst/>
                <a:latin typeface="Lucida Sans Unicode" panose="020B0602030504020204" pitchFamily="34" charset="0"/>
              </a:rPr>
              <a:t>redʒɪmənt</a:t>
            </a:r>
            <a:r>
              <a:rPr lang="en-US" b="0" i="0" dirty="0">
                <a:solidFill>
                  <a:srgbClr val="333333"/>
                </a:solidFill>
                <a:effectLst/>
                <a:latin typeface="Lucida Sans Unicode" panose="020B0602030504020204" pitchFamily="34" charset="0"/>
              </a:rPr>
              <a:t>/</a:t>
            </a:r>
            <a:endParaRPr lang="en-US" dirty="0"/>
          </a:p>
          <a:p>
            <a:r>
              <a:rPr lang="en-US" dirty="0"/>
              <a:t>Distribute   </a:t>
            </a:r>
            <a:r>
              <a:rPr lang="en-US" b="0" i="0" dirty="0">
                <a:solidFill>
                  <a:srgbClr val="333333"/>
                </a:solidFill>
                <a:effectLst/>
                <a:latin typeface="Lucida Sans Unicode" panose="020B0602030504020204" pitchFamily="34" charset="0"/>
              </a:rPr>
              <a:t>/</a:t>
            </a:r>
            <a:r>
              <a:rPr lang="en-US" b="0" i="0" dirty="0" err="1">
                <a:solidFill>
                  <a:srgbClr val="333333"/>
                </a:solidFill>
                <a:effectLst/>
                <a:latin typeface="Lucida Sans Unicode" panose="020B0602030504020204" pitchFamily="34" charset="0"/>
              </a:rPr>
              <a:t>dɪˈstrɪbjuːt</a:t>
            </a:r>
            <a:r>
              <a:rPr lang="en-US" b="0" i="0" dirty="0">
                <a:solidFill>
                  <a:srgbClr val="333333"/>
                </a:solidFill>
                <a:effectLst/>
                <a:latin typeface="Lucida Sans Unicode" panose="020B0602030504020204" pitchFamily="34" charset="0"/>
              </a:rPr>
              <a:t>/</a:t>
            </a:r>
            <a:endParaRPr lang="en-US" dirty="0"/>
          </a:p>
          <a:p>
            <a:r>
              <a:rPr lang="en-US" dirty="0"/>
              <a:t>Authority  </a:t>
            </a:r>
            <a:r>
              <a:rPr lang="en-US" b="0" i="0" dirty="0">
                <a:solidFill>
                  <a:srgbClr val="333333"/>
                </a:solidFill>
                <a:effectLst/>
                <a:latin typeface="Lucida Sans Unicode" panose="020B0602030504020204" pitchFamily="34" charset="0"/>
              </a:rPr>
              <a:t>/ɔːˈ</a:t>
            </a:r>
            <a:r>
              <a:rPr lang="el-GR" b="0" i="0" dirty="0">
                <a:solidFill>
                  <a:srgbClr val="333333"/>
                </a:solidFill>
                <a:effectLst/>
                <a:latin typeface="Lucida Sans Unicode" panose="020B0602030504020204" pitchFamily="34" charset="0"/>
              </a:rPr>
              <a:t>θ</a:t>
            </a:r>
            <a:r>
              <a:rPr lang="en-US" b="0" i="0" dirty="0" err="1">
                <a:solidFill>
                  <a:srgbClr val="333333"/>
                </a:solidFill>
                <a:effectLst/>
                <a:latin typeface="Lucida Sans Unicode" panose="020B0602030504020204" pitchFamily="34" charset="0"/>
              </a:rPr>
              <a:t>ɒrəti</a:t>
            </a:r>
            <a:r>
              <a:rPr lang="en-US" b="0" i="0" dirty="0">
                <a:solidFill>
                  <a:srgbClr val="333333"/>
                </a:solidFill>
                <a:effectLst/>
                <a:latin typeface="Lucida Sans Unicode" panose="020B0602030504020204" pitchFamily="34" charset="0"/>
              </a:rPr>
              <a:t>/</a:t>
            </a:r>
            <a:endParaRPr lang="en-US" dirty="0"/>
          </a:p>
          <a:p>
            <a:r>
              <a:rPr lang="en-US" dirty="0"/>
              <a:t>Gratitude </a:t>
            </a:r>
            <a:r>
              <a:rPr lang="en-US" b="0" i="0" dirty="0">
                <a:solidFill>
                  <a:srgbClr val="333333"/>
                </a:solidFill>
                <a:effectLst/>
                <a:latin typeface="Lucida Sans Unicode" panose="020B0602030504020204" pitchFamily="34" charset="0"/>
              </a:rPr>
              <a:t>/ˈ</a:t>
            </a:r>
            <a:r>
              <a:rPr lang="en-US" b="0" i="0" dirty="0" err="1">
                <a:solidFill>
                  <a:srgbClr val="333333"/>
                </a:solidFill>
                <a:effectLst/>
                <a:latin typeface="Lucida Sans Unicode" panose="020B0602030504020204" pitchFamily="34" charset="0"/>
              </a:rPr>
              <a:t>ɡrætɪtjuːd</a:t>
            </a:r>
            <a:r>
              <a:rPr lang="en-US" b="0" i="0" dirty="0">
                <a:solidFill>
                  <a:srgbClr val="333333"/>
                </a:solidFill>
                <a:effectLst/>
                <a:latin typeface="Lucida Sans Unicode" panose="020B0602030504020204" pitchFamily="34" charset="0"/>
              </a:rPr>
              <a:t>/</a:t>
            </a:r>
            <a:endParaRPr lang="en-US" dirty="0"/>
          </a:p>
          <a:p>
            <a:r>
              <a:rPr lang="en-US" dirty="0"/>
              <a:t>Unity     </a:t>
            </a:r>
            <a:r>
              <a:rPr lang="en-US" b="0" i="0" dirty="0">
                <a:solidFill>
                  <a:srgbClr val="333333"/>
                </a:solidFill>
                <a:effectLst/>
                <a:latin typeface="Lucida Sans Unicode" panose="020B0602030504020204" pitchFamily="34" charset="0"/>
              </a:rPr>
              <a:t>/ˈ</a:t>
            </a:r>
            <a:r>
              <a:rPr lang="en-US" b="0" i="0" dirty="0" err="1">
                <a:solidFill>
                  <a:srgbClr val="333333"/>
                </a:solidFill>
                <a:effectLst/>
                <a:latin typeface="Lucida Sans Unicode" panose="020B0602030504020204" pitchFamily="34" charset="0"/>
              </a:rPr>
              <a:t>juːnəti</a:t>
            </a:r>
            <a:r>
              <a:rPr lang="en-US" b="0" i="0" dirty="0">
                <a:solidFill>
                  <a:srgbClr val="333333"/>
                </a:solidFill>
                <a:effectLst/>
                <a:latin typeface="Lucida Sans Unicode" panose="020B0602030504020204" pitchFamily="34" charset="0"/>
              </a:rPr>
              <a:t>/</a:t>
            </a:r>
            <a:endParaRPr lang="en-US" dirty="0"/>
          </a:p>
          <a:p>
            <a:r>
              <a:rPr lang="en-US" dirty="0"/>
              <a:t>Reveal  </a:t>
            </a:r>
            <a:r>
              <a:rPr lang="en-US" b="0" i="0" dirty="0">
                <a:solidFill>
                  <a:srgbClr val="333333"/>
                </a:solidFill>
                <a:effectLst/>
                <a:latin typeface="Lucida Sans Unicode" panose="020B0602030504020204" pitchFamily="34" charset="0"/>
              </a:rPr>
              <a:t>/</a:t>
            </a:r>
            <a:r>
              <a:rPr lang="en-US" b="0" i="0" dirty="0" err="1">
                <a:solidFill>
                  <a:srgbClr val="333333"/>
                </a:solidFill>
                <a:effectLst/>
                <a:latin typeface="Lucida Sans Unicode" panose="020B0602030504020204" pitchFamily="34" charset="0"/>
              </a:rPr>
              <a:t>rɪˈviːl</a:t>
            </a:r>
            <a:r>
              <a:rPr lang="en-US" b="0" i="0" dirty="0">
                <a:solidFill>
                  <a:srgbClr val="333333"/>
                </a:solidFill>
                <a:effectLst/>
                <a:latin typeface="Lucida Sans Unicode" panose="020B0602030504020204" pitchFamily="34" charset="0"/>
              </a:rPr>
              <a:t>/</a:t>
            </a:r>
            <a:endParaRPr lang="en-US" dirty="0"/>
          </a:p>
          <a:p>
            <a:endParaRPr lang="en-US" dirty="0"/>
          </a:p>
          <a:p>
            <a:endParaRPr lang="ru-RU" dirty="0"/>
          </a:p>
        </p:txBody>
      </p:sp>
    </p:spTree>
    <p:extLst>
      <p:ext uri="{BB962C8B-B14F-4D97-AF65-F5344CB8AC3E}">
        <p14:creationId xmlns:p14="http://schemas.microsoft.com/office/powerpoint/2010/main" val="33302669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5DC79B79-414C-4AB8-BFE0-FF7574E1A394}"/>
              </a:ext>
            </a:extLst>
          </p:cNvPr>
          <p:cNvSpPr>
            <a:spLocks noGrp="1"/>
          </p:cNvSpPr>
          <p:nvPr>
            <p:ph type="title"/>
          </p:nvPr>
        </p:nvSpPr>
        <p:spPr/>
        <p:txBody>
          <a:bodyPr>
            <a:normAutofit fontScale="90000"/>
          </a:bodyPr>
          <a:lstStyle/>
          <a:p>
            <a:pPr algn="ctr"/>
            <a:r>
              <a:rPr lang="en-US" b="1" dirty="0">
                <a:solidFill>
                  <a:schemeClr val="accent2">
                    <a:lumMod val="75000"/>
                  </a:schemeClr>
                </a:solidFill>
                <a:latin typeface="Arial" panose="020B0604020202020204" pitchFamily="34" charset="0"/>
                <a:cs typeface="Arial" panose="020B0604020202020204" pitchFamily="34" charset="0"/>
              </a:rPr>
              <a:t>Listen to three texts.</a:t>
            </a:r>
            <a:r>
              <a:rPr lang="ru-RU" b="1" dirty="0">
                <a:solidFill>
                  <a:schemeClr val="accent2">
                    <a:lumMod val="75000"/>
                  </a:schemeClr>
                </a:solidFill>
                <a:latin typeface="Arial" panose="020B0604020202020204" pitchFamily="34" charset="0"/>
                <a:cs typeface="Arial" panose="020B0604020202020204" pitchFamily="34" charset="0"/>
              </a:rPr>
              <a:t> </a:t>
            </a:r>
            <a:r>
              <a:rPr lang="en-US" b="1" dirty="0">
                <a:solidFill>
                  <a:schemeClr val="accent2">
                    <a:lumMod val="75000"/>
                  </a:schemeClr>
                </a:solidFill>
                <a:latin typeface="Arial" panose="020B0604020202020204" pitchFamily="34" charset="0"/>
                <a:cs typeface="Arial" panose="020B0604020202020204" pitchFamily="34" charset="0"/>
              </a:rPr>
              <a:t>Match the texts with their headings. One heading is extra.</a:t>
            </a:r>
            <a:endParaRPr lang="ru-RU" b="1" dirty="0">
              <a:solidFill>
                <a:schemeClr val="accent2">
                  <a:lumMod val="75000"/>
                </a:schemeClr>
              </a:solidFill>
              <a:latin typeface="Arial" panose="020B0604020202020204" pitchFamily="34" charset="0"/>
              <a:cs typeface="Arial" panose="020B0604020202020204" pitchFamily="34" charset="0"/>
            </a:endParaRPr>
          </a:p>
        </p:txBody>
      </p:sp>
      <p:sp>
        <p:nvSpPr>
          <p:cNvPr id="3" name="Объект 2">
            <a:extLst>
              <a:ext uri="{FF2B5EF4-FFF2-40B4-BE49-F238E27FC236}">
                <a16:creationId xmlns:a16="http://schemas.microsoft.com/office/drawing/2014/main" xmlns="" id="{C65BC010-B9FC-47D7-AC16-31C2658D8B69}"/>
              </a:ext>
            </a:extLst>
          </p:cNvPr>
          <p:cNvSpPr>
            <a:spLocks noGrp="1"/>
          </p:cNvSpPr>
          <p:nvPr>
            <p:ph idx="1"/>
          </p:nvPr>
        </p:nvSpPr>
        <p:spPr>
          <a:xfrm>
            <a:off x="742950" y="1533525"/>
            <a:ext cx="10515600" cy="4876799"/>
          </a:xfrm>
        </p:spPr>
        <p:txBody>
          <a:bodyPr>
            <a:normAutofit lnSpcReduction="10000"/>
          </a:bodyPr>
          <a:lstStyle/>
          <a:p>
            <a:pPr marL="0" indent="0">
              <a:buNone/>
            </a:pPr>
            <a:r>
              <a:rPr lang="en-US" b="1" dirty="0">
                <a:solidFill>
                  <a:srgbClr val="40404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a:solidFill>
                  <a:srgbClr val="404040"/>
                </a:solidFill>
                <a:latin typeface="Times New Roman" panose="02020603050405020304" pitchFamily="18" charset="0"/>
                <a:ea typeface="Times New Roman" panose="02020603050405020304" pitchFamily="18" charset="0"/>
                <a:cs typeface="Times New Roman" panose="02020603050405020304" pitchFamily="18" charset="0"/>
              </a:rPr>
              <a:t>A) The importance of the Victory Day</a:t>
            </a:r>
          </a:p>
          <a:p>
            <a:pPr marL="0" indent="0">
              <a:buNone/>
            </a:pPr>
            <a:r>
              <a:rPr lang="en-US" sz="2800" b="1" dirty="0">
                <a:solidFill>
                  <a:srgbClr val="404040"/>
                </a:solidFill>
                <a:latin typeface="Times New Roman" panose="02020603050405020304" pitchFamily="18" charset="0"/>
                <a:ea typeface="Times New Roman" panose="02020603050405020304" pitchFamily="18" charset="0"/>
                <a:cs typeface="Times New Roman" panose="02020603050405020304" pitchFamily="18" charset="0"/>
              </a:rPr>
              <a:t/>
            </a:r>
            <a:br>
              <a:rPr lang="en-US" sz="2800" b="1" dirty="0">
                <a:solidFill>
                  <a:srgbClr val="404040"/>
                </a:solidFill>
                <a:latin typeface="Times New Roman" panose="02020603050405020304" pitchFamily="18" charset="0"/>
                <a:ea typeface="Times New Roman" panose="02020603050405020304" pitchFamily="18" charset="0"/>
                <a:cs typeface="Times New Roman" panose="02020603050405020304" pitchFamily="18" charset="0"/>
              </a:rPr>
            </a:br>
            <a:r>
              <a:rPr lang="en-US" sz="2800" b="1" dirty="0">
                <a:solidFill>
                  <a:srgbClr val="404040"/>
                </a:solidFill>
                <a:latin typeface="Times New Roman" panose="02020603050405020304" pitchFamily="18" charset="0"/>
                <a:ea typeface="Times New Roman" panose="02020603050405020304" pitchFamily="18" charset="0"/>
                <a:cs typeface="Times New Roman" panose="02020603050405020304" pitchFamily="18" charset="0"/>
              </a:rPr>
              <a:t>       B) </a:t>
            </a:r>
            <a:r>
              <a:rPr lang="en-US" sz="2800" b="1" dirty="0">
                <a:latin typeface="Times New Roman" panose="02020603050405020304" pitchFamily="18" charset="0"/>
                <a:cs typeface="Times New Roman" panose="02020603050405020304" pitchFamily="18" charset="0"/>
              </a:rPr>
              <a:t>Victory E-Day or How is Victory Day  celebrated in the UK?</a:t>
            </a:r>
            <a:br>
              <a:rPr lang="en-US" sz="2800" b="1" dirty="0">
                <a:latin typeface="Times New Roman" panose="02020603050405020304" pitchFamily="18" charset="0"/>
                <a:cs typeface="Times New Roman" panose="02020603050405020304" pitchFamily="18" charset="0"/>
              </a:rPr>
            </a:br>
            <a:r>
              <a:rPr lang="en-US" sz="2800" b="1" dirty="0">
                <a:latin typeface="Times New Roman" panose="02020603050405020304" pitchFamily="18" charset="0"/>
                <a:cs typeface="Times New Roman" panose="02020603050405020304" pitchFamily="18" charset="0"/>
              </a:rPr>
              <a:t/>
            </a:r>
            <a:br>
              <a:rPr lang="en-US" sz="2800" b="1" dirty="0">
                <a:latin typeface="Times New Roman" panose="02020603050405020304" pitchFamily="18" charset="0"/>
                <a:cs typeface="Times New Roman" panose="02020603050405020304" pitchFamily="18" charset="0"/>
              </a:rPr>
            </a:br>
            <a:r>
              <a:rPr lang="en-US" sz="2800" b="1" dirty="0">
                <a:latin typeface="Times New Roman" panose="02020603050405020304" pitchFamily="18" charset="0"/>
                <a:cs typeface="Times New Roman" panose="02020603050405020304" pitchFamily="18" charset="0"/>
              </a:rPr>
              <a:t>       C) How did the Great Patriotic War begin? </a:t>
            </a:r>
          </a:p>
          <a:p>
            <a:pPr marL="0" indent="0">
              <a:buNone/>
            </a:pPr>
            <a:r>
              <a:rPr lang="en-US" sz="2800" b="1" dirty="0">
                <a:latin typeface="Times New Roman" panose="02020603050405020304" pitchFamily="18" charset="0"/>
                <a:cs typeface="Times New Roman" panose="02020603050405020304" pitchFamily="18" charset="0"/>
              </a:rPr>
              <a:t/>
            </a:r>
            <a:br>
              <a:rPr lang="en-US" sz="2800" b="1" dirty="0">
                <a:latin typeface="Times New Roman" panose="02020603050405020304" pitchFamily="18" charset="0"/>
                <a:cs typeface="Times New Roman" panose="02020603050405020304" pitchFamily="18" charset="0"/>
              </a:rPr>
            </a:br>
            <a:r>
              <a:rPr lang="en-US" sz="2800" b="1" dirty="0">
                <a:latin typeface="Times New Roman" panose="02020603050405020304" pitchFamily="18" charset="0"/>
                <a:cs typeface="Times New Roman" panose="02020603050405020304" pitchFamily="18" charset="0"/>
              </a:rPr>
              <a:t>       D)</a:t>
            </a:r>
            <a:r>
              <a:rPr lang="en-US" sz="2800" b="1" dirty="0">
                <a:solidFill>
                  <a:srgbClr val="404040"/>
                </a:solidFill>
                <a:latin typeface="Times New Roman" panose="02020603050405020304" pitchFamily="18" charset="0"/>
                <a:ea typeface="Times New Roman" panose="02020603050405020304" pitchFamily="18" charset="0"/>
                <a:cs typeface="Times New Roman" panose="02020603050405020304" pitchFamily="18" charset="0"/>
              </a:rPr>
              <a:t> How do the Russians celebrate Victory Day? </a:t>
            </a:r>
          </a:p>
          <a:p>
            <a:pPr marL="0" indent="0">
              <a:buNone/>
            </a:pPr>
            <a:endParaRPr lang="en-US" sz="2800" b="1" dirty="0">
              <a:solidFill>
                <a:srgbClr val="404040"/>
              </a:solidFill>
              <a:latin typeface="Times New Roman" panose="02020603050405020304" pitchFamily="18" charset="0"/>
              <a:ea typeface="Times New Roman" panose="02020603050405020304" pitchFamily="18" charset="0"/>
              <a:cs typeface="Times New Roman" panose="02020603050405020304" pitchFamily="18" charset="0"/>
            </a:endParaRPr>
          </a:p>
          <a:p>
            <a:pPr marL="0" indent="0">
              <a:buNone/>
            </a:pPr>
            <a:endParaRPr lang="en-US" b="1" dirty="0">
              <a:solidFill>
                <a:srgbClr val="404040"/>
              </a:solidFill>
              <a:latin typeface="Times New Roman" panose="02020603050405020304" pitchFamily="18" charset="0"/>
              <a:cs typeface="Times New Roman" panose="02020603050405020304" pitchFamily="18" charset="0"/>
            </a:endParaRPr>
          </a:p>
          <a:p>
            <a:pPr marL="0" indent="0">
              <a:buNone/>
            </a:pPr>
            <a:r>
              <a:rPr lang="en-US" sz="2800" b="1" dirty="0">
                <a:solidFill>
                  <a:srgbClr val="FF0000"/>
                </a:solidFill>
                <a:effectLst/>
                <a:ea typeface="Calibri" panose="020F0502020204030204" pitchFamily="34" charset="0"/>
                <a:cs typeface="Times New Roman" panose="02020603050405020304" pitchFamily="18" charset="0"/>
              </a:rPr>
              <a:t>                                                                                     </a:t>
            </a:r>
          </a:p>
          <a:p>
            <a:pPr marL="0" indent="0">
              <a:buNone/>
            </a:pPr>
            <a:r>
              <a:rPr lang="en-US" dirty="0"/>
              <a:t>                                                                </a:t>
            </a:r>
            <a:r>
              <a:rPr lang="en-US" b="1" dirty="0">
                <a:solidFill>
                  <a:srgbClr val="FF0000"/>
                </a:solidFill>
              </a:rPr>
              <a:t>KEYS: 1D, 2B, 3A                </a:t>
            </a:r>
            <a:endParaRPr lang="ru-RU" b="1" dirty="0">
              <a:solidFill>
                <a:srgbClr val="FF0000"/>
              </a:solidFill>
            </a:endParaRPr>
          </a:p>
        </p:txBody>
      </p:sp>
      <p:pic>
        <p:nvPicPr>
          <p:cNvPr id="7" name="Text one">
            <a:hlinkClick r:id="" action="ppaction://media"/>
            <a:extLst>
              <a:ext uri="{FF2B5EF4-FFF2-40B4-BE49-F238E27FC236}">
                <a16:creationId xmlns:a16="http://schemas.microsoft.com/office/drawing/2014/main" xmlns="" id="{77D411EC-934B-4D0F-9B19-65B064003223}"/>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679575" y="4289425"/>
            <a:ext cx="487363" cy="487363"/>
          </a:xfrm>
          <a:prstGeom prst="rect">
            <a:avLst/>
          </a:prstGeom>
        </p:spPr>
      </p:pic>
      <p:pic>
        <p:nvPicPr>
          <p:cNvPr id="8" name="Text two">
            <a:hlinkClick r:id="" action="ppaction://media"/>
            <a:extLst>
              <a:ext uri="{FF2B5EF4-FFF2-40B4-BE49-F238E27FC236}">
                <a16:creationId xmlns:a16="http://schemas.microsoft.com/office/drawing/2014/main" xmlns="" id="{0719B15C-663C-4CD0-9D08-3407586460AB}"/>
              </a:ext>
            </a:extLst>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679574" y="4975225"/>
            <a:ext cx="487363" cy="487363"/>
          </a:xfrm>
          <a:prstGeom prst="rect">
            <a:avLst/>
          </a:prstGeom>
        </p:spPr>
      </p:pic>
      <p:pic>
        <p:nvPicPr>
          <p:cNvPr id="9" name="Text three">
            <a:hlinkClick r:id="" action="ppaction://media"/>
            <a:extLst>
              <a:ext uri="{FF2B5EF4-FFF2-40B4-BE49-F238E27FC236}">
                <a16:creationId xmlns:a16="http://schemas.microsoft.com/office/drawing/2014/main" xmlns="" id="{838A4AAA-25D2-4115-971B-3F0BB5FAFA01}"/>
              </a:ext>
            </a:extLst>
          </p:cNvPr>
          <p:cNvPicPr>
            <a:picLocks noChangeAspect="1"/>
          </p:cNvPicPr>
          <p:nvPr>
            <a:audioFile r:link="rId6"/>
            <p:extLst>
              <p:ext uri="{DAA4B4D4-6D71-4841-9C94-3DE7FCFB9230}">
                <p14:media xmlns:p14="http://schemas.microsoft.com/office/powerpoint/2010/main" r:embed="rId5"/>
              </p:ext>
            </p:extLst>
          </p:nvPr>
        </p:nvPicPr>
        <p:blipFill>
          <a:blip r:embed="rId8"/>
          <a:stretch>
            <a:fillRect/>
          </a:stretch>
        </p:blipFill>
        <p:spPr>
          <a:xfrm>
            <a:off x="1716880" y="5720555"/>
            <a:ext cx="487363" cy="487363"/>
          </a:xfrm>
          <a:prstGeom prst="rect">
            <a:avLst/>
          </a:prstGeom>
        </p:spPr>
      </p:pic>
    </p:spTree>
    <p:extLst>
      <p:ext uri="{BB962C8B-B14F-4D97-AF65-F5344CB8AC3E}">
        <p14:creationId xmlns:p14="http://schemas.microsoft.com/office/powerpoint/2010/main" val="3445787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7108"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53920" fill="hold"/>
                                        <p:tgtEl>
                                          <p:spTgt spid="8"/>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44274" fill="hold"/>
                                        <p:tgtEl>
                                          <p:spTgt spid="9"/>
                                        </p:tgtEl>
                                      </p:cBhvr>
                                    </p:cmd>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9" fill="hold" display="0">
                  <p:stCondLst>
                    <p:cond delay="indefinite"/>
                  </p:stCondLst>
                  <p:endCondLst>
                    <p:cond evt="onStopAudio" delay="0">
                      <p:tgtEl>
                        <p:sldTgt/>
                      </p:tgtEl>
                    </p:cond>
                  </p:endCondLst>
                </p:cTn>
                <p:tgtEl>
                  <p:spTgt spid="7"/>
                </p:tgtEl>
              </p:cMediaNode>
            </p:audio>
            <p:audio>
              <p:cMediaNode vol="80000">
                <p:cTn id="20" fill="hold" display="0">
                  <p:stCondLst>
                    <p:cond delay="indefinite"/>
                  </p:stCondLst>
                  <p:endCondLst>
                    <p:cond evt="onStopAudio" delay="0">
                      <p:tgtEl>
                        <p:sldTgt/>
                      </p:tgtEl>
                    </p:cond>
                  </p:endCondLst>
                </p:cTn>
                <p:tgtEl>
                  <p:spTgt spid="8"/>
                </p:tgtEl>
              </p:cMediaNode>
            </p:audio>
            <p:audio>
              <p:cMediaNode vol="80000">
                <p:cTn id="21" fill="hold" display="0">
                  <p:stCondLst>
                    <p:cond delay="indefinite"/>
                  </p:stCondLst>
                  <p:endCondLst>
                    <p:cond evt="onStopAudio" delay="0">
                      <p:tgtEl>
                        <p:sldTgt/>
                      </p:tgtEl>
                    </p:cond>
                  </p:endCondLst>
                </p:cTn>
                <p:tgtEl>
                  <p:spTgt spid="9"/>
                </p:tgtEl>
              </p:cMediaNode>
            </p:audio>
          </p:childTnLst>
        </p:cTn>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13463</TotalTime>
  <Words>2149</Words>
  <Application>Microsoft Office PowerPoint</Application>
  <PresentationFormat>Произвольный</PresentationFormat>
  <Paragraphs>259</Paragraphs>
  <Slides>24</Slides>
  <Notes>0</Notes>
  <HiddenSlides>0</HiddenSlides>
  <MMClips>5</MMClips>
  <ScaleCrop>false</ScaleCrop>
  <HeadingPairs>
    <vt:vector size="4" baseType="variant">
      <vt:variant>
        <vt:lpstr>Тема</vt:lpstr>
      </vt:variant>
      <vt:variant>
        <vt:i4>1</vt:i4>
      </vt:variant>
      <vt:variant>
        <vt:lpstr>Заголовки слайдов</vt:lpstr>
      </vt:variant>
      <vt:variant>
        <vt:i4>24</vt:i4>
      </vt:variant>
    </vt:vector>
  </HeadingPairs>
  <TitlesOfParts>
    <vt:vector size="25" baseType="lpstr">
      <vt:lpstr>Тема Office</vt:lpstr>
      <vt:lpstr>МБОУ «Гимназия №3 имени Б.В.Шапошникова» г. Брянска</vt:lpstr>
      <vt:lpstr>Day of Victory</vt:lpstr>
      <vt:lpstr>Victory Day Silent minute </vt:lpstr>
      <vt:lpstr>Aims and Goals</vt:lpstr>
      <vt:lpstr>Warming up. </vt:lpstr>
      <vt:lpstr>Guess the meaning of new phrases.</vt:lpstr>
      <vt:lpstr>Let’s learn some new vocabulary</vt:lpstr>
      <vt:lpstr>Let’s pronounce these words correctly.</vt:lpstr>
      <vt:lpstr>Listen to three texts. Match the texts with their headings. One heading is extra.</vt:lpstr>
      <vt:lpstr> Read the texts using the correct passive form of the verbs in brackets.</vt:lpstr>
      <vt:lpstr>Read the texts once again and write if the statements are TRUE, FALSE or NOT STATED.</vt:lpstr>
      <vt:lpstr>Match the words with the definitions.</vt:lpstr>
      <vt:lpstr>Complete the sentences with the correct word: St. George’s ribbons, held, pay tribute,  annual, courage, defended, reconstructions, gratitude</vt:lpstr>
      <vt:lpstr>Let’s have a short break. Work in pairs.</vt:lpstr>
      <vt:lpstr>         Work in groups. Fill in the table with the facts from the texts</vt:lpstr>
      <vt:lpstr>         Work in groups. Fill in the table with the facts from the texts</vt:lpstr>
      <vt:lpstr>      </vt:lpstr>
      <vt:lpstr>GROUP 2: Imagine that you are going to take part in an interview for a British youth magazine. Answer the reporter’s questions about how Russian teenagers feel about Victory Day. Take roles.</vt:lpstr>
      <vt:lpstr>GROUP 2: Imagine that you are going to take part in an interview for a British youth magazine. Answer the reporter’s questions about how Russian teenagers feel about Victory Day. </vt:lpstr>
      <vt:lpstr>Match the two parts of the sentences.</vt:lpstr>
      <vt:lpstr>Your homework</vt:lpstr>
      <vt:lpstr>Self analysis</vt:lpstr>
      <vt:lpstr>Marks and conclusion</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1</dc:creator>
  <cp:lastModifiedBy>Admin</cp:lastModifiedBy>
  <cp:revision>123</cp:revision>
  <dcterms:created xsi:type="dcterms:W3CDTF">2025-04-02T19:25:25Z</dcterms:created>
  <dcterms:modified xsi:type="dcterms:W3CDTF">2025-09-18T20:41:19Z</dcterms:modified>
</cp:coreProperties>
</file>