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</p:sldMasterIdLst>
  <p:sldIdLst>
    <p:sldId id="305" r:id="rId8"/>
    <p:sldId id="311" r:id="rId9"/>
    <p:sldId id="279" r:id="rId10"/>
    <p:sldId id="314" r:id="rId11"/>
    <p:sldId id="313" r:id="rId12"/>
    <p:sldId id="310" r:id="rId13"/>
    <p:sldId id="315" r:id="rId14"/>
    <p:sldId id="316" r:id="rId15"/>
    <p:sldId id="317" r:id="rId16"/>
    <p:sldId id="318" r:id="rId17"/>
    <p:sldId id="319" r:id="rId18"/>
    <p:sldId id="320" r:id="rId19"/>
    <p:sldId id="321" r:id="rId20"/>
    <p:sldId id="312" r:id="rId21"/>
    <p:sldId id="325" r:id="rId22"/>
    <p:sldId id="299" r:id="rId23"/>
    <p:sldId id="326" r:id="rId24"/>
    <p:sldId id="327" r:id="rId25"/>
    <p:sldId id="322" r:id="rId26"/>
    <p:sldId id="323" r:id="rId27"/>
    <p:sldId id="324" r:id="rId28"/>
    <p:sldId id="301" r:id="rId29"/>
    <p:sldId id="328" r:id="rId30"/>
    <p:sldId id="329" r:id="rId31"/>
    <p:sldId id="330" r:id="rId32"/>
    <p:sldId id="331" r:id="rId33"/>
    <p:sldId id="332" r:id="rId34"/>
    <p:sldId id="333" r:id="rId35"/>
    <p:sldId id="335" r:id="rId36"/>
    <p:sldId id="308" r:id="rId37"/>
    <p:sldId id="309" r:id="rId38"/>
  </p:sldIdLst>
  <p:sldSz cx="12192000" cy="6858000"/>
  <p:notesSz cx="6858000" cy="9144000"/>
  <p:embeddedFontLst>
    <p:embeddedFont>
      <p:font typeface="Cambria" panose="02040503050406030204" pitchFamily="18" charset="0"/>
      <p:regular r:id="rId39"/>
      <p:bold r:id="rId40"/>
      <p:italic r:id="rId41"/>
      <p:boldItalic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Calibri Light" panose="020F0302020204030204" pitchFamily="34" charset="0"/>
      <p:regular r:id="rId47"/>
      <p:italic r:id="rId48"/>
    </p:embeddedFont>
    <p:embeddedFont>
      <p:font typeface="Cera Pro" panose="00000500000000000000" charset="0"/>
      <p:regular r:id="rId49"/>
      <p:bold r:id="rId50"/>
      <p:italic r:id="rId51"/>
      <p:boldItalic r:id="rId52"/>
    </p:embeddedFont>
    <p:embeddedFont>
      <p:font typeface="Arial Unicode MS" panose="020B0604020202020204" pitchFamily="34" charset="-128"/>
      <p:regular r:id="rId53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504" userDrawn="1">
          <p15:clr>
            <a:srgbClr val="A4A3A4"/>
          </p15:clr>
        </p15:guide>
        <p15:guide id="4" orient="horz" pos="4178" userDrawn="1">
          <p15:clr>
            <a:srgbClr val="A4A3A4"/>
          </p15:clr>
        </p15:guide>
        <p15:guide id="5" pos="166" userDrawn="1">
          <p15:clr>
            <a:srgbClr val="A4A3A4"/>
          </p15:clr>
        </p15:guide>
        <p15:guide id="6" pos="568" userDrawn="1">
          <p15:clr>
            <a:srgbClr val="A4A3A4"/>
          </p15:clr>
        </p15:guide>
        <p15:guide id="7" orient="horz" pos="700" userDrawn="1">
          <p15:clr>
            <a:srgbClr val="A4A3A4"/>
          </p15:clr>
        </p15:guide>
        <p15:guide id="11" orient="horz" pos="1007" userDrawn="1">
          <p15:clr>
            <a:srgbClr val="A4A3A4"/>
          </p15:clr>
        </p15:guide>
        <p15:guide id="12" orient="horz" pos="1638" userDrawn="1">
          <p15:clr>
            <a:srgbClr val="A4A3A4"/>
          </p15:clr>
        </p15:guide>
        <p15:guide id="13" orient="horz" pos="1423" userDrawn="1">
          <p15:clr>
            <a:srgbClr val="A4A3A4"/>
          </p15:clr>
        </p15:guide>
        <p15:guide id="14" pos="751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9EBE2"/>
    <a:srgbClr val="FC9E3A"/>
    <a:srgbClr val="00AEEF"/>
    <a:srgbClr val="4DBD94"/>
    <a:srgbClr val="044C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90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-1426" y="-826"/>
      </p:cViewPr>
      <p:guideLst>
        <p:guide orient="horz" pos="2160"/>
        <p:guide orient="horz" pos="504"/>
        <p:guide orient="horz" pos="4178"/>
        <p:guide orient="horz" pos="700"/>
        <p:guide orient="horz" pos="1007"/>
        <p:guide orient="horz" pos="1638"/>
        <p:guide orient="horz" pos="1423"/>
        <p:guide pos="3840"/>
        <p:guide pos="166"/>
        <p:guide pos="568"/>
        <p:guide pos="751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font" Target="fonts/font1.fntdata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font" Target="fonts/font3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font" Target="fonts/font15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font" Target="fonts/font11.fntdata"/><Relationship Id="rId57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font" Target="fonts/font6.fntdata"/><Relationship Id="rId52" Type="http://schemas.openxmlformats.org/officeDocument/2006/relationships/font" Target="fonts/font14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theme" Target="theme/theme1.xml"/><Relationship Id="rId8" Type="http://schemas.openxmlformats.org/officeDocument/2006/relationships/slide" Target="slides/slide1.xml"/><Relationship Id="rId51" Type="http://schemas.openxmlformats.org/officeDocument/2006/relationships/font" Target="fonts/font13.fntdata"/><Relationship Id="rId3" Type="http://schemas.openxmlformats.org/officeDocument/2006/relationships/slideMaster" Target="slideMasters/slideMaster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1579328-9083-4A5F-926D-58AAAA5D40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E59382BD-344F-4956-B148-CDC9BF1EFA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04AEF05-E005-46DF-9B62-9E96FAACF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1559F-5624-42D7-AB1C-9248E220DE77}" type="datetimeFigureOut">
              <a:rPr lang="ru-RU" smtClean="0"/>
              <a:t>14.04.2026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0FACF55-AC38-4DF3-822B-B158EA85B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7E7BCFA-0B79-4B83-956C-813B9B6E0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F5E12-EAED-483D-9134-0D58CF0425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40840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B04EA33-1ECB-4FD3-91EA-5D2D58008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017495E7-3C13-4750-966F-D0286A1F9D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8C3C842-FADD-4B4F-B90C-9BC5F5ED9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1559F-5624-42D7-AB1C-9248E220DE77}" type="datetimeFigureOut">
              <a:rPr lang="ru-RU" smtClean="0"/>
              <a:t>14.04.2026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01015C1-6C66-409E-AB30-7767C6AB3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69AD132-4B86-4E95-A8E8-7AB668C52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F5E12-EAED-483D-9134-0D58CF0425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77214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CBD57983-BEFC-4B61-B202-741434A992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22540E9A-B807-46D9-BAC6-CD008C3552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5249570-7CDE-442C-A1B8-753F12981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1559F-5624-42D7-AB1C-9248E220DE77}" type="datetimeFigureOut">
              <a:rPr lang="ru-RU" smtClean="0"/>
              <a:t>14.04.2026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638639A-09C2-4C41-98A6-3E03A2E1E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A24BFFE-7331-48D6-8857-9C11BD259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F5E12-EAED-483D-9134-0D58CF0425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42088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1579328-9083-4A5F-926D-58AAAA5D40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E59382BD-344F-4956-B148-CDC9BF1EFA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804AEF05-E005-46DF-9B62-9E96FAACF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1559F-5624-42D7-AB1C-9248E220DE7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0FACF55-AC38-4DF3-822B-B158EA85B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97E7BCFA-0B79-4B83-956C-813B9B6E0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F5E12-EAED-483D-9134-0D58CF04257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5799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5FEA765-625A-4810-A1EE-F37363465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55B92472-5EB8-4FDE-AF76-AA2A66FB42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F64290F-7116-4225-BA70-79AFD71F1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1559F-5624-42D7-AB1C-9248E220DE7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CE38DEC-C6B4-40D8-951F-612BFAC93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99066C30-A9FE-414A-9171-E8F00DE19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F5E12-EAED-483D-9134-0D58CF04257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7533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62B0FD4-157B-4C2C-9A55-080E3AB9B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28921652-CB4D-48CD-ABA9-274BE34C0E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62FC1BB-06F2-4D70-A8A3-28D18A613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1559F-5624-42D7-AB1C-9248E220DE7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81310AB4-FF08-4072-AF1A-E078C4360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C55AB52-9CB0-4EF5-8408-9CD2BD64F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F5E12-EAED-483D-9134-0D58CF04257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9001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0E33E09-935E-4151-A2B4-FC53E7407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6F8A048-D0E4-4179-AE50-3FCFD93B66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64006DF2-8CB8-4403-8E4F-B2EB61DE70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4C0448D0-202C-4E30-AF00-E4C20405B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1559F-5624-42D7-AB1C-9248E220DE7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AC5765BC-19DE-4E20-9DA9-7A0D13251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30E83FF9-878B-4058-BF71-DBE8B0518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F5E12-EAED-483D-9134-0D58CF04257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1501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858B36C-2993-4B1D-ABA2-A3782B869B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0D776004-D450-48D6-8E5A-A86E5C6049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82213339-0DB1-49FC-90A9-0B34E8E493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5FE6CC78-9BAA-49A9-B86A-42A3154CEA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69991C77-2659-450C-8CCC-A025F9E3AD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4DFCB5E1-E53D-4449-BC25-B471BC1ED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1559F-5624-42D7-AB1C-9248E220DE7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6E13767F-2C03-4A4B-9393-AE1EF0A36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BB65C2DB-A389-4785-9F77-CC63A2001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F5E12-EAED-483D-9134-0D58CF04257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5158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E246A76-4CCA-4821-BDB6-F17BAC5EA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EF2AB3B8-BA34-46D9-96C9-7F51D26FD9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1559F-5624-42D7-AB1C-9248E220DE7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00CE5EC8-A429-453C-91D7-6ED609F60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498BF80E-C36B-4D64-97C4-947A7B5FE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F5E12-EAED-483D-9134-0D58CF04257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8200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060281BA-9BB3-4B63-8F3B-535A12AF0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1559F-5624-42D7-AB1C-9248E220DE7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89382B5F-9081-4D49-A97A-77086ECC6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4CAC59DE-DEBE-4660-9AE2-C5BED8232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F5E12-EAED-483D-9134-0D58CF04257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5330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A02F52E-2B17-4BF9-AF5E-848DA0BA4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49948AD1-6DC2-47FD-8349-899A7F2FA3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ACCF0C6F-E63E-4AAF-A33E-E1421A1E50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F839622F-8539-4B47-8D2B-DB4F0016C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1559F-5624-42D7-AB1C-9248E220DE7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CDAA731D-3606-4252-A2AB-90FA7FAD5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2BDEA597-18E2-44D5-B77A-A1FD07A74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F5E12-EAED-483D-9134-0D58CF04257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729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5FEA765-625A-4810-A1EE-F37363465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5B92472-5EB8-4FDE-AF76-AA2A66FB42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F64290F-7116-4225-BA70-79AFD71F1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1559F-5624-42D7-AB1C-9248E220DE77}" type="datetimeFigureOut">
              <a:rPr lang="ru-RU" smtClean="0"/>
              <a:t>14.04.2026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CE38DEC-C6B4-40D8-951F-612BFAC93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9066C30-A9FE-414A-9171-E8F00DE19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F5E12-EAED-483D-9134-0D58CF0425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59205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E7F617E-B4B8-4CF6-AD55-3D8EF2F46E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3D6FE21A-09EC-4318-8C8D-38A76A6119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3E29DB9B-7F2A-43DA-8EEC-A2F6A11A59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3A42EF13-7420-4B4F-9A09-159858928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1559F-5624-42D7-AB1C-9248E220DE7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65E26C49-6AFD-4179-9F81-FE65BF055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BDF01785-8EA7-45BF-A7C8-58403C18B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F5E12-EAED-483D-9134-0D58CF04257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5192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B04EA33-1ECB-4FD3-91EA-5D2D58008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017495E7-3C13-4750-966F-D0286A1F9D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8C3C842-FADD-4B4F-B90C-9BC5F5ED9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1559F-5624-42D7-AB1C-9248E220DE7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01015C1-6C66-409E-AB30-7767C6AB3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F69AD132-4B86-4E95-A8E8-7AB668C52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F5E12-EAED-483D-9134-0D58CF04257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3942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CBD57983-BEFC-4B61-B202-741434A992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22540E9A-B807-46D9-BAC6-CD008C3552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5249570-7CDE-442C-A1B8-753F12981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1559F-5624-42D7-AB1C-9248E220DE7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A638639A-09C2-4C41-98A6-3E03A2E1E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A24BFFE-7331-48D6-8857-9C11BD259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F5E12-EAED-483D-9134-0D58CF04257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0728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1579328-9083-4A5F-926D-58AAAA5D40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E59382BD-344F-4956-B148-CDC9BF1EFA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804AEF05-E005-46DF-9B62-9E96FAACF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1559F-5624-42D7-AB1C-9248E220DE7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0FACF55-AC38-4DF3-822B-B158EA85B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97E7BCFA-0B79-4B83-956C-813B9B6E0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F5E12-EAED-483D-9134-0D58CF04257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0174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5FEA765-625A-4810-A1EE-F37363465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55B92472-5EB8-4FDE-AF76-AA2A66FB42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F64290F-7116-4225-BA70-79AFD71F1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1559F-5624-42D7-AB1C-9248E220DE7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CE38DEC-C6B4-40D8-951F-612BFAC93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99066C30-A9FE-414A-9171-E8F00DE19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F5E12-EAED-483D-9134-0D58CF04257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6526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62B0FD4-157B-4C2C-9A55-080E3AB9B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28921652-CB4D-48CD-ABA9-274BE34C0E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62FC1BB-06F2-4D70-A8A3-28D18A613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1559F-5624-42D7-AB1C-9248E220DE7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81310AB4-FF08-4072-AF1A-E078C4360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C55AB52-9CB0-4EF5-8408-9CD2BD64F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F5E12-EAED-483D-9134-0D58CF04257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4354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0E33E09-935E-4151-A2B4-FC53E7407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6F8A048-D0E4-4179-AE50-3FCFD93B66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64006DF2-8CB8-4403-8E4F-B2EB61DE70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4C0448D0-202C-4E30-AF00-E4C20405B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1559F-5624-42D7-AB1C-9248E220DE7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AC5765BC-19DE-4E20-9DA9-7A0D13251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30E83FF9-878B-4058-BF71-DBE8B0518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F5E12-EAED-483D-9134-0D58CF04257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8412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858B36C-2993-4B1D-ABA2-A3782B869B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0D776004-D450-48D6-8E5A-A86E5C6049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82213339-0DB1-49FC-90A9-0B34E8E493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5FE6CC78-9BAA-49A9-B86A-42A3154CEA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69991C77-2659-450C-8CCC-A025F9E3AD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4DFCB5E1-E53D-4449-BC25-B471BC1ED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1559F-5624-42D7-AB1C-9248E220DE7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6E13767F-2C03-4A4B-9393-AE1EF0A36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BB65C2DB-A389-4785-9F77-CC63A2001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F5E12-EAED-483D-9134-0D58CF04257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7358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E246A76-4CCA-4821-BDB6-F17BAC5EA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EF2AB3B8-BA34-46D9-96C9-7F51D26FD9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1559F-5624-42D7-AB1C-9248E220DE7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00CE5EC8-A429-453C-91D7-6ED609F60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498BF80E-C36B-4D64-97C4-947A7B5FE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F5E12-EAED-483D-9134-0D58CF04257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9601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060281BA-9BB3-4B63-8F3B-535A12AF0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1559F-5624-42D7-AB1C-9248E220DE7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89382B5F-9081-4D49-A97A-77086ECC6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4CAC59DE-DEBE-4660-9AE2-C5BED8232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F5E12-EAED-483D-9134-0D58CF04257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881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62B0FD4-157B-4C2C-9A55-080E3AB9B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28921652-CB4D-48CD-ABA9-274BE34C0E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62FC1BB-06F2-4D70-A8A3-28D18A613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1559F-5624-42D7-AB1C-9248E220DE77}" type="datetimeFigureOut">
              <a:rPr lang="ru-RU" smtClean="0"/>
              <a:t>14.04.2026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1310AB4-FF08-4072-AF1A-E078C4360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C55AB52-9CB0-4EF5-8408-9CD2BD64F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F5E12-EAED-483D-9134-0D58CF0425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78395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A02F52E-2B17-4BF9-AF5E-848DA0BA4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49948AD1-6DC2-47FD-8349-899A7F2FA3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ACCF0C6F-E63E-4AAF-A33E-E1421A1E50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F839622F-8539-4B47-8D2B-DB4F0016C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1559F-5624-42D7-AB1C-9248E220DE7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CDAA731D-3606-4252-A2AB-90FA7FAD5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2BDEA597-18E2-44D5-B77A-A1FD07A74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F5E12-EAED-483D-9134-0D58CF04257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6600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E7F617E-B4B8-4CF6-AD55-3D8EF2F46E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3D6FE21A-09EC-4318-8C8D-38A76A6119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3E29DB9B-7F2A-43DA-8EEC-A2F6A11A59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3A42EF13-7420-4B4F-9A09-159858928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1559F-5624-42D7-AB1C-9248E220DE7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65E26C49-6AFD-4179-9F81-FE65BF055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BDF01785-8EA7-45BF-A7C8-58403C18B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F5E12-EAED-483D-9134-0D58CF04257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6255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B04EA33-1ECB-4FD3-91EA-5D2D58008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017495E7-3C13-4750-966F-D0286A1F9D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8C3C842-FADD-4B4F-B90C-9BC5F5ED9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1559F-5624-42D7-AB1C-9248E220DE7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01015C1-6C66-409E-AB30-7767C6AB3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F69AD132-4B86-4E95-A8E8-7AB668C52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F5E12-EAED-483D-9134-0D58CF04257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9398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CBD57983-BEFC-4B61-B202-741434A992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22540E9A-B807-46D9-BAC6-CD008C3552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5249570-7CDE-442C-A1B8-753F12981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1559F-5624-42D7-AB1C-9248E220DE7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A638639A-09C2-4C41-98A6-3E03A2E1E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A24BFFE-7331-48D6-8857-9C11BD259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F5E12-EAED-483D-9134-0D58CF04257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2219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1579328-9083-4A5F-926D-58AAAA5D40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E59382BD-344F-4956-B148-CDC9BF1EFA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04AEF05-E005-46DF-9B62-9E96FAACF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1559F-5624-42D7-AB1C-9248E220DE7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0FACF55-AC38-4DF3-822B-B158EA85B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7E7BCFA-0B79-4B83-956C-813B9B6E0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F5E12-EAED-483D-9134-0D58CF04257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5904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5FEA765-625A-4810-A1EE-F37363465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5B92472-5EB8-4FDE-AF76-AA2A66FB42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F64290F-7116-4225-BA70-79AFD71F1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1559F-5624-42D7-AB1C-9248E220DE7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CE38DEC-C6B4-40D8-951F-612BFAC93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9066C30-A9FE-414A-9171-E8F00DE19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F5E12-EAED-483D-9134-0D58CF04257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0128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62B0FD4-157B-4C2C-9A55-080E3AB9B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28921652-CB4D-48CD-ABA9-274BE34C0E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62FC1BB-06F2-4D70-A8A3-28D18A613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1559F-5624-42D7-AB1C-9248E220DE7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1310AB4-FF08-4072-AF1A-E078C4360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C55AB52-9CB0-4EF5-8408-9CD2BD64F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F5E12-EAED-483D-9134-0D58CF04257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3674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0E33E09-935E-4151-A2B4-FC53E7407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6F8A048-D0E4-4179-AE50-3FCFD93B66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64006DF2-8CB8-4403-8E4F-B2EB61DE70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4C0448D0-202C-4E30-AF00-E4C20405B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1559F-5624-42D7-AB1C-9248E220DE7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AC5765BC-19DE-4E20-9DA9-7A0D13251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30E83FF9-878B-4058-BF71-DBE8B0518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F5E12-EAED-483D-9134-0D58CF04257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76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858B36C-2993-4B1D-ABA2-A3782B869B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D776004-D450-48D6-8E5A-A86E5C6049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82213339-0DB1-49FC-90A9-0B34E8E493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5FE6CC78-9BAA-49A9-B86A-42A3154CEA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69991C77-2659-450C-8CCC-A025F9E3AD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4DFCB5E1-E53D-4449-BC25-B471BC1ED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1559F-5624-42D7-AB1C-9248E220DE7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6E13767F-2C03-4A4B-9393-AE1EF0A36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BB65C2DB-A389-4785-9F77-CC63A2001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F5E12-EAED-483D-9134-0D58CF04257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24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E246A76-4CCA-4821-BDB6-F17BAC5EA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EF2AB3B8-BA34-46D9-96C9-7F51D26FD9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1559F-5624-42D7-AB1C-9248E220DE7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00CE5EC8-A429-453C-91D7-6ED609F60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498BF80E-C36B-4D64-97C4-947A7B5FE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F5E12-EAED-483D-9134-0D58CF04257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287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0E33E09-935E-4151-A2B4-FC53E7407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6F8A048-D0E4-4179-AE50-3FCFD93B66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64006DF2-8CB8-4403-8E4F-B2EB61DE70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4C0448D0-202C-4E30-AF00-E4C20405B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1559F-5624-42D7-AB1C-9248E220DE77}" type="datetimeFigureOut">
              <a:rPr lang="ru-RU" smtClean="0"/>
              <a:t>14.04.2026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AC5765BC-19DE-4E20-9DA9-7A0D13251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30E83FF9-878B-4058-BF71-DBE8B0518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F5E12-EAED-483D-9134-0D58CF0425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183944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060281BA-9BB3-4B63-8F3B-535A12AF0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1559F-5624-42D7-AB1C-9248E220DE7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89382B5F-9081-4D49-A97A-77086ECC6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4CAC59DE-DEBE-4660-9AE2-C5BED8232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F5E12-EAED-483D-9134-0D58CF04257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8713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A02F52E-2B17-4BF9-AF5E-848DA0BA4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9948AD1-6DC2-47FD-8349-899A7F2FA3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ACCF0C6F-E63E-4AAF-A33E-E1421A1E50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F839622F-8539-4B47-8D2B-DB4F0016C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1559F-5624-42D7-AB1C-9248E220DE7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CDAA731D-3606-4252-A2AB-90FA7FAD5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2BDEA597-18E2-44D5-B77A-A1FD07A74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F5E12-EAED-483D-9134-0D58CF04257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2380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E7F617E-B4B8-4CF6-AD55-3D8EF2F46E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3D6FE21A-09EC-4318-8C8D-38A76A6119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3E29DB9B-7F2A-43DA-8EEC-A2F6A11A59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3A42EF13-7420-4B4F-9A09-159858928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1559F-5624-42D7-AB1C-9248E220DE7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65E26C49-6AFD-4179-9F81-FE65BF055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BDF01785-8EA7-45BF-A7C8-58403C18B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F5E12-EAED-483D-9134-0D58CF04257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9734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B04EA33-1ECB-4FD3-91EA-5D2D58008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017495E7-3C13-4750-966F-D0286A1F9D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8C3C842-FADD-4B4F-B90C-9BC5F5ED9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1559F-5624-42D7-AB1C-9248E220DE7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01015C1-6C66-409E-AB30-7767C6AB3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69AD132-4B86-4E95-A8E8-7AB668C52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F5E12-EAED-483D-9134-0D58CF04257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3550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CBD57983-BEFC-4B61-B202-741434A992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22540E9A-B807-46D9-BAC6-CD008C3552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5249570-7CDE-442C-A1B8-753F12981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1559F-5624-42D7-AB1C-9248E220DE7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638639A-09C2-4C41-98A6-3E03A2E1E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A24BFFE-7331-48D6-8857-9C11BD259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F5E12-EAED-483D-9134-0D58CF04257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1365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1579328-9083-4A5F-926D-58AAAA5D40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E59382BD-344F-4956-B148-CDC9BF1EFA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04AEF05-E005-46DF-9B62-9E96FAACF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1559F-5624-42D7-AB1C-9248E220DE7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0FACF55-AC38-4DF3-822B-B158EA85B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7E7BCFA-0B79-4B83-956C-813B9B6E0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F5E12-EAED-483D-9134-0D58CF04257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74755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5FEA765-625A-4810-A1EE-F37363465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5B92472-5EB8-4FDE-AF76-AA2A66FB42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F64290F-7116-4225-BA70-79AFD71F1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1559F-5624-42D7-AB1C-9248E220DE7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CE38DEC-C6B4-40D8-951F-612BFAC93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9066C30-A9FE-414A-9171-E8F00DE19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F5E12-EAED-483D-9134-0D58CF04257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3499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62B0FD4-157B-4C2C-9A55-080E3AB9B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28921652-CB4D-48CD-ABA9-274BE34C0E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62FC1BB-06F2-4D70-A8A3-28D18A613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1559F-5624-42D7-AB1C-9248E220DE7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1310AB4-FF08-4072-AF1A-E078C4360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C55AB52-9CB0-4EF5-8408-9CD2BD64F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F5E12-EAED-483D-9134-0D58CF04257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2914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0E33E09-935E-4151-A2B4-FC53E7407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6F8A048-D0E4-4179-AE50-3FCFD93B66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64006DF2-8CB8-4403-8E4F-B2EB61DE70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4C0448D0-202C-4E30-AF00-E4C20405B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1559F-5624-42D7-AB1C-9248E220DE7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AC5765BC-19DE-4E20-9DA9-7A0D13251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30E83FF9-878B-4058-BF71-DBE8B0518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F5E12-EAED-483D-9134-0D58CF04257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14903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858B36C-2993-4B1D-ABA2-A3782B869B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D776004-D450-48D6-8E5A-A86E5C6049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82213339-0DB1-49FC-90A9-0B34E8E493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5FE6CC78-9BAA-49A9-B86A-42A3154CEA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69991C77-2659-450C-8CCC-A025F9E3AD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4DFCB5E1-E53D-4449-BC25-B471BC1ED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1559F-5624-42D7-AB1C-9248E220DE7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6E13767F-2C03-4A4B-9393-AE1EF0A36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BB65C2DB-A389-4785-9F77-CC63A2001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F5E12-EAED-483D-9134-0D58CF04257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534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858B36C-2993-4B1D-ABA2-A3782B869B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D776004-D450-48D6-8E5A-A86E5C6049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82213339-0DB1-49FC-90A9-0B34E8E493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5FE6CC78-9BAA-49A9-B86A-42A3154CEA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69991C77-2659-450C-8CCC-A025F9E3AD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4DFCB5E1-E53D-4449-BC25-B471BC1ED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1559F-5624-42D7-AB1C-9248E220DE77}" type="datetimeFigureOut">
              <a:rPr lang="ru-RU" smtClean="0"/>
              <a:t>14.04.2026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6E13767F-2C03-4A4B-9393-AE1EF0A36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BB65C2DB-A389-4785-9F77-CC63A2001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F5E12-EAED-483D-9134-0D58CF0425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293005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E246A76-4CCA-4821-BDB6-F17BAC5EA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EF2AB3B8-BA34-46D9-96C9-7F51D26FD9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1559F-5624-42D7-AB1C-9248E220DE7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00CE5EC8-A429-453C-91D7-6ED609F60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498BF80E-C36B-4D64-97C4-947A7B5FE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F5E12-EAED-483D-9134-0D58CF04257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43336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060281BA-9BB3-4B63-8F3B-535A12AF0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1559F-5624-42D7-AB1C-9248E220DE7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89382B5F-9081-4D49-A97A-77086ECC6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4CAC59DE-DEBE-4660-9AE2-C5BED8232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F5E12-EAED-483D-9134-0D58CF04257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64652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A02F52E-2B17-4BF9-AF5E-848DA0BA4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9948AD1-6DC2-47FD-8349-899A7F2FA3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ACCF0C6F-E63E-4AAF-A33E-E1421A1E50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F839622F-8539-4B47-8D2B-DB4F0016C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1559F-5624-42D7-AB1C-9248E220DE7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CDAA731D-3606-4252-A2AB-90FA7FAD5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2BDEA597-18E2-44D5-B77A-A1FD07A74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F5E12-EAED-483D-9134-0D58CF04257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1428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E7F617E-B4B8-4CF6-AD55-3D8EF2F46E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3D6FE21A-09EC-4318-8C8D-38A76A6119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3E29DB9B-7F2A-43DA-8EEC-A2F6A11A59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3A42EF13-7420-4B4F-9A09-159858928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1559F-5624-42D7-AB1C-9248E220DE7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65E26C49-6AFD-4179-9F81-FE65BF055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BDF01785-8EA7-45BF-A7C8-58403C18B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F5E12-EAED-483D-9134-0D58CF04257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06967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B04EA33-1ECB-4FD3-91EA-5D2D58008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017495E7-3C13-4750-966F-D0286A1F9D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8C3C842-FADD-4B4F-B90C-9BC5F5ED9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1559F-5624-42D7-AB1C-9248E220DE7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01015C1-6C66-409E-AB30-7767C6AB3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69AD132-4B86-4E95-A8E8-7AB668C52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F5E12-EAED-483D-9134-0D58CF04257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44528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CBD57983-BEFC-4B61-B202-741434A992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22540E9A-B807-46D9-BAC6-CD008C3552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5249570-7CDE-442C-A1B8-753F12981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1559F-5624-42D7-AB1C-9248E220DE7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638639A-09C2-4C41-98A6-3E03A2E1E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A24BFFE-7331-48D6-8857-9C11BD259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F5E12-EAED-483D-9134-0D58CF04257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00966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1579328-9083-4A5F-926D-58AAAA5D40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E59382BD-344F-4956-B148-CDC9BF1EFA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04AEF05-E005-46DF-9B62-9E96FAACF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1559F-5624-42D7-AB1C-9248E220DE7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0FACF55-AC38-4DF3-822B-B158EA85B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7E7BCFA-0B79-4B83-956C-813B9B6E0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F5E12-EAED-483D-9134-0D58CF04257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8422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5FEA765-625A-4810-A1EE-F37363465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5B92472-5EB8-4FDE-AF76-AA2A66FB42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F64290F-7116-4225-BA70-79AFD71F1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1559F-5624-42D7-AB1C-9248E220DE7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CE38DEC-C6B4-40D8-951F-612BFAC93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9066C30-A9FE-414A-9171-E8F00DE19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F5E12-EAED-483D-9134-0D58CF04257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38890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62B0FD4-157B-4C2C-9A55-080E3AB9B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28921652-CB4D-48CD-ABA9-274BE34C0E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62FC1BB-06F2-4D70-A8A3-28D18A613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1559F-5624-42D7-AB1C-9248E220DE7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1310AB4-FF08-4072-AF1A-E078C4360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C55AB52-9CB0-4EF5-8408-9CD2BD64F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F5E12-EAED-483D-9134-0D58CF04257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95396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0E33E09-935E-4151-A2B4-FC53E7407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6F8A048-D0E4-4179-AE50-3FCFD93B66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64006DF2-8CB8-4403-8E4F-B2EB61DE70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4C0448D0-202C-4E30-AF00-E4C20405B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1559F-5624-42D7-AB1C-9248E220DE7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AC5765BC-19DE-4E20-9DA9-7A0D13251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30E83FF9-878B-4058-BF71-DBE8B0518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F5E12-EAED-483D-9134-0D58CF04257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4343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E246A76-4CCA-4821-BDB6-F17BAC5EA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EF2AB3B8-BA34-46D9-96C9-7F51D26FD9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1559F-5624-42D7-AB1C-9248E220DE77}" type="datetimeFigureOut">
              <a:rPr lang="ru-RU" smtClean="0"/>
              <a:t>14.04.2026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00CE5EC8-A429-453C-91D7-6ED609F60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498BF80E-C36B-4D64-97C4-947A7B5FE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F5E12-EAED-483D-9134-0D58CF0425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75360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858B36C-2993-4B1D-ABA2-A3782B869B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D776004-D450-48D6-8E5A-A86E5C6049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82213339-0DB1-49FC-90A9-0B34E8E493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5FE6CC78-9BAA-49A9-B86A-42A3154CEA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69991C77-2659-450C-8CCC-A025F9E3AD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4DFCB5E1-E53D-4449-BC25-B471BC1ED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1559F-5624-42D7-AB1C-9248E220DE7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6E13767F-2C03-4A4B-9393-AE1EF0A36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BB65C2DB-A389-4785-9F77-CC63A2001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F5E12-EAED-483D-9134-0D58CF04257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01647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E246A76-4CCA-4821-BDB6-F17BAC5EA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EF2AB3B8-BA34-46D9-96C9-7F51D26FD9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1559F-5624-42D7-AB1C-9248E220DE7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00CE5EC8-A429-453C-91D7-6ED609F60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498BF80E-C36B-4D64-97C4-947A7B5FE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F5E12-EAED-483D-9134-0D58CF04257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3352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060281BA-9BB3-4B63-8F3B-535A12AF0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1559F-5624-42D7-AB1C-9248E220DE7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89382B5F-9081-4D49-A97A-77086ECC6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4CAC59DE-DEBE-4660-9AE2-C5BED8232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F5E12-EAED-483D-9134-0D58CF04257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53383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A02F52E-2B17-4BF9-AF5E-848DA0BA4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9948AD1-6DC2-47FD-8349-899A7F2FA3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ACCF0C6F-E63E-4AAF-A33E-E1421A1E50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F839622F-8539-4B47-8D2B-DB4F0016C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1559F-5624-42D7-AB1C-9248E220DE7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CDAA731D-3606-4252-A2AB-90FA7FAD5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2BDEA597-18E2-44D5-B77A-A1FD07A74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F5E12-EAED-483D-9134-0D58CF04257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18375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E7F617E-B4B8-4CF6-AD55-3D8EF2F46E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3D6FE21A-09EC-4318-8C8D-38A76A6119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3E29DB9B-7F2A-43DA-8EEC-A2F6A11A59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3A42EF13-7420-4B4F-9A09-159858928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1559F-5624-42D7-AB1C-9248E220DE7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65E26C49-6AFD-4179-9F81-FE65BF055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BDF01785-8EA7-45BF-A7C8-58403C18B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F5E12-EAED-483D-9134-0D58CF04257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25379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B04EA33-1ECB-4FD3-91EA-5D2D58008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017495E7-3C13-4750-966F-D0286A1F9D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8C3C842-FADD-4B4F-B90C-9BC5F5ED9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1559F-5624-42D7-AB1C-9248E220DE7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01015C1-6C66-409E-AB30-7767C6AB3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69AD132-4B86-4E95-A8E8-7AB668C52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F5E12-EAED-483D-9134-0D58CF04257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92860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CBD57983-BEFC-4B61-B202-741434A992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22540E9A-B807-46D9-BAC6-CD008C3552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5249570-7CDE-442C-A1B8-753F12981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1559F-5624-42D7-AB1C-9248E220DE7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638639A-09C2-4C41-98A6-3E03A2E1E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A24BFFE-7331-48D6-8857-9C11BD259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F5E12-EAED-483D-9134-0D58CF04257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58586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1579328-9083-4A5F-926D-58AAAA5D40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E59382BD-344F-4956-B148-CDC9BF1EFA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804AEF05-E005-46DF-9B62-9E96FAACF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1559F-5624-42D7-AB1C-9248E220DE7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0FACF55-AC38-4DF3-822B-B158EA85B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97E7BCFA-0B79-4B83-956C-813B9B6E0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F5E12-EAED-483D-9134-0D58CF04257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5686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5FEA765-625A-4810-A1EE-F37363465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55B92472-5EB8-4FDE-AF76-AA2A66FB42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F64290F-7116-4225-BA70-79AFD71F1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1559F-5624-42D7-AB1C-9248E220DE7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CE38DEC-C6B4-40D8-951F-612BFAC93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99066C30-A9FE-414A-9171-E8F00DE19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F5E12-EAED-483D-9134-0D58CF04257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15319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62B0FD4-157B-4C2C-9A55-080E3AB9B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28921652-CB4D-48CD-ABA9-274BE34C0E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62FC1BB-06F2-4D70-A8A3-28D18A613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1559F-5624-42D7-AB1C-9248E220DE7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81310AB4-FF08-4072-AF1A-E078C4360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C55AB52-9CB0-4EF5-8408-9CD2BD64F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F5E12-EAED-483D-9134-0D58CF04257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5894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060281BA-9BB3-4B63-8F3B-535A12AF0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1559F-5624-42D7-AB1C-9248E220DE77}" type="datetimeFigureOut">
              <a:rPr lang="ru-RU" smtClean="0"/>
              <a:t>14.04.2026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89382B5F-9081-4D49-A97A-77086ECC6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4CAC59DE-DEBE-4660-9AE2-C5BED8232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F5E12-EAED-483D-9134-0D58CF0425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322927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0E33E09-935E-4151-A2B4-FC53E7407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6F8A048-D0E4-4179-AE50-3FCFD93B66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64006DF2-8CB8-4403-8E4F-B2EB61DE70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4C0448D0-202C-4E30-AF00-E4C20405B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1559F-5624-42D7-AB1C-9248E220DE7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AC5765BC-19DE-4E20-9DA9-7A0D13251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30E83FF9-878B-4058-BF71-DBE8B0518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F5E12-EAED-483D-9134-0D58CF04257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27845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858B36C-2993-4B1D-ABA2-A3782B869B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0D776004-D450-48D6-8E5A-A86E5C6049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82213339-0DB1-49FC-90A9-0B34E8E493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5FE6CC78-9BAA-49A9-B86A-42A3154CEA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69991C77-2659-450C-8CCC-A025F9E3AD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4DFCB5E1-E53D-4449-BC25-B471BC1ED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1559F-5624-42D7-AB1C-9248E220DE7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6E13767F-2C03-4A4B-9393-AE1EF0A36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BB65C2DB-A389-4785-9F77-CC63A2001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F5E12-EAED-483D-9134-0D58CF04257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16842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E246A76-4CCA-4821-BDB6-F17BAC5EA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EF2AB3B8-BA34-46D9-96C9-7F51D26FD9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1559F-5624-42D7-AB1C-9248E220DE7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00CE5EC8-A429-453C-91D7-6ED609F60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498BF80E-C36B-4D64-97C4-947A7B5FE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F5E12-EAED-483D-9134-0D58CF04257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63156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060281BA-9BB3-4B63-8F3B-535A12AF0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1559F-5624-42D7-AB1C-9248E220DE7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89382B5F-9081-4D49-A97A-77086ECC6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4CAC59DE-DEBE-4660-9AE2-C5BED8232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F5E12-EAED-483D-9134-0D58CF04257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55901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A02F52E-2B17-4BF9-AF5E-848DA0BA4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49948AD1-6DC2-47FD-8349-899A7F2FA3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ACCF0C6F-E63E-4AAF-A33E-E1421A1E50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F839622F-8539-4B47-8D2B-DB4F0016C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1559F-5624-42D7-AB1C-9248E220DE7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CDAA731D-3606-4252-A2AB-90FA7FAD5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2BDEA597-18E2-44D5-B77A-A1FD07A74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F5E12-EAED-483D-9134-0D58CF04257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47837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E7F617E-B4B8-4CF6-AD55-3D8EF2F46E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3D6FE21A-09EC-4318-8C8D-38A76A6119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3E29DB9B-7F2A-43DA-8EEC-A2F6A11A59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3A42EF13-7420-4B4F-9A09-159858928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1559F-5624-42D7-AB1C-9248E220DE7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65E26C49-6AFD-4179-9F81-FE65BF055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BDF01785-8EA7-45BF-A7C8-58403C18B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F5E12-EAED-483D-9134-0D58CF04257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89886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B04EA33-1ECB-4FD3-91EA-5D2D58008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017495E7-3C13-4750-966F-D0286A1F9D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8C3C842-FADD-4B4F-B90C-9BC5F5ED9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1559F-5624-42D7-AB1C-9248E220DE7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01015C1-6C66-409E-AB30-7767C6AB3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F69AD132-4B86-4E95-A8E8-7AB668C52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F5E12-EAED-483D-9134-0D58CF04257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89721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CBD57983-BEFC-4B61-B202-741434A992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22540E9A-B807-46D9-BAC6-CD008C3552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5249570-7CDE-442C-A1B8-753F12981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1559F-5624-42D7-AB1C-9248E220DE7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A638639A-09C2-4C41-98A6-3E03A2E1E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A24BFFE-7331-48D6-8857-9C11BD259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F5E12-EAED-483D-9134-0D58CF04257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6831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A02F52E-2B17-4BF9-AF5E-848DA0BA4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9948AD1-6DC2-47FD-8349-899A7F2FA3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ACCF0C6F-E63E-4AAF-A33E-E1421A1E50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F839622F-8539-4B47-8D2B-DB4F0016C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1559F-5624-42D7-AB1C-9248E220DE77}" type="datetimeFigureOut">
              <a:rPr lang="ru-RU" smtClean="0"/>
              <a:t>14.04.2026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CDAA731D-3606-4252-A2AB-90FA7FAD5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2BDEA597-18E2-44D5-B77A-A1FD07A74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F5E12-EAED-483D-9134-0D58CF0425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6809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E7F617E-B4B8-4CF6-AD55-3D8EF2F46E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3D6FE21A-09EC-4318-8C8D-38A76A6119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3E29DB9B-7F2A-43DA-8EEC-A2F6A11A59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3A42EF13-7420-4B4F-9A09-159858928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1559F-5624-42D7-AB1C-9248E220DE77}" type="datetimeFigureOut">
              <a:rPr lang="ru-RU" smtClean="0"/>
              <a:t>14.04.2026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65E26C49-6AFD-4179-9F81-FE65BF055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BDF01785-8EA7-45BF-A7C8-58403C18B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F5E12-EAED-483D-9134-0D58CF0425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3287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4750C4E-5841-4789-80E8-B1A79DF91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98643D2C-4DA8-43AC-8DF8-6EC6A84199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C008DA7-5128-4869-B27B-D80AAA6415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1559F-5624-42D7-AB1C-9248E220DE77}" type="datetimeFigureOut">
              <a:rPr lang="ru-RU" smtClean="0"/>
              <a:t>14.04.2026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08F6654-983E-4E5B-A4AB-D004967199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52B39A0-3D71-4412-B445-A2FC220D40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CF5E12-EAED-483D-9134-0D58CF0425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181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4750C4E-5841-4789-80E8-B1A79DF91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98643D2C-4DA8-43AC-8DF8-6EC6A84199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FC008DA7-5128-4869-B27B-D80AAA6415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1559F-5624-42D7-AB1C-9248E220DE7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08F6654-983E-4E5B-A4AB-D004967199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852B39A0-3D71-4412-B445-A2FC220D40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CF5E12-EAED-483D-9134-0D58CF04257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4750C4E-5841-4789-80E8-B1A79DF91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98643D2C-4DA8-43AC-8DF8-6EC6A84199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FC008DA7-5128-4869-B27B-D80AAA6415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1559F-5624-42D7-AB1C-9248E220DE7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08F6654-983E-4E5B-A4AB-D004967199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852B39A0-3D71-4412-B445-A2FC220D40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CF5E12-EAED-483D-9134-0D58CF04257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411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4750C4E-5841-4789-80E8-B1A79DF91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98643D2C-4DA8-43AC-8DF8-6EC6A84199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C008DA7-5128-4869-B27B-D80AAA6415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1559F-5624-42D7-AB1C-9248E220DE7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08F6654-983E-4E5B-A4AB-D004967199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52B39A0-3D71-4412-B445-A2FC220D40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CF5E12-EAED-483D-9134-0D58CF04257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530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4750C4E-5841-4789-80E8-B1A79DF91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98643D2C-4DA8-43AC-8DF8-6EC6A84199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C008DA7-5128-4869-B27B-D80AAA6415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1559F-5624-42D7-AB1C-9248E220DE7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08F6654-983E-4E5B-A4AB-D004967199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52B39A0-3D71-4412-B445-A2FC220D40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CF5E12-EAED-483D-9134-0D58CF04257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630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4750C4E-5841-4789-80E8-B1A79DF91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98643D2C-4DA8-43AC-8DF8-6EC6A84199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C008DA7-5128-4869-B27B-D80AAA6415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1559F-5624-42D7-AB1C-9248E220DE7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08F6654-983E-4E5B-A4AB-D004967199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52B39A0-3D71-4412-B445-A2FC220D40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CF5E12-EAED-483D-9134-0D58CF04257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437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4750C4E-5841-4789-80E8-B1A79DF91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98643D2C-4DA8-43AC-8DF8-6EC6A84199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FC008DA7-5128-4869-B27B-D80AAA6415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1559F-5624-42D7-AB1C-9248E220DE7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08F6654-983E-4E5B-A4AB-D004967199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852B39A0-3D71-4412-B445-A2FC220D40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CF5E12-EAED-483D-9134-0D58CF04257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310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1.png"/><Relationship Id="rId7" Type="http://schemas.openxmlformats.org/officeDocument/2006/relationships/hyperlink" Target="https://www.youtube.com/@Vacoizd" TargetMode="External"/><Relationship Id="rId2" Type="http://schemas.openxmlformats.org/officeDocument/2006/relationships/hyperlink" Target="https://t.me/vaco_izd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hyperlink" Target="https://vk.com/vacoizd" TargetMode="Externa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ozon.ru/seller/obrazovatelnyy-proekt-7447/knigi-16500/?miniapp=seller_7447&amp;publisher=1210062&amp;sorting=new" TargetMode="External"/><Relationship Id="rId3" Type="http://schemas.openxmlformats.org/officeDocument/2006/relationships/hyperlink" Target="https://www.vaco.ru/" TargetMode="External"/><Relationship Id="rId7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wildberries.ru/seller/38950?sort=newly&amp;page=1&amp;fbrand=14662" TargetMode="External"/><Relationship Id="rId5" Type="http://schemas.openxmlformats.org/officeDocument/2006/relationships/image" Target="../media/image15.gif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xmlns="" id="{6F556C60-2BEB-4916-9FFE-A9E2C0490CC8}"/>
              </a:ext>
            </a:extLst>
          </p:cNvPr>
          <p:cNvSpPr/>
          <p:nvPr/>
        </p:nvSpPr>
        <p:spPr>
          <a:xfrm>
            <a:off x="867791" y="1726804"/>
            <a:ext cx="2250000" cy="187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CAD73D3A-2E56-4BF9-9408-01854CEF9E52}"/>
              </a:ext>
            </a:extLst>
          </p:cNvPr>
          <p:cNvSpPr txBox="1"/>
          <p:nvPr/>
        </p:nvSpPr>
        <p:spPr>
          <a:xfrm>
            <a:off x="774443" y="1384134"/>
            <a:ext cx="7609161" cy="1636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ru-RU" sz="4000" b="1" dirty="0">
                <a:solidFill>
                  <a:srgbClr val="002060"/>
                </a:solidFill>
                <a:ea typeface="Calibri"/>
                <a:cs typeface="Times New Roman"/>
              </a:rPr>
              <a:t>Требования ФГОС НОО и ФОП НОО к обучению первоклассников грамоте </a:t>
            </a:r>
            <a:endParaRPr lang="ru-RU" sz="4000" b="1" dirty="0">
              <a:solidFill>
                <a:srgbClr val="002060"/>
              </a:solidFill>
              <a:latin typeface="Cera Pro" panose="00000500000000000000" pitchFamily="50" charset="0"/>
              <a:ea typeface="Fashion Fetish Outline" panose="02000000000000000000" pitchFamily="2" charset="-128"/>
            </a:endParaRPr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xmlns="" id="{34939C5C-FF98-873C-D6C0-87F96EDC416D}"/>
              </a:ext>
            </a:extLst>
          </p:cNvPr>
          <p:cNvCxnSpPr>
            <a:cxnSpLocks/>
          </p:cNvCxnSpPr>
          <p:nvPr/>
        </p:nvCxnSpPr>
        <p:spPr>
          <a:xfrm>
            <a:off x="1590675" y="6260802"/>
            <a:ext cx="5191125" cy="0"/>
          </a:xfrm>
          <a:prstGeom prst="line">
            <a:avLst/>
          </a:prstGeom>
          <a:ln w="3365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76D88382-34DB-A541-369A-B49C6868F114}"/>
              </a:ext>
            </a:extLst>
          </p:cNvPr>
          <p:cNvSpPr txBox="1"/>
          <p:nvPr/>
        </p:nvSpPr>
        <p:spPr>
          <a:xfrm>
            <a:off x="814130" y="3921600"/>
            <a:ext cx="6794757" cy="1502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ru-RU" sz="2800" b="1" dirty="0" err="1" smtClean="0">
                <a:solidFill>
                  <a:srgbClr val="002060"/>
                </a:solidFill>
                <a:latin typeface="Cera Pro" panose="00000500000000000000" pitchFamily="50" charset="0"/>
              </a:rPr>
              <a:t>Жиренко</a:t>
            </a:r>
            <a:r>
              <a:rPr lang="ru-RU" sz="2800" b="1" dirty="0" smtClean="0">
                <a:solidFill>
                  <a:srgbClr val="002060"/>
                </a:solidFill>
                <a:latin typeface="Cera Pro" panose="00000500000000000000" pitchFamily="50" charset="0"/>
              </a:rPr>
              <a:t> Ольга Егоровна</a:t>
            </a:r>
            <a:endParaRPr lang="ru-RU" sz="2800" b="1" dirty="0">
              <a:solidFill>
                <a:srgbClr val="002060"/>
              </a:solidFill>
              <a:latin typeface="Cera Pro" panose="00000500000000000000" pitchFamily="50" charset="0"/>
            </a:endParaRPr>
          </a:p>
          <a:p>
            <a:pPr>
              <a:lnSpc>
                <a:spcPts val="2500"/>
              </a:lnSpc>
            </a:pPr>
            <a:endParaRPr lang="ru-RU" sz="2400" dirty="0">
              <a:solidFill>
                <a:srgbClr val="002060"/>
              </a:solidFill>
              <a:latin typeface="Cera Pro" panose="00000500000000000000" pitchFamily="50" charset="0"/>
            </a:endParaRPr>
          </a:p>
          <a:p>
            <a:pPr>
              <a:lnSpc>
                <a:spcPts val="2500"/>
              </a:lnSpc>
            </a:pPr>
            <a:r>
              <a:rPr lang="ru-RU" sz="2400" dirty="0" err="1" smtClean="0">
                <a:solidFill>
                  <a:srgbClr val="002060"/>
                </a:solidFill>
                <a:latin typeface="Cera Pro" panose="00000500000000000000" pitchFamily="50" charset="0"/>
              </a:rPr>
              <a:t>к.пед.н</a:t>
            </a:r>
            <a:r>
              <a:rPr lang="ru-RU" sz="2400" dirty="0">
                <a:solidFill>
                  <a:srgbClr val="002060"/>
                </a:solidFill>
                <a:latin typeface="Cera Pro" panose="00000500000000000000" pitchFamily="50" charset="0"/>
              </a:rPr>
              <a:t>., доцент, </a:t>
            </a:r>
            <a:r>
              <a:rPr lang="ru-RU" sz="2400" dirty="0" smtClean="0">
                <a:solidFill>
                  <a:srgbClr val="002060"/>
                </a:solidFill>
                <a:latin typeface="Cera Pro" panose="00000500000000000000" pitchFamily="50" charset="0"/>
              </a:rPr>
              <a:t>автор учебно-методических пособий издательства </a:t>
            </a:r>
            <a:r>
              <a:rPr lang="ru-RU" sz="2400" dirty="0">
                <a:solidFill>
                  <a:srgbClr val="002060"/>
                </a:solidFill>
                <a:latin typeface="Cera Pro" panose="00000500000000000000" pitchFamily="50" charset="0"/>
              </a:rPr>
              <a:t>«Вако»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7A510C9D-024A-FA8D-3C9D-982E3049EB7C}"/>
              </a:ext>
            </a:extLst>
          </p:cNvPr>
          <p:cNvSpPr txBox="1"/>
          <p:nvPr/>
        </p:nvSpPr>
        <p:spPr>
          <a:xfrm>
            <a:off x="5614939" y="6294922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atin typeface="Cera Pro" panose="00000500000000000000" pitchFamily="50" charset="0"/>
              </a:rPr>
              <a:t>202</a:t>
            </a:r>
            <a:r>
              <a:rPr lang="ru-RU" b="1" dirty="0">
                <a:latin typeface="Cera Pro" panose="00000500000000000000" pitchFamily="50" charset="0"/>
              </a:rPr>
              <a:t>6</a:t>
            </a:r>
            <a:r>
              <a:rPr lang="ru-RU" b="1" dirty="0" smtClean="0">
                <a:latin typeface="Cera Pro" panose="00000500000000000000" pitchFamily="50" charset="0"/>
              </a:rPr>
              <a:t> </a:t>
            </a:r>
            <a:r>
              <a:rPr lang="ru-RU" b="1" dirty="0">
                <a:latin typeface="Cera Pro" panose="00000500000000000000" pitchFamily="50" charset="0"/>
              </a:rPr>
              <a:t>г.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3A092E5E-A784-9AC6-4C97-3C07E3F646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24" y="5817865"/>
            <a:ext cx="1648082" cy="762361"/>
          </a:xfrm>
          <a:prstGeom prst="rect">
            <a:avLst/>
          </a:prstGeom>
        </p:spPr>
      </p:pic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xmlns="" id="{EDF02540-376F-8FD0-4A91-6D5AFC55B64C}"/>
              </a:ext>
            </a:extLst>
          </p:cNvPr>
          <p:cNvCxnSpPr>
            <a:cxnSpLocks/>
          </p:cNvCxnSpPr>
          <p:nvPr/>
        </p:nvCxnSpPr>
        <p:spPr>
          <a:xfrm>
            <a:off x="1602230" y="6248102"/>
            <a:ext cx="5185920" cy="0"/>
          </a:xfrm>
          <a:prstGeom prst="line">
            <a:avLst/>
          </a:prstGeom>
          <a:ln w="33655">
            <a:solidFill>
              <a:srgbClr val="4DBD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Группа 5">
            <a:extLst>
              <a:ext uri="{FF2B5EF4-FFF2-40B4-BE49-F238E27FC236}">
                <a16:creationId xmlns:a16="http://schemas.microsoft.com/office/drawing/2014/main" xmlns="" id="{8015613F-0249-41A3-882E-29BEE38B7D9B}"/>
              </a:ext>
            </a:extLst>
          </p:cNvPr>
          <p:cNvGrpSpPr/>
          <p:nvPr/>
        </p:nvGrpSpPr>
        <p:grpSpPr>
          <a:xfrm>
            <a:off x="263524" y="301940"/>
            <a:ext cx="4800608" cy="0"/>
            <a:chOff x="263524" y="301940"/>
            <a:chExt cx="4800608" cy="0"/>
          </a:xfrm>
        </p:grpSpPr>
        <p:cxnSp>
          <p:nvCxnSpPr>
            <p:cNvPr id="18" name="Прямая соединительная линия 17">
              <a:extLst>
                <a:ext uri="{FF2B5EF4-FFF2-40B4-BE49-F238E27FC236}">
                  <a16:creationId xmlns:a16="http://schemas.microsoft.com/office/drawing/2014/main" xmlns="" id="{43BB3F1B-A550-4DB7-98F7-57E073206DAF}"/>
                </a:ext>
              </a:extLst>
            </p:cNvPr>
            <p:cNvCxnSpPr>
              <a:cxnSpLocks/>
            </p:cNvCxnSpPr>
            <p:nvPr/>
          </p:nvCxnSpPr>
          <p:spPr>
            <a:xfrm>
              <a:off x="1686592" y="301940"/>
              <a:ext cx="1954076" cy="0"/>
            </a:xfrm>
            <a:prstGeom prst="line">
              <a:avLst/>
            </a:prstGeom>
            <a:solidFill>
              <a:schemeClr val="accent2"/>
            </a:solidFill>
            <a:ln w="127000">
              <a:solidFill>
                <a:srgbClr val="C9EBE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>
              <a:extLst>
                <a:ext uri="{FF2B5EF4-FFF2-40B4-BE49-F238E27FC236}">
                  <a16:creationId xmlns:a16="http://schemas.microsoft.com/office/drawing/2014/main" xmlns="" id="{FE4A38D3-7C08-4991-82A8-B6A0F935204B}"/>
                </a:ext>
              </a:extLst>
            </p:cNvPr>
            <p:cNvCxnSpPr>
              <a:cxnSpLocks/>
            </p:cNvCxnSpPr>
            <p:nvPr/>
          </p:nvCxnSpPr>
          <p:spPr>
            <a:xfrm>
              <a:off x="263524" y="301940"/>
              <a:ext cx="1440000" cy="0"/>
            </a:xfrm>
            <a:prstGeom prst="line">
              <a:avLst/>
            </a:prstGeom>
            <a:solidFill>
              <a:schemeClr val="accent2"/>
            </a:solidFill>
            <a:ln w="127000">
              <a:solidFill>
                <a:srgbClr val="4DBD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>
              <a:extLst>
                <a:ext uri="{FF2B5EF4-FFF2-40B4-BE49-F238E27FC236}">
                  <a16:creationId xmlns:a16="http://schemas.microsoft.com/office/drawing/2014/main" xmlns="" id="{EF3D3D72-66C5-4A57-AE9B-89B5AE914C32}"/>
                </a:ext>
              </a:extLst>
            </p:cNvPr>
            <p:cNvCxnSpPr>
              <a:cxnSpLocks/>
            </p:cNvCxnSpPr>
            <p:nvPr/>
          </p:nvCxnSpPr>
          <p:spPr>
            <a:xfrm>
              <a:off x="3624132" y="301940"/>
              <a:ext cx="1440000" cy="0"/>
            </a:xfrm>
            <a:prstGeom prst="line">
              <a:avLst/>
            </a:prstGeom>
            <a:solidFill>
              <a:schemeClr val="accent2"/>
            </a:solidFill>
            <a:ln w="127000">
              <a:solidFill>
                <a:srgbClr val="4DBD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xmlns="" id="{37749AF5-4709-440A-8D00-58077DD07DD3}"/>
              </a:ext>
            </a:extLst>
          </p:cNvPr>
          <p:cNvSpPr/>
          <p:nvPr/>
        </p:nvSpPr>
        <p:spPr>
          <a:xfrm rot="20700000">
            <a:off x="8497272" y="1833001"/>
            <a:ext cx="3189993" cy="3189994"/>
          </a:xfrm>
          <a:prstGeom prst="round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xmlns="" id="{E3CBB3B4-E79F-4C01-8073-2333E2E9E14F}"/>
              </a:ext>
            </a:extLst>
          </p:cNvPr>
          <p:cNvGrpSpPr/>
          <p:nvPr/>
        </p:nvGrpSpPr>
        <p:grpSpPr>
          <a:xfrm>
            <a:off x="8497271" y="1833001"/>
            <a:ext cx="3189994" cy="3189995"/>
            <a:chOff x="8889413" y="3458027"/>
            <a:chExt cx="2795338" cy="2795338"/>
          </a:xfrm>
        </p:grpSpPr>
        <p:sp>
          <p:nvSpPr>
            <p:cNvPr id="21" name="Прямоугольник: скругленные углы 20">
              <a:extLst>
                <a:ext uri="{FF2B5EF4-FFF2-40B4-BE49-F238E27FC236}">
                  <a16:creationId xmlns:a16="http://schemas.microsoft.com/office/drawing/2014/main" xmlns="" id="{D1C544AB-3E38-4FD8-BBAF-A95FD2FCA3F6}"/>
                </a:ext>
              </a:extLst>
            </p:cNvPr>
            <p:cNvSpPr/>
            <p:nvPr/>
          </p:nvSpPr>
          <p:spPr>
            <a:xfrm rot="20700000">
              <a:off x="8889414" y="3458027"/>
              <a:ext cx="2795337" cy="2795337"/>
            </a:xfrm>
            <a:prstGeom prst="roundRect">
              <a:avLst/>
            </a:prstGeom>
            <a:solidFill>
              <a:srgbClr val="4DBD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xmlns="" id="{5ADD1C8B-8A4B-46FF-86A2-4EA4AFB74C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258" t="326" r="225" b="7639"/>
            <a:stretch/>
          </p:blipFill>
          <p:spPr>
            <a:xfrm>
              <a:off x="8889413" y="3461121"/>
              <a:ext cx="2795337" cy="2792244"/>
            </a:xfrm>
            <a:prstGeom prst="round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416551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999E1615-EBD5-402A-9BF3-EC4E0CDD27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0021" y="101934"/>
            <a:ext cx="989203" cy="45758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33EDBFC-531E-4CB1-8DAB-E83D1D7E8A61}"/>
              </a:ext>
            </a:extLst>
          </p:cNvPr>
          <p:cNvSpPr txBox="1"/>
          <p:nvPr/>
        </p:nvSpPr>
        <p:spPr>
          <a:xfrm>
            <a:off x="537471" y="1081113"/>
            <a:ext cx="11020732" cy="87382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1500"/>
              </a:spcBef>
              <a:buClr>
                <a:srgbClr val="000000"/>
              </a:buClr>
              <a:buSzPts val="1400"/>
              <a:buFont typeface="+mj-lt"/>
              <a:buAutoNum type="arabicPeriod"/>
              <a:tabLst>
                <a:tab pos="1038860" algn="l"/>
              </a:tabLst>
            </a:pPr>
            <a:r>
              <a:rPr lang="ru-RU" sz="36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Обучение грамоте.</a:t>
            </a:r>
          </a:p>
          <a:p>
            <a:r>
              <a:rPr lang="ru-RU" sz="3600" dirty="0">
                <a:solidFill>
                  <a:srgbClr val="000000"/>
                </a:solidFill>
                <a:latin typeface="Arial Unicode MS"/>
              </a:rPr>
              <a:t>Начальным этапом изучения учебных предметов «Русский язык», «Литературное чтение» в 1 классе является учебный курс «Обучение грамоте»: обучение письму идёт параллельно с обучением чтению. </a:t>
            </a:r>
            <a:r>
              <a:rPr lang="ru-RU" sz="3600" dirty="0" smtClean="0">
                <a:solidFill>
                  <a:srgbClr val="000000"/>
                </a:solidFill>
                <a:latin typeface="Arial Unicode MS"/>
              </a:rPr>
              <a:t> </a:t>
            </a:r>
          </a:p>
          <a:p>
            <a:r>
              <a:rPr lang="ru-RU" sz="3600" dirty="0" smtClean="0">
                <a:solidFill>
                  <a:srgbClr val="000000"/>
                </a:solidFill>
                <a:latin typeface="Arial Unicode MS"/>
                <a:ea typeface="Calibri"/>
                <a:cs typeface="Times New Roman"/>
              </a:rPr>
              <a:t>Важно строить образовательную деятельность на основе </a:t>
            </a:r>
            <a:r>
              <a:rPr lang="ru-RU" sz="3600" dirty="0" err="1" smtClean="0">
                <a:solidFill>
                  <a:srgbClr val="000000"/>
                </a:solidFill>
                <a:latin typeface="Arial Unicode MS"/>
                <a:ea typeface="Calibri"/>
                <a:cs typeface="Times New Roman"/>
              </a:rPr>
              <a:t>межпредметных</a:t>
            </a:r>
            <a:r>
              <a:rPr lang="ru-RU" sz="3600" dirty="0" smtClean="0">
                <a:solidFill>
                  <a:srgbClr val="000000"/>
                </a:solidFill>
                <a:latin typeface="Arial Unicode MS"/>
                <a:ea typeface="Calibri"/>
                <a:cs typeface="Times New Roman"/>
              </a:rPr>
              <a:t> связей и интегрированного обучения.</a:t>
            </a:r>
            <a:endParaRPr lang="ru-RU" sz="3600" dirty="0" smtClean="0">
              <a:solidFill>
                <a:srgbClr val="010101"/>
              </a:solidFill>
              <a:ea typeface="Calibri"/>
              <a:cs typeface="Times New Roman"/>
            </a:endParaRPr>
          </a:p>
          <a:p>
            <a:pPr marL="457200" indent="-457200">
              <a:spcAft>
                <a:spcPts val="1275"/>
              </a:spcAft>
              <a:buFont typeface="Arial" panose="020B0604020202020204" pitchFamily="34" charset="0"/>
              <a:buChar char="•"/>
            </a:pPr>
            <a:endParaRPr lang="ru-RU" sz="2800" dirty="0" smtClean="0">
              <a:solidFill>
                <a:srgbClr val="010101"/>
              </a:solidFill>
              <a:ea typeface="Calibri"/>
              <a:cs typeface="Times New Roman"/>
            </a:endParaRPr>
          </a:p>
          <a:p>
            <a:pPr>
              <a:spcAft>
                <a:spcPts val="1275"/>
              </a:spcAft>
            </a:pPr>
            <a:endParaRPr lang="ru-RU" sz="2800" dirty="0" smtClean="0">
              <a:solidFill>
                <a:srgbClr val="010101"/>
              </a:solidFill>
              <a:ea typeface="Calibri"/>
              <a:cs typeface="Times New Roman"/>
            </a:endParaRPr>
          </a:p>
          <a:p>
            <a:pPr>
              <a:spcAft>
                <a:spcPts val="1275"/>
              </a:spcAft>
            </a:pPr>
            <a:endParaRPr lang="ru-RU" sz="2800" dirty="0" smtClean="0">
              <a:solidFill>
                <a:srgbClr val="010101"/>
              </a:solidFill>
              <a:ea typeface="Calibri"/>
              <a:cs typeface="Times New Roman"/>
            </a:endParaRPr>
          </a:p>
          <a:p>
            <a:pPr>
              <a:spcAft>
                <a:spcPts val="1275"/>
              </a:spcAft>
            </a:pPr>
            <a:endParaRPr lang="ru-RU" sz="28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>
              <a:lnSpc>
                <a:spcPts val="1350"/>
              </a:lnSpc>
              <a:spcAft>
                <a:spcPts val="1275"/>
              </a:spcAft>
            </a:pPr>
            <a:endParaRPr lang="ru-RU" sz="2800" dirty="0">
              <a:solidFill>
                <a:prstClr val="black"/>
              </a:solidFill>
              <a:ea typeface="Calibri"/>
              <a:cs typeface="Times New Roman"/>
            </a:endParaRPr>
          </a:p>
          <a:p>
            <a:endParaRPr lang="ru-RU" sz="3200" dirty="0">
              <a:solidFill>
                <a:prstClr val="black"/>
              </a:solidFill>
              <a:ea typeface="Calibri"/>
              <a:cs typeface="Times New Roman"/>
            </a:endParaRPr>
          </a:p>
          <a:p>
            <a:endParaRPr lang="ru-RU" sz="28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4C51211-C72F-4C2F-9608-BACA6B3B849A}"/>
              </a:ext>
            </a:extLst>
          </p:cNvPr>
          <p:cNvSpPr txBox="1"/>
          <p:nvPr/>
        </p:nvSpPr>
        <p:spPr>
          <a:xfrm>
            <a:off x="263524" y="330724"/>
            <a:ext cx="10948913" cy="622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1275"/>
              </a:spcAft>
            </a:pPr>
            <a:r>
              <a:rPr lang="ru-RU" sz="32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ФОП НОО об учебной деятельности по развитию речи</a:t>
            </a:r>
            <a:endParaRPr lang="ru-RU" sz="32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xmlns="" id="{1D55AAF6-6FA6-48F8-921F-7B4504014F1C}"/>
              </a:ext>
            </a:extLst>
          </p:cNvPr>
          <p:cNvGrpSpPr/>
          <p:nvPr/>
        </p:nvGrpSpPr>
        <p:grpSpPr>
          <a:xfrm>
            <a:off x="263524" y="301940"/>
            <a:ext cx="4800608" cy="0"/>
            <a:chOff x="263524" y="301940"/>
            <a:chExt cx="4800608" cy="0"/>
          </a:xfrm>
        </p:grpSpPr>
        <p:cxnSp>
          <p:nvCxnSpPr>
            <p:cNvPr id="8" name="Прямая соединительная линия 7">
              <a:extLst>
                <a:ext uri="{FF2B5EF4-FFF2-40B4-BE49-F238E27FC236}">
                  <a16:creationId xmlns:a16="http://schemas.microsoft.com/office/drawing/2014/main" xmlns="" id="{68C5C8C4-4D6B-45D6-8A9D-1A8E0A958C85}"/>
                </a:ext>
              </a:extLst>
            </p:cNvPr>
            <p:cNvCxnSpPr>
              <a:cxnSpLocks/>
            </p:cNvCxnSpPr>
            <p:nvPr/>
          </p:nvCxnSpPr>
          <p:spPr>
            <a:xfrm>
              <a:off x="1686592" y="301940"/>
              <a:ext cx="1954076" cy="0"/>
            </a:xfrm>
            <a:prstGeom prst="line">
              <a:avLst/>
            </a:prstGeom>
            <a:solidFill>
              <a:schemeClr val="accent2"/>
            </a:solidFill>
            <a:ln w="127000">
              <a:solidFill>
                <a:srgbClr val="C9EBE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xmlns="" id="{A2E2DAEB-4AD9-4718-93A6-B839F9B5D61C}"/>
                </a:ext>
              </a:extLst>
            </p:cNvPr>
            <p:cNvCxnSpPr>
              <a:cxnSpLocks/>
            </p:cNvCxnSpPr>
            <p:nvPr/>
          </p:nvCxnSpPr>
          <p:spPr>
            <a:xfrm>
              <a:off x="263524" y="301940"/>
              <a:ext cx="1440000" cy="0"/>
            </a:xfrm>
            <a:prstGeom prst="line">
              <a:avLst/>
            </a:prstGeom>
            <a:solidFill>
              <a:schemeClr val="accent2"/>
            </a:solidFill>
            <a:ln w="127000">
              <a:solidFill>
                <a:srgbClr val="4DBD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xmlns="" id="{C38B54A0-EF4F-4659-AAF9-A2739CCAC92F}"/>
                </a:ext>
              </a:extLst>
            </p:cNvPr>
            <p:cNvCxnSpPr>
              <a:cxnSpLocks/>
            </p:cNvCxnSpPr>
            <p:nvPr/>
          </p:nvCxnSpPr>
          <p:spPr>
            <a:xfrm>
              <a:off x="3624132" y="301940"/>
              <a:ext cx="1440000" cy="0"/>
            </a:xfrm>
            <a:prstGeom prst="line">
              <a:avLst/>
            </a:prstGeom>
            <a:solidFill>
              <a:schemeClr val="accent2"/>
            </a:solidFill>
            <a:ln w="127000">
              <a:solidFill>
                <a:srgbClr val="4DBD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835837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999E1615-EBD5-402A-9BF3-EC4E0CDD27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0021" y="101934"/>
            <a:ext cx="989203" cy="45758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33EDBFC-531E-4CB1-8DAB-E83D1D7E8A61}"/>
              </a:ext>
            </a:extLst>
          </p:cNvPr>
          <p:cNvSpPr txBox="1"/>
          <p:nvPr/>
        </p:nvSpPr>
        <p:spPr>
          <a:xfrm>
            <a:off x="403480" y="1870283"/>
            <a:ext cx="1082543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2000" indent="-252000">
              <a:buClr>
                <a:prstClr val="black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prstClr val="black"/>
                </a:solidFill>
                <a:latin typeface="Cera Pro" panose="00000500000000000000" pitchFamily="50" charset="0"/>
              </a:rPr>
              <a:t> </a:t>
            </a:r>
            <a:r>
              <a:rPr lang="ru-RU" sz="2800" dirty="0" smtClean="0">
                <a:solidFill>
                  <a:prstClr val="black"/>
                </a:solidFill>
                <a:latin typeface="Cera Pro" panose="00000500000000000000" pitchFamily="50" charset="0"/>
              </a:rPr>
              <a:t>Четыре дня в неделю учитель урок обучения чтению объединяет с уроком обучения письму.</a:t>
            </a:r>
          </a:p>
          <a:p>
            <a:pPr marL="252000" indent="-252000">
              <a:buClr>
                <a:prstClr val="black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prstClr val="black"/>
                </a:solidFill>
                <a:latin typeface="Cera Pro" panose="00000500000000000000" pitchFamily="50" charset="0"/>
              </a:rPr>
              <a:t>В 1 классе ребенок 5 минут пишет, 5 минут рука отдыхает.</a:t>
            </a:r>
          </a:p>
          <a:p>
            <a:pPr marL="252000" indent="-252000">
              <a:buClr>
                <a:prstClr val="black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prstClr val="black"/>
                </a:solidFill>
                <a:latin typeface="Cera Pro" panose="00000500000000000000" pitchFamily="50" charset="0"/>
              </a:rPr>
              <a:t>5 минут работаем по страницам учебника «Русский язык. Азбука», 5 минут пишем в прописи. И так два урока подряд.</a:t>
            </a:r>
          </a:p>
          <a:p>
            <a:pPr marL="252000" indent="-252000">
              <a:buClr>
                <a:prstClr val="black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prstClr val="black"/>
                </a:solidFill>
                <a:latin typeface="Cera Pro" panose="00000500000000000000" pitchFamily="50" charset="0"/>
              </a:rPr>
              <a:t>При таком подходе к образовательному процессу избегаем повторения одного и того же анализа слогов, слов, предложений. Экономим время для обучения письму.</a:t>
            </a:r>
          </a:p>
          <a:p>
            <a:pPr marL="252000" indent="-252000">
              <a:buClr>
                <a:prstClr val="black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prstClr val="black"/>
                </a:solidFill>
                <a:latin typeface="Cera Pro" panose="00000500000000000000" pitchFamily="50" charset="0"/>
              </a:rPr>
              <a:t>Успеваем больше писать,  значит, легче подготовить к изучению русского языка. (Писать должны к марту 40 – 45 слов за урок.)</a:t>
            </a:r>
            <a:endParaRPr lang="en-US" sz="2800" dirty="0">
              <a:solidFill>
                <a:prstClr val="black"/>
              </a:solidFill>
              <a:latin typeface="Cera Pro" panose="00000500000000000000" pitchFamily="50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4C51211-C72F-4C2F-9608-BACA6B3B849A}"/>
              </a:ext>
            </a:extLst>
          </p:cNvPr>
          <p:cNvSpPr txBox="1"/>
          <p:nvPr/>
        </p:nvSpPr>
        <p:spPr>
          <a:xfrm>
            <a:off x="141108" y="678217"/>
            <a:ext cx="10948913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600" b="1" dirty="0" smtClean="0">
                <a:solidFill>
                  <a:prstClr val="black"/>
                </a:solidFill>
                <a:latin typeface="Cera Pro" panose="00000500000000000000" pitchFamily="50" charset="0"/>
                <a:ea typeface="Fashion Fetish Outline" panose="02000000000000000000" pitchFamily="2" charset="-128"/>
              </a:rPr>
              <a:t>ИНТЕГРИРОВАННЫЙ ПОДХОД К ОБУЧЕНИЮ ГРАМОТЕ: ЧТЕНИЕ И ПИСЬМО</a:t>
            </a:r>
            <a:endParaRPr lang="ru-RU" sz="3600" b="1" dirty="0">
              <a:solidFill>
                <a:prstClr val="black"/>
              </a:solidFill>
              <a:latin typeface="Cera Pro" panose="00000500000000000000" pitchFamily="50" charset="0"/>
              <a:ea typeface="Fashion Fetish Outline" panose="02000000000000000000" pitchFamily="2" charset="-128"/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xmlns="" id="{1D55AAF6-6FA6-48F8-921F-7B4504014F1C}"/>
              </a:ext>
            </a:extLst>
          </p:cNvPr>
          <p:cNvGrpSpPr/>
          <p:nvPr/>
        </p:nvGrpSpPr>
        <p:grpSpPr>
          <a:xfrm>
            <a:off x="263524" y="301940"/>
            <a:ext cx="4800608" cy="0"/>
            <a:chOff x="263524" y="301940"/>
            <a:chExt cx="4800608" cy="0"/>
          </a:xfrm>
        </p:grpSpPr>
        <p:cxnSp>
          <p:nvCxnSpPr>
            <p:cNvPr id="8" name="Прямая соединительная линия 7">
              <a:extLst>
                <a:ext uri="{FF2B5EF4-FFF2-40B4-BE49-F238E27FC236}">
                  <a16:creationId xmlns:a16="http://schemas.microsoft.com/office/drawing/2014/main" xmlns="" id="{68C5C8C4-4D6B-45D6-8A9D-1A8E0A958C85}"/>
                </a:ext>
              </a:extLst>
            </p:cNvPr>
            <p:cNvCxnSpPr>
              <a:cxnSpLocks/>
            </p:cNvCxnSpPr>
            <p:nvPr/>
          </p:nvCxnSpPr>
          <p:spPr>
            <a:xfrm>
              <a:off x="1686592" y="301940"/>
              <a:ext cx="1954076" cy="0"/>
            </a:xfrm>
            <a:prstGeom prst="line">
              <a:avLst/>
            </a:prstGeom>
            <a:solidFill>
              <a:schemeClr val="accent2"/>
            </a:solidFill>
            <a:ln w="127000">
              <a:solidFill>
                <a:srgbClr val="C9EBE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xmlns="" id="{A2E2DAEB-4AD9-4718-93A6-B839F9B5D61C}"/>
                </a:ext>
              </a:extLst>
            </p:cNvPr>
            <p:cNvCxnSpPr>
              <a:cxnSpLocks/>
            </p:cNvCxnSpPr>
            <p:nvPr/>
          </p:nvCxnSpPr>
          <p:spPr>
            <a:xfrm>
              <a:off x="263524" y="301940"/>
              <a:ext cx="1440000" cy="0"/>
            </a:xfrm>
            <a:prstGeom prst="line">
              <a:avLst/>
            </a:prstGeom>
            <a:solidFill>
              <a:schemeClr val="accent2"/>
            </a:solidFill>
            <a:ln w="127000">
              <a:solidFill>
                <a:srgbClr val="4DBD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xmlns="" id="{C38B54A0-EF4F-4659-AAF9-A2739CCAC92F}"/>
                </a:ext>
              </a:extLst>
            </p:cNvPr>
            <p:cNvCxnSpPr>
              <a:cxnSpLocks/>
            </p:cNvCxnSpPr>
            <p:nvPr/>
          </p:nvCxnSpPr>
          <p:spPr>
            <a:xfrm>
              <a:off x="3624132" y="301940"/>
              <a:ext cx="1440000" cy="0"/>
            </a:xfrm>
            <a:prstGeom prst="line">
              <a:avLst/>
            </a:prstGeom>
            <a:solidFill>
              <a:schemeClr val="accent2"/>
            </a:solidFill>
            <a:ln w="127000">
              <a:solidFill>
                <a:srgbClr val="4DBD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816047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999E1615-EBD5-402A-9BF3-EC4E0CDD27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0021" y="101934"/>
            <a:ext cx="989203" cy="45758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833EDBFC-531E-4CB1-8DAB-E83D1D7E8A61}"/>
              </a:ext>
            </a:extLst>
          </p:cNvPr>
          <p:cNvSpPr txBox="1"/>
          <p:nvPr/>
        </p:nvSpPr>
        <p:spPr>
          <a:xfrm>
            <a:off x="3368233" y="1391469"/>
            <a:ext cx="4648716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2000" indent="-252000">
              <a:buClr>
                <a:prstClr val="black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2600" dirty="0" smtClean="0">
                <a:solidFill>
                  <a:prstClr val="black"/>
                </a:solidFill>
                <a:latin typeface="Times New Roman"/>
                <a:ea typeface="Times New Roman"/>
              </a:rPr>
              <a:t>Артикуляционная разминка.</a:t>
            </a:r>
          </a:p>
          <a:p>
            <a:pPr marL="252000" indent="-252000">
              <a:buClr>
                <a:prstClr val="black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2600" dirty="0" smtClean="0">
                <a:solidFill>
                  <a:prstClr val="black"/>
                </a:solidFill>
                <a:latin typeface="Times New Roman"/>
                <a:ea typeface="Times New Roman"/>
              </a:rPr>
              <a:t>Скороговорки.</a:t>
            </a:r>
          </a:p>
          <a:p>
            <a:pPr marL="252000" indent="-252000">
              <a:buClr>
                <a:prstClr val="black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2600" dirty="0" smtClean="0">
                <a:solidFill>
                  <a:prstClr val="black"/>
                </a:solidFill>
                <a:latin typeface="Times New Roman"/>
                <a:ea typeface="Times New Roman"/>
              </a:rPr>
              <a:t>Плавное чтение слогов.</a:t>
            </a:r>
          </a:p>
          <a:p>
            <a:pPr marL="252000" indent="-252000">
              <a:buClr>
                <a:prstClr val="black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2600" dirty="0" smtClean="0">
                <a:solidFill>
                  <a:prstClr val="black"/>
                </a:solidFill>
                <a:latin typeface="Times New Roman"/>
                <a:ea typeface="Times New Roman"/>
              </a:rPr>
              <a:t>Чтение слов из 3 или 4 букв.</a:t>
            </a:r>
          </a:p>
          <a:p>
            <a:pPr marL="252000" indent="-252000">
              <a:buClr>
                <a:prstClr val="black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2600" dirty="0" smtClean="0">
                <a:solidFill>
                  <a:prstClr val="black"/>
                </a:solidFill>
                <a:latin typeface="Times New Roman"/>
                <a:ea typeface="Times New Roman"/>
              </a:rPr>
              <a:t>Составление небольших</a:t>
            </a:r>
          </a:p>
          <a:p>
            <a:pPr>
              <a:buClr>
                <a:prstClr val="black"/>
              </a:buClr>
              <a:buSzPct val="120000"/>
            </a:pPr>
            <a:r>
              <a:rPr lang="ru-RU" sz="2600" dirty="0" smtClean="0">
                <a:solidFill>
                  <a:prstClr val="black"/>
                </a:solidFill>
                <a:latin typeface="Times New Roman"/>
                <a:ea typeface="Times New Roman"/>
              </a:rPr>
              <a:t> текстов описания, повествования, рассуждения </a:t>
            </a:r>
          </a:p>
          <a:p>
            <a:pPr>
              <a:buClr>
                <a:prstClr val="black"/>
              </a:buClr>
              <a:buSzPct val="120000"/>
            </a:pPr>
            <a:r>
              <a:rPr lang="ru-RU" sz="2600" dirty="0" smtClean="0">
                <a:solidFill>
                  <a:prstClr val="black"/>
                </a:solidFill>
                <a:latin typeface="Times New Roman"/>
                <a:ea typeface="Times New Roman"/>
              </a:rPr>
              <a:t>по </a:t>
            </a:r>
            <a:r>
              <a:rPr lang="ru-RU" sz="2600" dirty="0">
                <a:solidFill>
                  <a:prstClr val="black"/>
                </a:solidFill>
                <a:latin typeface="Times New Roman"/>
                <a:ea typeface="Times New Roman"/>
              </a:rPr>
              <a:t>серии </a:t>
            </a:r>
            <a:r>
              <a:rPr lang="ru-RU" sz="2600" dirty="0" smtClean="0">
                <a:solidFill>
                  <a:prstClr val="black"/>
                </a:solidFill>
                <a:latin typeface="Times New Roman"/>
                <a:ea typeface="Times New Roman"/>
              </a:rPr>
              <a:t>сюжетных </a:t>
            </a:r>
            <a:r>
              <a:rPr lang="ru-RU" sz="2600" dirty="0">
                <a:solidFill>
                  <a:prstClr val="black"/>
                </a:solidFill>
                <a:latin typeface="Times New Roman"/>
                <a:ea typeface="Times New Roman"/>
              </a:rPr>
              <a:t>картинок, </a:t>
            </a:r>
            <a:endParaRPr lang="ru-RU" sz="2600" dirty="0" smtClean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>
              <a:buClr>
                <a:prstClr val="black"/>
              </a:buClr>
              <a:buSzPct val="120000"/>
            </a:pPr>
            <a:r>
              <a:rPr lang="ru-RU" sz="2600" dirty="0" smtClean="0">
                <a:solidFill>
                  <a:prstClr val="black"/>
                </a:solidFill>
                <a:latin typeface="Times New Roman"/>
                <a:ea typeface="Times New Roman"/>
              </a:rPr>
              <a:t>рисункам, на </a:t>
            </a:r>
            <a:r>
              <a:rPr lang="ru-RU" sz="2600" dirty="0">
                <a:solidFill>
                  <a:prstClr val="black"/>
                </a:solidFill>
                <a:latin typeface="Times New Roman"/>
                <a:ea typeface="Times New Roman"/>
              </a:rPr>
              <a:t>основе </a:t>
            </a:r>
            <a:endParaRPr lang="ru-RU" sz="2600" dirty="0" smtClean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>
              <a:buClr>
                <a:prstClr val="black"/>
              </a:buClr>
              <a:buSzPct val="120000"/>
            </a:pPr>
            <a:r>
              <a:rPr lang="ru-RU" sz="2600" dirty="0" smtClean="0">
                <a:solidFill>
                  <a:prstClr val="black"/>
                </a:solidFill>
                <a:latin typeface="Times New Roman"/>
                <a:ea typeface="Times New Roman"/>
              </a:rPr>
              <a:t>собственных </a:t>
            </a:r>
            <a:r>
              <a:rPr lang="ru-RU" sz="2600" dirty="0">
                <a:solidFill>
                  <a:prstClr val="black"/>
                </a:solidFill>
                <a:latin typeface="Times New Roman"/>
                <a:ea typeface="Times New Roman"/>
              </a:rPr>
              <a:t>игр, </a:t>
            </a:r>
            <a:r>
              <a:rPr lang="ru-RU" sz="2600" dirty="0" smtClean="0">
                <a:solidFill>
                  <a:prstClr val="black"/>
                </a:solidFill>
                <a:latin typeface="Times New Roman"/>
                <a:ea typeface="Times New Roman"/>
              </a:rPr>
              <a:t>занятий</a:t>
            </a:r>
            <a:r>
              <a:rPr lang="ru-RU" sz="2600" dirty="0">
                <a:solidFill>
                  <a:prstClr val="black"/>
                </a:solidFill>
                <a:latin typeface="Times New Roman"/>
                <a:ea typeface="Times New Roman"/>
              </a:rPr>
              <a:t>. </a:t>
            </a:r>
            <a:endParaRPr lang="ru-RU" sz="2600" dirty="0" smtClean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>
              <a:buClr>
                <a:prstClr val="black"/>
              </a:buClr>
              <a:buSzPct val="120000"/>
            </a:pPr>
            <a:r>
              <a:rPr lang="ru-RU" sz="2600" dirty="0" smtClean="0">
                <a:solidFill>
                  <a:prstClr val="black"/>
                </a:solidFill>
                <a:latin typeface="Times New Roman"/>
                <a:ea typeface="Times New Roman"/>
              </a:rPr>
              <a:t>Дополнение предложений.</a:t>
            </a:r>
          </a:p>
          <a:p>
            <a:pPr>
              <a:buClr>
                <a:prstClr val="black"/>
              </a:buClr>
              <a:buSzPct val="120000"/>
            </a:pPr>
            <a:r>
              <a:rPr lang="ru-RU" sz="2600" dirty="0" smtClean="0">
                <a:solidFill>
                  <a:prstClr val="black"/>
                </a:solidFill>
                <a:latin typeface="Times New Roman"/>
                <a:ea typeface="Times New Roman"/>
              </a:rPr>
              <a:t>Участие </a:t>
            </a:r>
            <a:r>
              <a:rPr lang="ru-RU" sz="2600" dirty="0">
                <a:solidFill>
                  <a:prstClr val="black"/>
                </a:solidFill>
                <a:latin typeface="Times New Roman"/>
                <a:ea typeface="Times New Roman"/>
              </a:rPr>
              <a:t>в диалоге</a:t>
            </a:r>
            <a:r>
              <a:rPr lang="ru-RU" sz="2600" dirty="0" smtClean="0">
                <a:solidFill>
                  <a:prstClr val="black"/>
                </a:solidFill>
                <a:latin typeface="Times New Roman"/>
                <a:ea typeface="Times New Roman"/>
              </a:rPr>
              <a:t>.</a:t>
            </a:r>
          </a:p>
          <a:p>
            <a:pPr>
              <a:buClr>
                <a:prstClr val="black"/>
              </a:buClr>
              <a:buSzPct val="120000"/>
            </a:pPr>
            <a:endParaRPr lang="ru-RU" sz="2600" dirty="0" smtClean="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="" xmlns:a16="http://schemas.microsoft.com/office/drawing/2014/main" id="{BF5947FD-0F63-4E24-9CD1-6DE46CDA9E00}"/>
              </a:ext>
            </a:extLst>
          </p:cNvPr>
          <p:cNvSpPr/>
          <p:nvPr/>
        </p:nvSpPr>
        <p:spPr>
          <a:xfrm>
            <a:off x="279396" y="2275852"/>
            <a:ext cx="2902463" cy="3633720"/>
          </a:xfrm>
          <a:prstGeom prst="roundRect">
            <a:avLst>
              <a:gd name="adj" fmla="val 9436"/>
            </a:avLst>
          </a:prstGeom>
          <a:noFill/>
          <a:ln w="28575">
            <a:solidFill>
              <a:srgbClr val="4DBD9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B90BBCD5-7948-485E-953A-C9CFDCA2E532}"/>
              </a:ext>
            </a:extLst>
          </p:cNvPr>
          <p:cNvSpPr txBox="1"/>
          <p:nvPr/>
        </p:nvSpPr>
        <p:spPr>
          <a:xfrm>
            <a:off x="177285" y="301940"/>
            <a:ext cx="11038583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3600" b="1" dirty="0" smtClean="0">
                <a:solidFill>
                  <a:prstClr val="black"/>
                </a:solidFill>
                <a:latin typeface="Cera Pro" panose="00000500000000000000" pitchFamily="50" charset="0"/>
                <a:ea typeface="Fashion Fetish Outline" panose="02000000000000000000" pitchFamily="2" charset="-128"/>
              </a:rPr>
              <a:t> Речевое развитие в период обучения грамоте: преемственность с ДО </a:t>
            </a:r>
            <a:r>
              <a:rPr lang="ru-RU" sz="3600" b="1" dirty="0" smtClean="0">
                <a:solidFill>
                  <a:srgbClr val="FF0000"/>
                </a:solidFill>
                <a:latin typeface="Cera Pro" panose="00000500000000000000" pitchFamily="50" charset="0"/>
                <a:ea typeface="Fashion Fetish Outline" panose="02000000000000000000" pitchFamily="2" charset="-128"/>
              </a:rPr>
              <a:t>с. 27 и 28</a:t>
            </a:r>
            <a:endParaRPr lang="ru-RU" sz="3600" b="1" dirty="0">
              <a:solidFill>
                <a:prstClr val="black"/>
              </a:solidFill>
              <a:latin typeface="Cera Pro" panose="00000500000000000000" pitchFamily="50" charset="0"/>
              <a:ea typeface="Fashion Fetish Outline" panose="02000000000000000000" pitchFamily="2" charset="-128"/>
            </a:endParaRPr>
          </a:p>
        </p:txBody>
      </p:sp>
      <p:grpSp>
        <p:nvGrpSpPr>
          <p:cNvPr id="12" name="Группа 11">
            <a:extLst>
              <a:ext uri="{FF2B5EF4-FFF2-40B4-BE49-F238E27FC236}">
                <a16:creationId xmlns="" xmlns:a16="http://schemas.microsoft.com/office/drawing/2014/main" id="{80A3A50D-29E0-4E5B-87F5-2125F768B6EB}"/>
              </a:ext>
            </a:extLst>
          </p:cNvPr>
          <p:cNvGrpSpPr/>
          <p:nvPr/>
        </p:nvGrpSpPr>
        <p:grpSpPr>
          <a:xfrm>
            <a:off x="263524" y="301940"/>
            <a:ext cx="4800608" cy="0"/>
            <a:chOff x="263524" y="301940"/>
            <a:chExt cx="4800608" cy="0"/>
          </a:xfrm>
        </p:grpSpPr>
        <p:cxnSp>
          <p:nvCxnSpPr>
            <p:cNvPr id="14" name="Прямая соединительная линия 13">
              <a:extLst>
                <a:ext uri="{FF2B5EF4-FFF2-40B4-BE49-F238E27FC236}">
                  <a16:creationId xmlns="" xmlns:a16="http://schemas.microsoft.com/office/drawing/2014/main" id="{41882FAA-6B1A-4948-85EE-F564DC74B6C2}"/>
                </a:ext>
              </a:extLst>
            </p:cNvPr>
            <p:cNvCxnSpPr>
              <a:cxnSpLocks/>
            </p:cNvCxnSpPr>
            <p:nvPr/>
          </p:nvCxnSpPr>
          <p:spPr>
            <a:xfrm>
              <a:off x="1686592" y="301940"/>
              <a:ext cx="1954076" cy="0"/>
            </a:xfrm>
            <a:prstGeom prst="line">
              <a:avLst/>
            </a:prstGeom>
            <a:solidFill>
              <a:schemeClr val="accent2"/>
            </a:solidFill>
            <a:ln w="127000">
              <a:solidFill>
                <a:srgbClr val="C9EBE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>
              <a:extLst>
                <a:ext uri="{FF2B5EF4-FFF2-40B4-BE49-F238E27FC236}">
                  <a16:creationId xmlns="" xmlns:a16="http://schemas.microsoft.com/office/drawing/2014/main" id="{C4C48862-36A4-4AF5-8D5F-B1C7CB3D2F9A}"/>
                </a:ext>
              </a:extLst>
            </p:cNvPr>
            <p:cNvCxnSpPr>
              <a:cxnSpLocks/>
            </p:cNvCxnSpPr>
            <p:nvPr/>
          </p:nvCxnSpPr>
          <p:spPr>
            <a:xfrm>
              <a:off x="263524" y="301940"/>
              <a:ext cx="1440000" cy="0"/>
            </a:xfrm>
            <a:prstGeom prst="line">
              <a:avLst/>
            </a:prstGeom>
            <a:solidFill>
              <a:schemeClr val="accent2"/>
            </a:solidFill>
            <a:ln w="127000">
              <a:solidFill>
                <a:srgbClr val="4DBD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>
              <a:extLst>
                <a:ext uri="{FF2B5EF4-FFF2-40B4-BE49-F238E27FC236}">
                  <a16:creationId xmlns="" xmlns:a16="http://schemas.microsoft.com/office/drawing/2014/main" id="{F5C0AB72-9D2B-4ED2-8D1A-A2CA5F74C7BB}"/>
                </a:ext>
              </a:extLst>
            </p:cNvPr>
            <p:cNvCxnSpPr>
              <a:cxnSpLocks/>
            </p:cNvCxnSpPr>
            <p:nvPr/>
          </p:nvCxnSpPr>
          <p:spPr>
            <a:xfrm>
              <a:off x="3624132" y="301940"/>
              <a:ext cx="1440000" cy="0"/>
            </a:xfrm>
            <a:prstGeom prst="line">
              <a:avLst/>
            </a:prstGeom>
            <a:solidFill>
              <a:schemeClr val="accent2"/>
            </a:solidFill>
            <a:ln w="127000">
              <a:solidFill>
                <a:srgbClr val="4DBD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25" y="2521533"/>
            <a:ext cx="2308204" cy="314235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3395" y="1644193"/>
            <a:ext cx="3631636" cy="461838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5571429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999E1615-EBD5-402A-9BF3-EC4E0CDD27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0021" y="101934"/>
            <a:ext cx="989203" cy="45758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16EF3860-E9A2-49B7-A454-02AC7B1BA5BC}"/>
              </a:ext>
            </a:extLst>
          </p:cNvPr>
          <p:cNvSpPr txBox="1"/>
          <p:nvPr/>
        </p:nvSpPr>
        <p:spPr>
          <a:xfrm>
            <a:off x="141108" y="301941"/>
            <a:ext cx="11109484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3600" b="1" dirty="0" smtClean="0">
                <a:solidFill>
                  <a:prstClr val="black"/>
                </a:solidFill>
                <a:latin typeface="Cera Pro" panose="00000500000000000000" pitchFamily="50" charset="0"/>
                <a:ea typeface="Fashion Fetish Outline" panose="02000000000000000000" pitchFamily="2" charset="-128"/>
              </a:rPr>
              <a:t>Развитие мелкой моторики руки в период обучения грамоте </a:t>
            </a:r>
            <a:r>
              <a:rPr lang="ru-RU" b="1" dirty="0" smtClean="0">
                <a:solidFill>
                  <a:srgbClr val="FF0000"/>
                </a:solidFill>
                <a:latin typeface="Cera Pro" panose="00000500000000000000" pitchFamily="50" charset="0"/>
                <a:ea typeface="Fashion Fetish Outline" panose="02000000000000000000" pitchFamily="2" charset="-128"/>
              </a:rPr>
              <a:t>сюда обложку прописи и с. 16</a:t>
            </a:r>
            <a:endParaRPr lang="ru-RU" b="1" dirty="0">
              <a:solidFill>
                <a:prstClr val="black"/>
              </a:solidFill>
              <a:latin typeface="Cera Pro" panose="00000500000000000000" pitchFamily="50" charset="0"/>
              <a:ea typeface="Fashion Fetish Outline" panose="02000000000000000000" pitchFamily="2" charset="-12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5BAA881-0CE0-4569-B1E1-AE2070425AE8}"/>
              </a:ext>
            </a:extLst>
          </p:cNvPr>
          <p:cNvSpPr txBox="1"/>
          <p:nvPr/>
        </p:nvSpPr>
        <p:spPr>
          <a:xfrm>
            <a:off x="3379808" y="1354239"/>
            <a:ext cx="8204814" cy="54322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2000" indent="-252000">
              <a:buClr>
                <a:prstClr val="black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Значение </a:t>
            </a:r>
            <a:r>
              <a:rPr lang="ru-RU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развития мелкой моторики</a:t>
            </a:r>
            <a:endParaRPr lang="ru-RU" sz="20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r>
              <a:rPr lang="ru-RU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1.Повышает тонус коры головного мозга.</a:t>
            </a:r>
            <a:endParaRPr lang="ru-RU" sz="20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r>
              <a:rPr lang="ru-RU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2.Развивает речевые центры коры </a:t>
            </a:r>
            <a:endParaRPr lang="ru-RU" sz="2000" dirty="0" smtClean="0">
              <a:solidFill>
                <a:prstClr val="black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r>
              <a:rPr lang="ru-RU" sz="20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головного </a:t>
            </a:r>
            <a:r>
              <a:rPr lang="ru-RU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мозга.</a:t>
            </a:r>
            <a:endParaRPr lang="ru-RU" sz="20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r>
              <a:rPr lang="ru-RU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3.Стимулирует развитие речи </a:t>
            </a:r>
            <a:endParaRPr lang="ru-RU" sz="2000" dirty="0" smtClean="0">
              <a:solidFill>
                <a:prstClr val="black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r>
              <a:rPr lang="ru-RU" sz="20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ребенка</a:t>
            </a:r>
            <a:r>
              <a:rPr lang="ru-RU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ru-RU" sz="20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r>
              <a:rPr lang="ru-RU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5.Согласовывает работу </a:t>
            </a:r>
            <a:r>
              <a:rPr lang="ru-RU" sz="20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понятийного</a:t>
            </a:r>
          </a:p>
          <a:p>
            <a:pPr>
              <a:lnSpc>
                <a:spcPct val="115000"/>
              </a:lnSpc>
            </a:pPr>
            <a:r>
              <a:rPr lang="ru-RU" sz="20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и двигательного центров речи.</a:t>
            </a:r>
            <a:endParaRPr lang="ru-RU" sz="20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r>
              <a:rPr lang="ru-RU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6.Способствует </a:t>
            </a:r>
            <a:r>
              <a:rPr lang="ru-RU" sz="20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улучшению</a:t>
            </a:r>
          </a:p>
          <a:p>
            <a:pPr>
              <a:lnSpc>
                <a:spcPct val="115000"/>
              </a:lnSpc>
            </a:pPr>
            <a:r>
              <a:rPr lang="ru-RU" sz="20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артикуляционной моторики.</a:t>
            </a:r>
            <a:endParaRPr lang="ru-RU" sz="20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r>
              <a:rPr lang="ru-RU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7.Развивает чувство ритма </a:t>
            </a:r>
            <a:r>
              <a:rPr lang="ru-RU" sz="20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и</a:t>
            </a:r>
          </a:p>
          <a:p>
            <a:pPr>
              <a:lnSpc>
                <a:spcPct val="115000"/>
              </a:lnSpc>
            </a:pPr>
            <a:r>
              <a:rPr lang="ru-RU" sz="20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координацию движений.</a:t>
            </a:r>
            <a:endParaRPr lang="ru-RU" sz="20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r>
              <a:rPr lang="ru-RU" sz="20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8.Подготавливает руку к письму.</a:t>
            </a:r>
            <a:endParaRPr lang="ru-RU" sz="2000" dirty="0" smtClean="0">
              <a:solidFill>
                <a:prstClr val="black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r>
              <a:rPr lang="ru-RU" sz="20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9.Поднимает настроение ребенка.</a:t>
            </a:r>
            <a:endParaRPr lang="ru-RU" sz="2000" dirty="0" smtClean="0">
              <a:solidFill>
                <a:prstClr val="black"/>
              </a:solidFill>
              <a:ea typeface="Calibri"/>
              <a:cs typeface="Times New Roman"/>
            </a:endParaRPr>
          </a:p>
          <a:p>
            <a:pPr marL="252000" indent="-252000">
              <a:buClr>
                <a:prstClr val="black"/>
              </a:buClr>
              <a:buSzPct val="120000"/>
              <a:buFont typeface="Arial" panose="020B0604020202020204" pitchFamily="34" charset="0"/>
              <a:buChar char="•"/>
            </a:pPr>
            <a:endParaRPr lang="ru-RU" sz="2800" dirty="0">
              <a:solidFill>
                <a:prstClr val="black"/>
              </a:solidFill>
              <a:latin typeface="Cera Pro" panose="00000500000000000000" pitchFamily="50" charset="0"/>
            </a:endParaRPr>
          </a:p>
        </p:txBody>
      </p:sp>
      <p:grpSp>
        <p:nvGrpSpPr>
          <p:cNvPr id="10" name="Группа 9">
            <a:extLst>
              <a:ext uri="{FF2B5EF4-FFF2-40B4-BE49-F238E27FC236}">
                <a16:creationId xmlns="" xmlns:a16="http://schemas.microsoft.com/office/drawing/2014/main" id="{58F30C91-C6F8-4F7C-8FE3-53C7E6571DF1}"/>
              </a:ext>
            </a:extLst>
          </p:cNvPr>
          <p:cNvGrpSpPr/>
          <p:nvPr/>
        </p:nvGrpSpPr>
        <p:grpSpPr>
          <a:xfrm>
            <a:off x="263524" y="301940"/>
            <a:ext cx="4800608" cy="0"/>
            <a:chOff x="263524" y="301940"/>
            <a:chExt cx="4800608" cy="0"/>
          </a:xfrm>
        </p:grpSpPr>
        <p:cxnSp>
          <p:nvCxnSpPr>
            <p:cNvPr id="11" name="Прямая соединительная линия 10">
              <a:extLst>
                <a:ext uri="{FF2B5EF4-FFF2-40B4-BE49-F238E27FC236}">
                  <a16:creationId xmlns="" xmlns:a16="http://schemas.microsoft.com/office/drawing/2014/main" id="{833907FF-DD77-41E5-B9BD-E1C7213A9723}"/>
                </a:ext>
              </a:extLst>
            </p:cNvPr>
            <p:cNvCxnSpPr>
              <a:cxnSpLocks/>
            </p:cNvCxnSpPr>
            <p:nvPr/>
          </p:nvCxnSpPr>
          <p:spPr>
            <a:xfrm>
              <a:off x="1686592" y="301940"/>
              <a:ext cx="1954076" cy="0"/>
            </a:xfrm>
            <a:prstGeom prst="line">
              <a:avLst/>
            </a:prstGeom>
            <a:solidFill>
              <a:schemeClr val="accent2"/>
            </a:solidFill>
            <a:ln w="127000">
              <a:solidFill>
                <a:srgbClr val="C9EBE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>
              <a:extLst>
                <a:ext uri="{FF2B5EF4-FFF2-40B4-BE49-F238E27FC236}">
                  <a16:creationId xmlns="" xmlns:a16="http://schemas.microsoft.com/office/drawing/2014/main" id="{F27BCF4D-5D0B-400D-90B4-65FC37BEBFBD}"/>
                </a:ext>
              </a:extLst>
            </p:cNvPr>
            <p:cNvCxnSpPr>
              <a:cxnSpLocks/>
            </p:cNvCxnSpPr>
            <p:nvPr/>
          </p:nvCxnSpPr>
          <p:spPr>
            <a:xfrm>
              <a:off x="263524" y="301940"/>
              <a:ext cx="1440000" cy="0"/>
            </a:xfrm>
            <a:prstGeom prst="line">
              <a:avLst/>
            </a:prstGeom>
            <a:solidFill>
              <a:schemeClr val="accent2"/>
            </a:solidFill>
            <a:ln w="127000">
              <a:solidFill>
                <a:srgbClr val="4DBD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>
              <a:extLst>
                <a:ext uri="{FF2B5EF4-FFF2-40B4-BE49-F238E27FC236}">
                  <a16:creationId xmlns="" xmlns:a16="http://schemas.microsoft.com/office/drawing/2014/main" id="{1BE66EDF-D311-4B59-A873-83393FF744DF}"/>
                </a:ext>
              </a:extLst>
            </p:cNvPr>
            <p:cNvCxnSpPr>
              <a:cxnSpLocks/>
            </p:cNvCxnSpPr>
            <p:nvPr/>
          </p:nvCxnSpPr>
          <p:spPr>
            <a:xfrm>
              <a:off x="3624132" y="301940"/>
              <a:ext cx="1440000" cy="0"/>
            </a:xfrm>
            <a:prstGeom prst="line">
              <a:avLst/>
            </a:prstGeom>
            <a:solidFill>
              <a:schemeClr val="accent2"/>
            </a:solidFill>
            <a:ln w="127000">
              <a:solidFill>
                <a:srgbClr val="4DBD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Прямоугольник: скругленные углы 9">
            <a:extLst>
              <a:ext uri="{FF2B5EF4-FFF2-40B4-BE49-F238E27FC236}">
                <a16:creationId xmlns="" xmlns:a16="http://schemas.microsoft.com/office/drawing/2014/main" id="{BF5947FD-0F63-4E24-9CD1-6DE46CDA9E00}"/>
              </a:ext>
            </a:extLst>
          </p:cNvPr>
          <p:cNvSpPr/>
          <p:nvPr/>
        </p:nvSpPr>
        <p:spPr>
          <a:xfrm>
            <a:off x="279396" y="2275852"/>
            <a:ext cx="2902463" cy="3633720"/>
          </a:xfrm>
          <a:prstGeom prst="roundRect">
            <a:avLst>
              <a:gd name="adj" fmla="val 9436"/>
            </a:avLst>
          </a:prstGeom>
          <a:noFill/>
          <a:ln w="28575">
            <a:solidFill>
              <a:srgbClr val="4DBD9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20" y="2523715"/>
            <a:ext cx="2256335" cy="313799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557" y="1594884"/>
            <a:ext cx="3281247" cy="468895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8521256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833EDBFC-531E-4CB1-8DAB-E83D1D7E8A61}"/>
              </a:ext>
            </a:extLst>
          </p:cNvPr>
          <p:cNvSpPr txBox="1"/>
          <p:nvPr/>
        </p:nvSpPr>
        <p:spPr>
          <a:xfrm>
            <a:off x="264583" y="892873"/>
            <a:ext cx="11425847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prstClr val="black"/>
              </a:buClr>
              <a:buSzPct val="120000"/>
            </a:pPr>
            <a:r>
              <a:rPr lang="ru-RU" sz="3200" dirty="0" smtClean="0">
                <a:solidFill>
                  <a:prstClr val="black"/>
                </a:solidFill>
                <a:latin typeface="Cera Pro" panose="00000500000000000000" pitchFamily="50" charset="0"/>
              </a:rPr>
              <a:t>Кодификаторы к проверяемому содержанию проверочных работ по литературе на 2025 – 2026 уч. </a:t>
            </a:r>
            <a:r>
              <a:rPr lang="ru-RU" sz="3200" dirty="0">
                <a:solidFill>
                  <a:prstClr val="black"/>
                </a:solidFill>
                <a:latin typeface="Cera Pro" panose="00000500000000000000" pitchFamily="50" charset="0"/>
              </a:rPr>
              <a:t>г</a:t>
            </a:r>
            <a:r>
              <a:rPr lang="ru-RU" sz="3200" dirty="0" smtClean="0">
                <a:solidFill>
                  <a:prstClr val="black"/>
                </a:solidFill>
                <a:latin typeface="Cera Pro" panose="00000500000000000000" pitchFamily="50" charset="0"/>
              </a:rPr>
              <a:t>. подтвердили правильность педагогической деятельности учителей по формированию функциональной читательской грамотности и языковой грамотности на основе системно-</a:t>
            </a:r>
            <a:r>
              <a:rPr lang="ru-RU" sz="3200" dirty="0" err="1" smtClean="0">
                <a:solidFill>
                  <a:prstClr val="black"/>
                </a:solidFill>
                <a:latin typeface="Cera Pro" panose="00000500000000000000" pitchFamily="50" charset="0"/>
              </a:rPr>
              <a:t>деятельностного</a:t>
            </a:r>
            <a:r>
              <a:rPr lang="ru-RU" sz="3200" dirty="0" smtClean="0">
                <a:solidFill>
                  <a:prstClr val="black"/>
                </a:solidFill>
                <a:latin typeface="Cera Pro" panose="00000500000000000000" pitchFamily="50" charset="0"/>
              </a:rPr>
              <a:t> подхода, кросс-междисциплинарного подхода, интегрированного обучения и применения методик </a:t>
            </a:r>
            <a:r>
              <a:rPr lang="ru-RU" sz="3200" dirty="0" err="1" smtClean="0">
                <a:solidFill>
                  <a:prstClr val="black"/>
                </a:solidFill>
                <a:latin typeface="Cera Pro" panose="00000500000000000000" pitchFamily="50" charset="0"/>
              </a:rPr>
              <a:t>межпредметных</a:t>
            </a:r>
            <a:r>
              <a:rPr lang="ru-RU" sz="3200" dirty="0" smtClean="0">
                <a:solidFill>
                  <a:prstClr val="black"/>
                </a:solidFill>
                <a:latin typeface="Cera Pro" panose="00000500000000000000" pitchFamily="50" charset="0"/>
              </a:rPr>
              <a:t> связей, технологии РКМЧП (</a:t>
            </a:r>
            <a:r>
              <a:rPr lang="ru-RU" sz="1600" dirty="0" smtClean="0">
                <a:solidFill>
                  <a:prstClr val="black"/>
                </a:solidFill>
                <a:latin typeface="TimesNewRoman"/>
              </a:rPr>
              <a:t>2026.Федеральная </a:t>
            </a:r>
            <a:r>
              <a:rPr lang="ru-RU" sz="1600" dirty="0">
                <a:solidFill>
                  <a:prstClr val="black"/>
                </a:solidFill>
                <a:latin typeface="TimesNewRoman"/>
              </a:rPr>
              <a:t>служба по надзору в сфере образования и </a:t>
            </a:r>
            <a:r>
              <a:rPr lang="ru-RU" sz="1600" dirty="0" smtClean="0">
                <a:solidFill>
                  <a:prstClr val="black"/>
                </a:solidFill>
                <a:latin typeface="TimesNewRoman"/>
              </a:rPr>
              <a:t>науки</a:t>
            </a:r>
            <a:r>
              <a:rPr lang="ru-RU" sz="3200" dirty="0" smtClean="0">
                <a:solidFill>
                  <a:prstClr val="black"/>
                </a:solidFill>
                <a:latin typeface="TimesNewRoman"/>
              </a:rPr>
              <a:t>)   </a:t>
            </a:r>
            <a:endParaRPr lang="ru-RU" sz="3200" dirty="0" smtClean="0">
              <a:solidFill>
                <a:prstClr val="black"/>
              </a:solidFill>
              <a:latin typeface="Cera Pro" panose="00000500000000000000" pitchFamily="50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4C51211-C72F-4C2F-9608-BACA6B3B849A}"/>
              </a:ext>
            </a:extLst>
          </p:cNvPr>
          <p:cNvSpPr txBox="1"/>
          <p:nvPr/>
        </p:nvSpPr>
        <p:spPr>
          <a:xfrm>
            <a:off x="983524" y="301941"/>
            <a:ext cx="10324942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3600" b="1" dirty="0" smtClean="0">
                <a:solidFill>
                  <a:prstClr val="black"/>
                </a:solidFill>
                <a:latin typeface="Cera Pro" panose="00000500000000000000" pitchFamily="50" charset="0"/>
                <a:ea typeface="Fashion Fetish Outline" panose="02000000000000000000" pitchFamily="2" charset="-128"/>
              </a:rPr>
              <a:t>РЕЧЕВОЕ РАЗВИТИЕ ОБУЧАЮЩИХСЯ</a:t>
            </a:r>
            <a:endParaRPr lang="ru-RU" sz="3600" b="1" dirty="0">
              <a:solidFill>
                <a:prstClr val="black"/>
              </a:solidFill>
              <a:latin typeface="Cera Pro" panose="00000500000000000000" pitchFamily="50" charset="0"/>
              <a:ea typeface="Fashion Fetish Outline" panose="02000000000000000000" pitchFamily="2" charset="-128"/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="" xmlns:a16="http://schemas.microsoft.com/office/drawing/2014/main" id="{1D55AAF6-6FA6-48F8-921F-7B4504014F1C}"/>
              </a:ext>
            </a:extLst>
          </p:cNvPr>
          <p:cNvGrpSpPr/>
          <p:nvPr/>
        </p:nvGrpSpPr>
        <p:grpSpPr>
          <a:xfrm>
            <a:off x="263524" y="301940"/>
            <a:ext cx="4800608" cy="0"/>
            <a:chOff x="263524" y="301940"/>
            <a:chExt cx="4800608" cy="0"/>
          </a:xfrm>
        </p:grpSpPr>
        <p:cxnSp>
          <p:nvCxnSpPr>
            <p:cNvPr id="8" name="Прямая соединительная линия 7">
              <a:extLst>
                <a:ext uri="{FF2B5EF4-FFF2-40B4-BE49-F238E27FC236}">
                  <a16:creationId xmlns="" xmlns:a16="http://schemas.microsoft.com/office/drawing/2014/main" id="{68C5C8C4-4D6B-45D6-8A9D-1A8E0A958C85}"/>
                </a:ext>
              </a:extLst>
            </p:cNvPr>
            <p:cNvCxnSpPr>
              <a:cxnSpLocks/>
            </p:cNvCxnSpPr>
            <p:nvPr/>
          </p:nvCxnSpPr>
          <p:spPr>
            <a:xfrm>
              <a:off x="1686592" y="301940"/>
              <a:ext cx="1954076" cy="0"/>
            </a:xfrm>
            <a:prstGeom prst="line">
              <a:avLst/>
            </a:prstGeom>
            <a:solidFill>
              <a:schemeClr val="accent2"/>
            </a:solidFill>
            <a:ln w="127000">
              <a:solidFill>
                <a:srgbClr val="C9EBE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>
              <a:extLst>
                <a:ext uri="{FF2B5EF4-FFF2-40B4-BE49-F238E27FC236}">
                  <a16:creationId xmlns="" xmlns:a16="http://schemas.microsoft.com/office/drawing/2014/main" id="{A2E2DAEB-4AD9-4718-93A6-B839F9B5D61C}"/>
                </a:ext>
              </a:extLst>
            </p:cNvPr>
            <p:cNvCxnSpPr>
              <a:cxnSpLocks/>
            </p:cNvCxnSpPr>
            <p:nvPr/>
          </p:nvCxnSpPr>
          <p:spPr>
            <a:xfrm>
              <a:off x="263524" y="301940"/>
              <a:ext cx="1440000" cy="0"/>
            </a:xfrm>
            <a:prstGeom prst="line">
              <a:avLst/>
            </a:prstGeom>
            <a:solidFill>
              <a:schemeClr val="accent2"/>
            </a:solidFill>
            <a:ln w="127000">
              <a:solidFill>
                <a:srgbClr val="4DBD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="" xmlns:a16="http://schemas.microsoft.com/office/drawing/2014/main" id="{C38B54A0-EF4F-4659-AAF9-A2739CCAC92F}"/>
                </a:ext>
              </a:extLst>
            </p:cNvPr>
            <p:cNvCxnSpPr>
              <a:cxnSpLocks/>
            </p:cNvCxnSpPr>
            <p:nvPr/>
          </p:nvCxnSpPr>
          <p:spPr>
            <a:xfrm>
              <a:off x="3624132" y="301940"/>
              <a:ext cx="1440000" cy="0"/>
            </a:xfrm>
            <a:prstGeom prst="line">
              <a:avLst/>
            </a:prstGeom>
            <a:solidFill>
              <a:schemeClr val="accent2"/>
            </a:solidFill>
            <a:ln w="127000">
              <a:solidFill>
                <a:srgbClr val="4DBD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332659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999E1615-EBD5-402A-9BF3-EC4E0CDD27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0021" y="101934"/>
            <a:ext cx="989203" cy="45758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33EDBFC-531E-4CB1-8DAB-E83D1D7E8A61}"/>
              </a:ext>
            </a:extLst>
          </p:cNvPr>
          <p:cNvSpPr txBox="1"/>
          <p:nvPr/>
        </p:nvSpPr>
        <p:spPr>
          <a:xfrm>
            <a:off x="263523" y="1099595"/>
            <a:ext cx="11160689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800" dirty="0" smtClean="0">
                <a:solidFill>
                  <a:srgbClr val="000000"/>
                </a:solidFill>
                <a:latin typeface="Times New Roman"/>
                <a:ea typeface="Calibri"/>
              </a:rPr>
              <a:t>Ключевые особенности </a:t>
            </a:r>
            <a:r>
              <a:rPr lang="ru-RU" sz="2800" dirty="0">
                <a:solidFill>
                  <a:srgbClr val="000000"/>
                </a:solidFill>
                <a:latin typeface="Times New Roman"/>
                <a:ea typeface="Calibri"/>
              </a:rPr>
              <a:t>изучения содержательного раздела </a:t>
            </a:r>
            <a:r>
              <a:rPr lang="ru-RU" sz="2800" b="1" dirty="0">
                <a:solidFill>
                  <a:srgbClr val="000000"/>
                </a:solidFill>
                <a:latin typeface="Times New Roman"/>
                <a:ea typeface="Calibri"/>
              </a:rPr>
              <a:t>«Фонетика и графика» </a:t>
            </a:r>
            <a:r>
              <a:rPr lang="ru-RU" sz="2800" dirty="0">
                <a:solidFill>
                  <a:srgbClr val="000000"/>
                </a:solidFill>
                <a:latin typeface="Times New Roman"/>
                <a:ea typeface="Calibri"/>
              </a:rPr>
              <a:t>связаны с тем, что в период «Обучения грамоте» усилено внимание к ориентации первоклассников в звуковой системе русского языка и к моделированию звукового состава слова</a:t>
            </a:r>
            <a:r>
              <a:rPr lang="ru-RU" sz="2800" dirty="0" smtClean="0">
                <a:solidFill>
                  <a:srgbClr val="000000"/>
                </a:solidFill>
                <a:latin typeface="Times New Roman"/>
                <a:ea typeface="Calibri"/>
              </a:rPr>
              <a:t>.</a:t>
            </a:r>
          </a:p>
          <a:p>
            <a:pPr>
              <a:spcAft>
                <a:spcPts val="0"/>
              </a:spcAft>
            </a:pPr>
            <a:r>
              <a:rPr lang="ru-RU" sz="2800" dirty="0" smtClean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ru-RU" sz="2800" dirty="0">
                <a:solidFill>
                  <a:srgbClr val="000000"/>
                </a:solidFill>
                <a:latin typeface="Times New Roman"/>
                <a:ea typeface="Calibri"/>
              </a:rPr>
              <a:t>В содержание курса «Обучение грамоте» введены </a:t>
            </a:r>
            <a:r>
              <a:rPr lang="ru-RU" sz="2800" dirty="0">
                <a:ea typeface="Calibri"/>
                <a:cs typeface="Times New Roman"/>
              </a:rPr>
              <a:t>следующие дидактические единицы: </a:t>
            </a:r>
          </a:p>
          <a:p>
            <a:pPr>
              <a:spcAft>
                <a:spcPts val="0"/>
              </a:spcAft>
            </a:pPr>
            <a:r>
              <a:rPr lang="ru-RU" sz="2800" dirty="0" smtClean="0">
                <a:ea typeface="Calibri"/>
                <a:cs typeface="Times New Roman"/>
              </a:rPr>
              <a:t>установление </a:t>
            </a:r>
            <a:r>
              <a:rPr lang="ru-RU" sz="2800" dirty="0">
                <a:ea typeface="Calibri"/>
                <a:cs typeface="Times New Roman"/>
              </a:rPr>
              <a:t>последовательности звуков в слове и количества звуков; сопоставление слов, различающихся одним или несколькими звуками; </a:t>
            </a:r>
            <a:endParaRPr lang="ru-RU" sz="2800" dirty="0" smtClean="0"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2800" dirty="0" smtClean="0">
                <a:ea typeface="Calibri"/>
                <a:cs typeface="Times New Roman"/>
              </a:rPr>
              <a:t>звуковой </a:t>
            </a:r>
            <a:r>
              <a:rPr lang="ru-RU" sz="2800" dirty="0">
                <a:ea typeface="Calibri"/>
                <a:cs typeface="Times New Roman"/>
              </a:rPr>
              <a:t>анализ слова, работа со звуковыми моделями (построение модели звукового состава слова, подбор слов, соответствующих заданной модели). </a:t>
            </a:r>
            <a:endParaRPr lang="ru-RU" sz="2800" dirty="0" smtClean="0">
              <a:ea typeface="Calibri"/>
              <a:cs typeface="Times New Roman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4C51211-C72F-4C2F-9608-BACA6B3B849A}"/>
              </a:ext>
            </a:extLst>
          </p:cNvPr>
          <p:cNvSpPr txBox="1"/>
          <p:nvPr/>
        </p:nvSpPr>
        <p:spPr>
          <a:xfrm>
            <a:off x="141108" y="301941"/>
            <a:ext cx="111326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000" b="1" dirty="0">
                <a:ea typeface="Calibri"/>
                <a:cs typeface="Times New Roman"/>
              </a:rPr>
              <a:t>ИНФОРМАЦИОННО-МЕТОДИЧЕСКОЕ ПИСЬМО ОБ ОСОБЕННОСТЯХ ПРЕПОДАВАНИЯ УЧЕБНЫХ ПРЕДМЕТОВ НА УРОВНЕ НАЧАЛЬНОГО ОБЩЕГО ОБРАЗОВАНИЯ В 2025/2026 УЧЕБНОМ ГОДУ </a:t>
            </a:r>
            <a:endParaRPr lang="ru-RU" sz="2000" b="1" dirty="0">
              <a:latin typeface="Cera Pro" panose="00000500000000000000" pitchFamily="50" charset="0"/>
              <a:ea typeface="Fashion Fetish Outline" panose="02000000000000000000" pitchFamily="2" charset="-128"/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xmlns="" id="{1D55AAF6-6FA6-48F8-921F-7B4504014F1C}"/>
              </a:ext>
            </a:extLst>
          </p:cNvPr>
          <p:cNvGrpSpPr/>
          <p:nvPr/>
        </p:nvGrpSpPr>
        <p:grpSpPr>
          <a:xfrm>
            <a:off x="263524" y="301940"/>
            <a:ext cx="4800608" cy="0"/>
            <a:chOff x="263524" y="301940"/>
            <a:chExt cx="4800608" cy="0"/>
          </a:xfrm>
        </p:grpSpPr>
        <p:cxnSp>
          <p:nvCxnSpPr>
            <p:cNvPr id="8" name="Прямая соединительная линия 7">
              <a:extLst>
                <a:ext uri="{FF2B5EF4-FFF2-40B4-BE49-F238E27FC236}">
                  <a16:creationId xmlns:a16="http://schemas.microsoft.com/office/drawing/2014/main" xmlns="" id="{68C5C8C4-4D6B-45D6-8A9D-1A8E0A958C85}"/>
                </a:ext>
              </a:extLst>
            </p:cNvPr>
            <p:cNvCxnSpPr>
              <a:cxnSpLocks/>
            </p:cNvCxnSpPr>
            <p:nvPr/>
          </p:nvCxnSpPr>
          <p:spPr>
            <a:xfrm>
              <a:off x="1686592" y="301940"/>
              <a:ext cx="1954076" cy="0"/>
            </a:xfrm>
            <a:prstGeom prst="line">
              <a:avLst/>
            </a:prstGeom>
            <a:solidFill>
              <a:schemeClr val="accent2"/>
            </a:solidFill>
            <a:ln w="127000">
              <a:solidFill>
                <a:srgbClr val="C9EBE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xmlns="" id="{A2E2DAEB-4AD9-4718-93A6-B839F9B5D61C}"/>
                </a:ext>
              </a:extLst>
            </p:cNvPr>
            <p:cNvCxnSpPr>
              <a:cxnSpLocks/>
            </p:cNvCxnSpPr>
            <p:nvPr/>
          </p:nvCxnSpPr>
          <p:spPr>
            <a:xfrm>
              <a:off x="263524" y="301940"/>
              <a:ext cx="1440000" cy="0"/>
            </a:xfrm>
            <a:prstGeom prst="line">
              <a:avLst/>
            </a:prstGeom>
            <a:solidFill>
              <a:schemeClr val="accent2"/>
            </a:solidFill>
            <a:ln w="127000">
              <a:solidFill>
                <a:srgbClr val="4DBD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xmlns="" id="{C38B54A0-EF4F-4659-AAF9-A2739CCAC92F}"/>
                </a:ext>
              </a:extLst>
            </p:cNvPr>
            <p:cNvCxnSpPr>
              <a:cxnSpLocks/>
            </p:cNvCxnSpPr>
            <p:nvPr/>
          </p:nvCxnSpPr>
          <p:spPr>
            <a:xfrm>
              <a:off x="3624132" y="301940"/>
              <a:ext cx="1440000" cy="0"/>
            </a:xfrm>
            <a:prstGeom prst="line">
              <a:avLst/>
            </a:prstGeom>
            <a:solidFill>
              <a:schemeClr val="accent2"/>
            </a:solidFill>
            <a:ln w="127000">
              <a:solidFill>
                <a:srgbClr val="4DBD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425566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999E1615-EBD5-402A-9BF3-EC4E0CDD27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0021" y="101934"/>
            <a:ext cx="989203" cy="45758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33EDBFC-531E-4CB1-8DAB-E83D1D7E8A61}"/>
              </a:ext>
            </a:extLst>
          </p:cNvPr>
          <p:cNvSpPr txBox="1"/>
          <p:nvPr/>
        </p:nvSpPr>
        <p:spPr>
          <a:xfrm>
            <a:off x="263523" y="1099595"/>
            <a:ext cx="11160689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800" dirty="0" smtClean="0">
                <a:ea typeface="Calibri"/>
                <a:cs typeface="Times New Roman"/>
              </a:rPr>
              <a:t>На </a:t>
            </a:r>
            <a:r>
              <a:rPr lang="ru-RU" sz="2800" dirty="0">
                <a:ea typeface="Calibri"/>
                <a:cs typeface="Times New Roman"/>
              </a:rPr>
              <a:t>данные дидактические единицы должны обратить внимание учителя, которые ранее работали по букварям и азбукам, в которых звуковому анализу не уделяется должного внимания, а методика обучения не предусматривала построение самими первоклассниками моделей звукового состава слова, а предлагала лишь работу с готовыми звуковыми моделями. </a:t>
            </a:r>
            <a:endParaRPr lang="ru-RU" sz="2800" dirty="0" smtClean="0"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2800" dirty="0" smtClean="0">
                <a:ea typeface="Calibri"/>
                <a:cs typeface="Times New Roman"/>
              </a:rPr>
              <a:t>С </a:t>
            </a:r>
            <a:r>
              <a:rPr lang="ru-RU" sz="2800" dirty="0">
                <a:ea typeface="Calibri"/>
                <a:cs typeface="Times New Roman"/>
              </a:rPr>
              <a:t>помощью звукового анализа происходит введение первоклассников в звуковую систему языка, что важно как для чисто практической цели – первичному этапу овладения навыками чтения и письма, так и для всего последующего изучения русского языка. </a:t>
            </a:r>
            <a:endParaRPr lang="ru-RU" sz="2800" dirty="0" smtClean="0"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2800" dirty="0" smtClean="0">
                <a:ea typeface="Calibri"/>
                <a:cs typeface="Times New Roman"/>
              </a:rPr>
              <a:t> </a:t>
            </a:r>
            <a:endParaRPr lang="ru-RU" sz="2800" dirty="0">
              <a:solidFill>
                <a:srgbClr val="000000"/>
              </a:solidFill>
              <a:latin typeface="Times New Roman"/>
              <a:ea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4C51211-C72F-4C2F-9608-BACA6B3B849A}"/>
              </a:ext>
            </a:extLst>
          </p:cNvPr>
          <p:cNvSpPr txBox="1"/>
          <p:nvPr/>
        </p:nvSpPr>
        <p:spPr>
          <a:xfrm>
            <a:off x="141108" y="301941"/>
            <a:ext cx="111326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000" b="1" dirty="0">
                <a:ea typeface="Calibri"/>
                <a:cs typeface="Times New Roman"/>
              </a:rPr>
              <a:t>ИНФОРМАЦИОННО-МЕТОДИЧЕСКОЕ ПИСЬМО ОБ ОСОБЕННОСТЯХ ПРЕПОДАВАНИЯ УЧЕБНЫХ ПРЕДМЕТОВ НА УРОВНЕ НАЧАЛЬНОГО ОБЩЕГО ОБРАЗОВАНИЯ В 2025/2026 УЧЕБНОМ ГОДУ </a:t>
            </a:r>
            <a:endParaRPr lang="ru-RU" sz="2000" b="1" dirty="0">
              <a:latin typeface="Cera Pro" panose="00000500000000000000" pitchFamily="50" charset="0"/>
              <a:ea typeface="Fashion Fetish Outline" panose="02000000000000000000" pitchFamily="2" charset="-128"/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xmlns="" id="{1D55AAF6-6FA6-48F8-921F-7B4504014F1C}"/>
              </a:ext>
            </a:extLst>
          </p:cNvPr>
          <p:cNvGrpSpPr/>
          <p:nvPr/>
        </p:nvGrpSpPr>
        <p:grpSpPr>
          <a:xfrm>
            <a:off x="263524" y="301940"/>
            <a:ext cx="4800608" cy="0"/>
            <a:chOff x="263524" y="301940"/>
            <a:chExt cx="4800608" cy="0"/>
          </a:xfrm>
        </p:grpSpPr>
        <p:cxnSp>
          <p:nvCxnSpPr>
            <p:cNvPr id="8" name="Прямая соединительная линия 7">
              <a:extLst>
                <a:ext uri="{FF2B5EF4-FFF2-40B4-BE49-F238E27FC236}">
                  <a16:creationId xmlns:a16="http://schemas.microsoft.com/office/drawing/2014/main" xmlns="" id="{68C5C8C4-4D6B-45D6-8A9D-1A8E0A958C85}"/>
                </a:ext>
              </a:extLst>
            </p:cNvPr>
            <p:cNvCxnSpPr>
              <a:cxnSpLocks/>
            </p:cNvCxnSpPr>
            <p:nvPr/>
          </p:nvCxnSpPr>
          <p:spPr>
            <a:xfrm>
              <a:off x="1686592" y="301940"/>
              <a:ext cx="1954076" cy="0"/>
            </a:xfrm>
            <a:prstGeom prst="line">
              <a:avLst/>
            </a:prstGeom>
            <a:solidFill>
              <a:schemeClr val="accent2"/>
            </a:solidFill>
            <a:ln w="127000">
              <a:solidFill>
                <a:srgbClr val="C9EBE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xmlns="" id="{A2E2DAEB-4AD9-4718-93A6-B839F9B5D61C}"/>
                </a:ext>
              </a:extLst>
            </p:cNvPr>
            <p:cNvCxnSpPr>
              <a:cxnSpLocks/>
            </p:cNvCxnSpPr>
            <p:nvPr/>
          </p:nvCxnSpPr>
          <p:spPr>
            <a:xfrm>
              <a:off x="263524" y="301940"/>
              <a:ext cx="1440000" cy="0"/>
            </a:xfrm>
            <a:prstGeom prst="line">
              <a:avLst/>
            </a:prstGeom>
            <a:solidFill>
              <a:schemeClr val="accent2"/>
            </a:solidFill>
            <a:ln w="127000">
              <a:solidFill>
                <a:srgbClr val="4DBD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xmlns="" id="{C38B54A0-EF4F-4659-AAF9-A2739CCAC92F}"/>
                </a:ext>
              </a:extLst>
            </p:cNvPr>
            <p:cNvCxnSpPr>
              <a:cxnSpLocks/>
            </p:cNvCxnSpPr>
            <p:nvPr/>
          </p:nvCxnSpPr>
          <p:spPr>
            <a:xfrm>
              <a:off x="3624132" y="301940"/>
              <a:ext cx="1440000" cy="0"/>
            </a:xfrm>
            <a:prstGeom prst="line">
              <a:avLst/>
            </a:prstGeom>
            <a:solidFill>
              <a:schemeClr val="accent2"/>
            </a:solidFill>
            <a:ln w="127000">
              <a:solidFill>
                <a:srgbClr val="4DBD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247695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999E1615-EBD5-402A-9BF3-EC4E0CDD27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0021" y="101934"/>
            <a:ext cx="989203" cy="45758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33EDBFC-531E-4CB1-8DAB-E83D1D7E8A61}"/>
              </a:ext>
            </a:extLst>
          </p:cNvPr>
          <p:cNvSpPr txBox="1"/>
          <p:nvPr/>
        </p:nvSpPr>
        <p:spPr>
          <a:xfrm>
            <a:off x="263523" y="1099595"/>
            <a:ext cx="11160689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800" dirty="0" smtClean="0">
                <a:ea typeface="Calibri"/>
                <a:cs typeface="Times New Roman"/>
              </a:rPr>
              <a:t>Проведение </a:t>
            </a:r>
            <a:r>
              <a:rPr lang="ru-RU" sz="2800" dirty="0">
                <a:ea typeface="Calibri"/>
                <a:cs typeface="Times New Roman"/>
              </a:rPr>
              <a:t>развернутого звукового анализа позволяет первоклассникам не только научиться определять порядок следования звуков в слове, но и усвоить основные противопоставления, свойственные звуковой системе языка. </a:t>
            </a:r>
            <a:endParaRPr lang="ru-RU" sz="2800" dirty="0" smtClean="0"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2800" dirty="0" smtClean="0">
                <a:ea typeface="Calibri"/>
                <a:cs typeface="Times New Roman"/>
              </a:rPr>
              <a:t>Для </a:t>
            </a:r>
            <a:r>
              <a:rPr lang="ru-RU" sz="2800" dirty="0">
                <a:ea typeface="Calibri"/>
                <a:cs typeface="Times New Roman"/>
              </a:rPr>
              <a:t>русского языка к таким противопоставлениям относятся: </a:t>
            </a:r>
            <a:endParaRPr lang="ru-RU" sz="2800" dirty="0" smtClean="0"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2800" dirty="0" smtClean="0">
                <a:ea typeface="Calibri"/>
                <a:cs typeface="Times New Roman"/>
              </a:rPr>
              <a:t>гласный </a:t>
            </a:r>
            <a:r>
              <a:rPr lang="ru-RU" sz="2800" dirty="0">
                <a:ea typeface="Calibri"/>
                <a:cs typeface="Times New Roman"/>
              </a:rPr>
              <a:t>– согласный; твердый согласный – мягкий согласный; звонкий согласный – глухой согласный, ударный гласный – безударный гласный</a:t>
            </a:r>
            <a:r>
              <a:rPr lang="ru-RU" sz="2800" dirty="0" smtClean="0">
                <a:ea typeface="Calibri"/>
                <a:cs typeface="Times New Roman"/>
              </a:rPr>
              <a:t>.</a:t>
            </a:r>
          </a:p>
          <a:p>
            <a:pPr>
              <a:spcAft>
                <a:spcPts val="0"/>
              </a:spcAft>
            </a:pPr>
            <a:r>
              <a:rPr lang="ru-RU" sz="2800" dirty="0" smtClean="0">
                <a:ea typeface="Calibri"/>
                <a:cs typeface="Times New Roman"/>
              </a:rPr>
              <a:t> </a:t>
            </a:r>
            <a:r>
              <a:rPr lang="ru-RU" sz="2800" dirty="0">
                <a:ea typeface="Calibri"/>
                <a:cs typeface="Times New Roman"/>
              </a:rPr>
              <a:t>Звуковой анализ – это действие, состоящее из определенных операций, практически, это первое учебное действие, которое осваивают первоклассники, что является чрезвычайно важным для первых шагов в мире учебной деятельности. </a:t>
            </a:r>
            <a:endParaRPr lang="ru-RU" sz="2800" dirty="0" smtClean="0">
              <a:ea typeface="Calibri"/>
              <a:cs typeface="Times New Roman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4C51211-C72F-4C2F-9608-BACA6B3B849A}"/>
              </a:ext>
            </a:extLst>
          </p:cNvPr>
          <p:cNvSpPr txBox="1"/>
          <p:nvPr/>
        </p:nvSpPr>
        <p:spPr>
          <a:xfrm>
            <a:off x="141108" y="301941"/>
            <a:ext cx="111326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000" b="1" dirty="0">
                <a:ea typeface="Calibri"/>
                <a:cs typeface="Times New Roman"/>
              </a:rPr>
              <a:t>ИНФОРМАЦИОННО-МЕТОДИЧЕСКОЕ ПИСЬМО ОБ ОСОБЕННОСТЯХ ПРЕПОДАВАНИЯ УЧЕБНЫХ ПРЕДМЕТОВ НА УРОВНЕ НАЧАЛЬНОГО ОБЩЕГО ОБРАЗОВАНИЯ В 2025/2026 УЧЕБНОМ ГОДУ </a:t>
            </a:r>
            <a:endParaRPr lang="ru-RU" sz="2000" b="1" dirty="0">
              <a:latin typeface="Cera Pro" panose="00000500000000000000" pitchFamily="50" charset="0"/>
              <a:ea typeface="Fashion Fetish Outline" panose="02000000000000000000" pitchFamily="2" charset="-128"/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xmlns="" id="{1D55AAF6-6FA6-48F8-921F-7B4504014F1C}"/>
              </a:ext>
            </a:extLst>
          </p:cNvPr>
          <p:cNvGrpSpPr/>
          <p:nvPr/>
        </p:nvGrpSpPr>
        <p:grpSpPr>
          <a:xfrm>
            <a:off x="263524" y="301940"/>
            <a:ext cx="4800608" cy="0"/>
            <a:chOff x="263524" y="301940"/>
            <a:chExt cx="4800608" cy="0"/>
          </a:xfrm>
        </p:grpSpPr>
        <p:cxnSp>
          <p:nvCxnSpPr>
            <p:cNvPr id="8" name="Прямая соединительная линия 7">
              <a:extLst>
                <a:ext uri="{FF2B5EF4-FFF2-40B4-BE49-F238E27FC236}">
                  <a16:creationId xmlns:a16="http://schemas.microsoft.com/office/drawing/2014/main" xmlns="" id="{68C5C8C4-4D6B-45D6-8A9D-1A8E0A958C85}"/>
                </a:ext>
              </a:extLst>
            </p:cNvPr>
            <p:cNvCxnSpPr>
              <a:cxnSpLocks/>
            </p:cNvCxnSpPr>
            <p:nvPr/>
          </p:nvCxnSpPr>
          <p:spPr>
            <a:xfrm>
              <a:off x="1686592" y="301940"/>
              <a:ext cx="1954076" cy="0"/>
            </a:xfrm>
            <a:prstGeom prst="line">
              <a:avLst/>
            </a:prstGeom>
            <a:solidFill>
              <a:schemeClr val="accent2"/>
            </a:solidFill>
            <a:ln w="127000">
              <a:solidFill>
                <a:srgbClr val="C9EBE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xmlns="" id="{A2E2DAEB-4AD9-4718-93A6-B839F9B5D61C}"/>
                </a:ext>
              </a:extLst>
            </p:cNvPr>
            <p:cNvCxnSpPr>
              <a:cxnSpLocks/>
            </p:cNvCxnSpPr>
            <p:nvPr/>
          </p:nvCxnSpPr>
          <p:spPr>
            <a:xfrm>
              <a:off x="263524" y="301940"/>
              <a:ext cx="1440000" cy="0"/>
            </a:xfrm>
            <a:prstGeom prst="line">
              <a:avLst/>
            </a:prstGeom>
            <a:solidFill>
              <a:schemeClr val="accent2"/>
            </a:solidFill>
            <a:ln w="127000">
              <a:solidFill>
                <a:srgbClr val="4DBD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xmlns="" id="{C38B54A0-EF4F-4659-AAF9-A2739CCAC92F}"/>
                </a:ext>
              </a:extLst>
            </p:cNvPr>
            <p:cNvCxnSpPr>
              <a:cxnSpLocks/>
            </p:cNvCxnSpPr>
            <p:nvPr/>
          </p:nvCxnSpPr>
          <p:spPr>
            <a:xfrm>
              <a:off x="3624132" y="301940"/>
              <a:ext cx="1440000" cy="0"/>
            </a:xfrm>
            <a:prstGeom prst="line">
              <a:avLst/>
            </a:prstGeom>
            <a:solidFill>
              <a:schemeClr val="accent2"/>
            </a:solidFill>
            <a:ln w="127000">
              <a:solidFill>
                <a:srgbClr val="4DBD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293408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999E1615-EBD5-402A-9BF3-EC4E0CDD27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0021" y="101934"/>
            <a:ext cx="989203" cy="45758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33EDBFC-531E-4CB1-8DAB-E83D1D7E8A61}"/>
              </a:ext>
            </a:extLst>
          </p:cNvPr>
          <p:cNvSpPr txBox="1"/>
          <p:nvPr/>
        </p:nvSpPr>
        <p:spPr>
          <a:xfrm>
            <a:off x="263523" y="1099595"/>
            <a:ext cx="1116068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800" dirty="0" smtClean="0">
                <a:ea typeface="Calibri"/>
                <a:cs typeface="Times New Roman"/>
              </a:rPr>
              <a:t>Обратим </a:t>
            </a:r>
            <a:r>
              <a:rPr lang="ru-RU" sz="2800" dirty="0">
                <a:ea typeface="Calibri"/>
                <a:cs typeface="Times New Roman"/>
              </a:rPr>
              <a:t>внимание на то, почему необходимо проведение звукового анализа соединять с моделированием</a:t>
            </a:r>
            <a:r>
              <a:rPr lang="ru-RU" sz="2800" dirty="0" smtClean="0">
                <a:ea typeface="Calibri"/>
                <a:cs typeface="Times New Roman"/>
              </a:rPr>
              <a:t>.</a:t>
            </a:r>
          </a:p>
          <a:p>
            <a:pPr>
              <a:spcAft>
                <a:spcPts val="0"/>
              </a:spcAft>
            </a:pPr>
            <a:r>
              <a:rPr lang="ru-RU" sz="2800" dirty="0" smtClean="0">
                <a:ea typeface="Calibri"/>
                <a:cs typeface="Times New Roman"/>
              </a:rPr>
              <a:t> </a:t>
            </a:r>
            <a:r>
              <a:rPr lang="ru-RU" sz="2800" dirty="0">
                <a:ea typeface="Calibri"/>
                <a:cs typeface="Times New Roman"/>
              </a:rPr>
              <a:t>Во время звукового анализа дети имеют дело со звуками и их характеристиками, и если проводить обучение только в словесной форме, то удержать все это первоклассникам в памяти чрезвычайно сложно, использование моделей позволяет фиксировать количество звуков в слове и основные качественные характеристики звуков</a:t>
            </a:r>
            <a:r>
              <a:rPr lang="ru-RU" sz="2800" dirty="0" smtClean="0">
                <a:ea typeface="Calibri"/>
                <a:cs typeface="Times New Roman"/>
              </a:rPr>
              <a:t>.</a:t>
            </a:r>
          </a:p>
          <a:p>
            <a:pPr>
              <a:spcAft>
                <a:spcPts val="0"/>
              </a:spcAft>
            </a:pPr>
            <a:r>
              <a:rPr lang="ru-RU" sz="2800" dirty="0" smtClean="0">
                <a:ea typeface="Calibri"/>
                <a:cs typeface="Times New Roman"/>
              </a:rPr>
              <a:t> </a:t>
            </a:r>
            <a:r>
              <a:rPr lang="ru-RU" sz="2800" dirty="0">
                <a:ea typeface="Calibri"/>
                <a:cs typeface="Times New Roman"/>
              </a:rPr>
              <a:t>Кроме того, моделирование звукового состава – это приобретение первого опыта моделирования. </a:t>
            </a:r>
            <a:endParaRPr lang="ru-RU" sz="2800" dirty="0">
              <a:solidFill>
                <a:srgbClr val="000000"/>
              </a:solidFill>
              <a:latin typeface="Times New Roman"/>
              <a:ea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4C51211-C72F-4C2F-9608-BACA6B3B849A}"/>
              </a:ext>
            </a:extLst>
          </p:cNvPr>
          <p:cNvSpPr txBox="1"/>
          <p:nvPr/>
        </p:nvSpPr>
        <p:spPr>
          <a:xfrm>
            <a:off x="141108" y="301941"/>
            <a:ext cx="111326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000" b="1" dirty="0">
                <a:ea typeface="Calibri"/>
                <a:cs typeface="Times New Roman"/>
              </a:rPr>
              <a:t>ИНФОРМАЦИОННО-МЕТОДИЧЕСКОЕ ПИСЬМО ОБ ОСОБЕННОСТЯХ ПРЕПОДАВАНИЯ УЧЕБНЫХ ПРЕДМЕТОВ НА УРОВНЕ НАЧАЛЬНОГО ОБЩЕГО ОБРАЗОВАНИЯ В 2025/2026 УЧЕБНОМ ГОДУ </a:t>
            </a:r>
            <a:endParaRPr lang="ru-RU" sz="2000" b="1" dirty="0">
              <a:latin typeface="Cera Pro" panose="00000500000000000000" pitchFamily="50" charset="0"/>
              <a:ea typeface="Fashion Fetish Outline" panose="02000000000000000000" pitchFamily="2" charset="-128"/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xmlns="" id="{1D55AAF6-6FA6-48F8-921F-7B4504014F1C}"/>
              </a:ext>
            </a:extLst>
          </p:cNvPr>
          <p:cNvGrpSpPr/>
          <p:nvPr/>
        </p:nvGrpSpPr>
        <p:grpSpPr>
          <a:xfrm>
            <a:off x="263524" y="301940"/>
            <a:ext cx="4800608" cy="0"/>
            <a:chOff x="263524" y="301940"/>
            <a:chExt cx="4800608" cy="0"/>
          </a:xfrm>
        </p:grpSpPr>
        <p:cxnSp>
          <p:nvCxnSpPr>
            <p:cNvPr id="8" name="Прямая соединительная линия 7">
              <a:extLst>
                <a:ext uri="{FF2B5EF4-FFF2-40B4-BE49-F238E27FC236}">
                  <a16:creationId xmlns:a16="http://schemas.microsoft.com/office/drawing/2014/main" xmlns="" id="{68C5C8C4-4D6B-45D6-8A9D-1A8E0A958C85}"/>
                </a:ext>
              </a:extLst>
            </p:cNvPr>
            <p:cNvCxnSpPr>
              <a:cxnSpLocks/>
            </p:cNvCxnSpPr>
            <p:nvPr/>
          </p:nvCxnSpPr>
          <p:spPr>
            <a:xfrm>
              <a:off x="1686592" y="301940"/>
              <a:ext cx="1954076" cy="0"/>
            </a:xfrm>
            <a:prstGeom prst="line">
              <a:avLst/>
            </a:prstGeom>
            <a:solidFill>
              <a:schemeClr val="accent2"/>
            </a:solidFill>
            <a:ln w="127000">
              <a:solidFill>
                <a:srgbClr val="C9EBE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xmlns="" id="{A2E2DAEB-4AD9-4718-93A6-B839F9B5D61C}"/>
                </a:ext>
              </a:extLst>
            </p:cNvPr>
            <p:cNvCxnSpPr>
              <a:cxnSpLocks/>
            </p:cNvCxnSpPr>
            <p:nvPr/>
          </p:nvCxnSpPr>
          <p:spPr>
            <a:xfrm>
              <a:off x="263524" y="301940"/>
              <a:ext cx="1440000" cy="0"/>
            </a:xfrm>
            <a:prstGeom prst="line">
              <a:avLst/>
            </a:prstGeom>
            <a:solidFill>
              <a:schemeClr val="accent2"/>
            </a:solidFill>
            <a:ln w="127000">
              <a:solidFill>
                <a:srgbClr val="4DBD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xmlns="" id="{C38B54A0-EF4F-4659-AAF9-A2739CCAC92F}"/>
                </a:ext>
              </a:extLst>
            </p:cNvPr>
            <p:cNvCxnSpPr>
              <a:cxnSpLocks/>
            </p:cNvCxnSpPr>
            <p:nvPr/>
          </p:nvCxnSpPr>
          <p:spPr>
            <a:xfrm>
              <a:off x="3624132" y="301940"/>
              <a:ext cx="1440000" cy="0"/>
            </a:xfrm>
            <a:prstGeom prst="line">
              <a:avLst/>
            </a:prstGeom>
            <a:solidFill>
              <a:schemeClr val="accent2"/>
            </a:solidFill>
            <a:ln w="127000">
              <a:solidFill>
                <a:srgbClr val="4DBD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58143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999E1615-EBD5-402A-9BF3-EC4E0CDD27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0021" y="101934"/>
            <a:ext cx="989203" cy="45758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33EDBFC-531E-4CB1-8DAB-E83D1D7E8A61}"/>
              </a:ext>
            </a:extLst>
          </p:cNvPr>
          <p:cNvSpPr txBox="1"/>
          <p:nvPr/>
        </p:nvSpPr>
        <p:spPr>
          <a:xfrm>
            <a:off x="3414532" y="1041722"/>
            <a:ext cx="8322197" cy="582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>
              <a:lnSpc>
                <a:spcPct val="115000"/>
              </a:lnSpc>
              <a:spcAft>
                <a:spcPts val="0"/>
              </a:spcAft>
            </a:pPr>
            <a:r>
              <a:rPr lang="ru-RU" sz="2700" dirty="0">
                <a:latin typeface="Times New Roman"/>
                <a:ea typeface="Calibri"/>
                <a:cs typeface="Times New Roman"/>
              </a:rPr>
              <a:t>Согласно требованиям ФГОС НОО на всех без исключения уроках </a:t>
            </a:r>
            <a:r>
              <a:rPr lang="ru-RU" sz="2700" dirty="0" smtClean="0">
                <a:latin typeface="Times New Roman"/>
                <a:ea typeface="Calibri"/>
                <a:cs typeface="Times New Roman"/>
              </a:rPr>
              <a:t>младшие </a:t>
            </a:r>
            <a:r>
              <a:rPr lang="ru-RU" sz="2700" dirty="0">
                <a:latin typeface="Times New Roman"/>
                <a:ea typeface="Calibri"/>
                <a:cs typeface="Times New Roman"/>
              </a:rPr>
              <a:t>школьники должны осваивать следующие виды смыслового чтения: </a:t>
            </a:r>
            <a:endParaRPr lang="ru-RU" sz="2700" dirty="0">
              <a:ea typeface="Calibri"/>
              <a:cs typeface="Times New Roman"/>
            </a:endParaRPr>
          </a:p>
          <a:p>
            <a:pPr indent="449580">
              <a:lnSpc>
                <a:spcPct val="115000"/>
              </a:lnSpc>
              <a:spcAft>
                <a:spcPts val="0"/>
              </a:spcAft>
            </a:pPr>
            <a:r>
              <a:rPr lang="ru-RU" sz="2700" dirty="0">
                <a:latin typeface="Times New Roman"/>
                <a:ea typeface="Calibri"/>
                <a:cs typeface="Times New Roman"/>
              </a:rPr>
              <a:t>– ознакомительное чтение, направленное на извлечение ключевой информации или выделение главного содержания текста или книги; </a:t>
            </a:r>
            <a:endParaRPr lang="ru-RU" sz="2700" dirty="0">
              <a:ea typeface="Calibri"/>
              <a:cs typeface="Times New Roman"/>
            </a:endParaRPr>
          </a:p>
          <a:p>
            <a:pPr indent="449580">
              <a:lnSpc>
                <a:spcPct val="115000"/>
              </a:lnSpc>
              <a:spcAft>
                <a:spcPts val="0"/>
              </a:spcAft>
            </a:pPr>
            <a:r>
              <a:rPr lang="ru-RU" sz="2700" dirty="0">
                <a:latin typeface="Times New Roman"/>
                <a:ea typeface="Calibri"/>
                <a:cs typeface="Times New Roman"/>
              </a:rPr>
              <a:t>– поисковое/просмотровое (выборочное) чтение, предполагающее нахождение конкретной информации (единицы информации), конкретного факта;</a:t>
            </a:r>
            <a:endParaRPr lang="ru-RU" sz="2700" dirty="0">
              <a:ea typeface="Calibri"/>
              <a:cs typeface="Times New Roman"/>
            </a:endParaRPr>
          </a:p>
          <a:p>
            <a:pPr indent="449580">
              <a:lnSpc>
                <a:spcPct val="115000"/>
              </a:lnSpc>
              <a:spcAft>
                <a:spcPts val="0"/>
              </a:spcAft>
            </a:pPr>
            <a:r>
              <a:rPr lang="ru-RU" sz="2700" dirty="0">
                <a:latin typeface="Times New Roman"/>
                <a:ea typeface="Calibri"/>
                <a:cs typeface="Times New Roman"/>
              </a:rPr>
              <a:t> – изучающее (критическое) чтение, имеющее целью извлечение полной и точной информации с последующей интерпретацией содержания текста. </a:t>
            </a:r>
            <a:endParaRPr lang="ru-RU" sz="2700" dirty="0">
              <a:ea typeface="Calibri"/>
              <a:cs typeface="Times New Roman"/>
            </a:endParaRP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xmlns="" id="{462834CE-116F-450C-8EF3-E02A76C5AFCD}"/>
              </a:ext>
            </a:extLst>
          </p:cNvPr>
          <p:cNvGrpSpPr/>
          <p:nvPr/>
        </p:nvGrpSpPr>
        <p:grpSpPr>
          <a:xfrm>
            <a:off x="279396" y="2275852"/>
            <a:ext cx="2902463" cy="3633720"/>
            <a:chOff x="3205987" y="1183344"/>
            <a:chExt cx="1724025" cy="2158382"/>
          </a:xfrm>
        </p:grpSpPr>
        <p:pic>
          <p:nvPicPr>
            <p:cNvPr id="9" name="Picture 4" descr="Тренажёр. Таблица умножения. 2–3 классы">
              <a:extLst>
                <a:ext uri="{FF2B5EF4-FFF2-40B4-BE49-F238E27FC236}">
                  <a16:creationId xmlns:a16="http://schemas.microsoft.com/office/drawing/2014/main" xmlns="" id="{F8255D23-BF62-44DB-970A-27C9F5BA28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2825" y="1329276"/>
              <a:ext cx="1310348" cy="1866518"/>
            </a:xfrm>
            <a:prstGeom prst="rect">
              <a:avLst/>
            </a:prstGeom>
            <a:noFill/>
            <a:ln w="19050">
              <a:solidFill>
                <a:srgbClr val="4DBD94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Прямоугольник: скругленные углы 9">
              <a:extLst>
                <a:ext uri="{FF2B5EF4-FFF2-40B4-BE49-F238E27FC236}">
                  <a16:creationId xmlns:a16="http://schemas.microsoft.com/office/drawing/2014/main" xmlns="" id="{BF5947FD-0F63-4E24-9CD1-6DE46CDA9E00}"/>
                </a:ext>
              </a:extLst>
            </p:cNvPr>
            <p:cNvSpPr/>
            <p:nvPr/>
          </p:nvSpPr>
          <p:spPr>
            <a:xfrm>
              <a:off x="3205987" y="1183344"/>
              <a:ext cx="1724025" cy="2158382"/>
            </a:xfrm>
            <a:prstGeom prst="roundRect">
              <a:avLst>
                <a:gd name="adj" fmla="val 9436"/>
              </a:avLst>
            </a:prstGeom>
            <a:noFill/>
            <a:ln w="28575">
              <a:solidFill>
                <a:srgbClr val="4DBD94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90BBCD5-7948-485E-953A-C9CFDCA2E532}"/>
              </a:ext>
            </a:extLst>
          </p:cNvPr>
          <p:cNvSpPr txBox="1"/>
          <p:nvPr/>
        </p:nvSpPr>
        <p:spPr>
          <a:xfrm>
            <a:off x="141108" y="301941"/>
            <a:ext cx="11443513" cy="587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800" b="1" dirty="0">
                <a:latin typeface="Times New Roman"/>
                <a:ea typeface="Calibri"/>
                <a:cs typeface="Times New Roman"/>
              </a:rPr>
              <a:t>Эффективные методы и приемы обучения чтению и </a:t>
            </a:r>
            <a:r>
              <a:rPr lang="ru-RU" sz="2800" b="1" dirty="0" smtClean="0">
                <a:latin typeface="Times New Roman"/>
                <a:ea typeface="Calibri"/>
                <a:cs typeface="Times New Roman"/>
              </a:rPr>
              <a:t>письму: 1 класс  </a:t>
            </a:r>
            <a:endParaRPr lang="ru-RU" sz="2800" dirty="0">
              <a:ea typeface="Calibri"/>
              <a:cs typeface="Times New Roman"/>
            </a:endParaRP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xmlns="" id="{80A3A50D-29E0-4E5B-87F5-2125F768B6EB}"/>
              </a:ext>
            </a:extLst>
          </p:cNvPr>
          <p:cNvGrpSpPr/>
          <p:nvPr/>
        </p:nvGrpSpPr>
        <p:grpSpPr>
          <a:xfrm>
            <a:off x="263524" y="301940"/>
            <a:ext cx="4800608" cy="0"/>
            <a:chOff x="263524" y="301940"/>
            <a:chExt cx="4800608" cy="0"/>
          </a:xfrm>
        </p:grpSpPr>
        <p:cxnSp>
          <p:nvCxnSpPr>
            <p:cNvPr id="14" name="Прямая соединительная линия 13">
              <a:extLst>
                <a:ext uri="{FF2B5EF4-FFF2-40B4-BE49-F238E27FC236}">
                  <a16:creationId xmlns:a16="http://schemas.microsoft.com/office/drawing/2014/main" xmlns="" id="{41882FAA-6B1A-4948-85EE-F564DC74B6C2}"/>
                </a:ext>
              </a:extLst>
            </p:cNvPr>
            <p:cNvCxnSpPr>
              <a:cxnSpLocks/>
            </p:cNvCxnSpPr>
            <p:nvPr/>
          </p:nvCxnSpPr>
          <p:spPr>
            <a:xfrm>
              <a:off x="1686592" y="301940"/>
              <a:ext cx="1954076" cy="0"/>
            </a:xfrm>
            <a:prstGeom prst="line">
              <a:avLst/>
            </a:prstGeom>
            <a:solidFill>
              <a:schemeClr val="accent2"/>
            </a:solidFill>
            <a:ln w="127000">
              <a:solidFill>
                <a:srgbClr val="C9EBE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>
              <a:extLst>
                <a:ext uri="{FF2B5EF4-FFF2-40B4-BE49-F238E27FC236}">
                  <a16:creationId xmlns:a16="http://schemas.microsoft.com/office/drawing/2014/main" xmlns="" id="{C4C48862-36A4-4AF5-8D5F-B1C7CB3D2F9A}"/>
                </a:ext>
              </a:extLst>
            </p:cNvPr>
            <p:cNvCxnSpPr>
              <a:cxnSpLocks/>
            </p:cNvCxnSpPr>
            <p:nvPr/>
          </p:nvCxnSpPr>
          <p:spPr>
            <a:xfrm>
              <a:off x="263524" y="301940"/>
              <a:ext cx="1440000" cy="0"/>
            </a:xfrm>
            <a:prstGeom prst="line">
              <a:avLst/>
            </a:prstGeom>
            <a:solidFill>
              <a:schemeClr val="accent2"/>
            </a:solidFill>
            <a:ln w="127000">
              <a:solidFill>
                <a:srgbClr val="4DBD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>
              <a:extLst>
                <a:ext uri="{FF2B5EF4-FFF2-40B4-BE49-F238E27FC236}">
                  <a16:creationId xmlns:a16="http://schemas.microsoft.com/office/drawing/2014/main" xmlns="" id="{F5C0AB72-9D2B-4ED2-8D1A-A2CA5F74C7BB}"/>
                </a:ext>
              </a:extLst>
            </p:cNvPr>
            <p:cNvCxnSpPr>
              <a:cxnSpLocks/>
            </p:cNvCxnSpPr>
            <p:nvPr/>
          </p:nvCxnSpPr>
          <p:spPr>
            <a:xfrm>
              <a:off x="3624132" y="301940"/>
              <a:ext cx="1440000" cy="0"/>
            </a:xfrm>
            <a:prstGeom prst="line">
              <a:avLst/>
            </a:prstGeom>
            <a:solidFill>
              <a:schemeClr val="accent2"/>
            </a:solidFill>
            <a:ln w="127000">
              <a:solidFill>
                <a:srgbClr val="4DBD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16" y="2521533"/>
            <a:ext cx="2308204" cy="314235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9141020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833EDBFC-531E-4CB1-8DAB-E83D1D7E8A61}"/>
              </a:ext>
            </a:extLst>
          </p:cNvPr>
          <p:cNvSpPr txBox="1"/>
          <p:nvPr/>
        </p:nvSpPr>
        <p:spPr>
          <a:xfrm>
            <a:off x="671332" y="1269148"/>
            <a:ext cx="1041869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2000" indent="-252000">
              <a:buClr>
                <a:prstClr val="black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4400" dirty="0" smtClean="0">
                <a:solidFill>
                  <a:prstClr val="black"/>
                </a:solidFill>
                <a:latin typeface="Cera Pro" panose="00000500000000000000" pitchFamily="50" charset="0"/>
              </a:rPr>
              <a:t>Школа должна учить мыслить, - это значит, что учиться мыслить должен прежде всего педагог. Мыслить на уровне современной духовной культуры.</a:t>
            </a:r>
          </a:p>
          <a:p>
            <a:pPr algn="r">
              <a:buClr>
                <a:prstClr val="black"/>
              </a:buClr>
              <a:buSzPct val="120000"/>
            </a:pPr>
            <a:r>
              <a:rPr lang="ru-RU" sz="4400" dirty="0" smtClean="0">
                <a:solidFill>
                  <a:prstClr val="black"/>
                </a:solidFill>
                <a:latin typeface="Cera Pro" panose="00000500000000000000" pitchFamily="50" charset="0"/>
              </a:rPr>
              <a:t>Э. </a:t>
            </a:r>
            <a:r>
              <a:rPr lang="ru-RU" sz="4400" dirty="0" err="1" smtClean="0">
                <a:solidFill>
                  <a:prstClr val="black"/>
                </a:solidFill>
                <a:latin typeface="Cera Pro" panose="00000500000000000000" pitchFamily="50" charset="0"/>
              </a:rPr>
              <a:t>Ильенков</a:t>
            </a:r>
            <a:endParaRPr lang="en-US" sz="4400" dirty="0">
              <a:solidFill>
                <a:prstClr val="black"/>
              </a:solidFill>
              <a:latin typeface="Cera Pro" panose="00000500000000000000" pitchFamily="50" charset="0"/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="" xmlns:a16="http://schemas.microsoft.com/office/drawing/2014/main" id="{1B4157C6-D142-48A7-94C5-D9C12C653D77}"/>
              </a:ext>
            </a:extLst>
          </p:cNvPr>
          <p:cNvGrpSpPr/>
          <p:nvPr/>
        </p:nvGrpSpPr>
        <p:grpSpPr>
          <a:xfrm>
            <a:off x="263524" y="301940"/>
            <a:ext cx="4800608" cy="0"/>
            <a:chOff x="263524" y="301940"/>
            <a:chExt cx="4800608" cy="0"/>
          </a:xfrm>
        </p:grpSpPr>
        <p:cxnSp>
          <p:nvCxnSpPr>
            <p:cNvPr id="7" name="Прямая соединительная линия 6">
              <a:extLst>
                <a:ext uri="{FF2B5EF4-FFF2-40B4-BE49-F238E27FC236}">
                  <a16:creationId xmlns="" xmlns:a16="http://schemas.microsoft.com/office/drawing/2014/main" id="{E438E1A3-A11D-48F6-B31A-65211FBEDDEC}"/>
                </a:ext>
              </a:extLst>
            </p:cNvPr>
            <p:cNvCxnSpPr>
              <a:cxnSpLocks/>
            </p:cNvCxnSpPr>
            <p:nvPr/>
          </p:nvCxnSpPr>
          <p:spPr>
            <a:xfrm>
              <a:off x="1686592" y="301940"/>
              <a:ext cx="1954076" cy="0"/>
            </a:xfrm>
            <a:prstGeom prst="line">
              <a:avLst/>
            </a:prstGeom>
            <a:solidFill>
              <a:schemeClr val="accent2"/>
            </a:solidFill>
            <a:ln w="127000">
              <a:solidFill>
                <a:srgbClr val="C9EBE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>
              <a:extLst>
                <a:ext uri="{FF2B5EF4-FFF2-40B4-BE49-F238E27FC236}">
                  <a16:creationId xmlns="" xmlns:a16="http://schemas.microsoft.com/office/drawing/2014/main" id="{901F9901-93FC-42CC-B0BF-A13D4E0DB593}"/>
                </a:ext>
              </a:extLst>
            </p:cNvPr>
            <p:cNvCxnSpPr>
              <a:cxnSpLocks/>
            </p:cNvCxnSpPr>
            <p:nvPr/>
          </p:nvCxnSpPr>
          <p:spPr>
            <a:xfrm>
              <a:off x="263524" y="301940"/>
              <a:ext cx="1440000" cy="0"/>
            </a:xfrm>
            <a:prstGeom prst="line">
              <a:avLst/>
            </a:prstGeom>
            <a:solidFill>
              <a:schemeClr val="accent2"/>
            </a:solidFill>
            <a:ln w="127000">
              <a:solidFill>
                <a:srgbClr val="4DBD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>
              <a:extLst>
                <a:ext uri="{FF2B5EF4-FFF2-40B4-BE49-F238E27FC236}">
                  <a16:creationId xmlns="" xmlns:a16="http://schemas.microsoft.com/office/drawing/2014/main" id="{B9DDF0F8-C90E-430A-8C6A-979D6168E6A5}"/>
                </a:ext>
              </a:extLst>
            </p:cNvPr>
            <p:cNvCxnSpPr>
              <a:cxnSpLocks/>
            </p:cNvCxnSpPr>
            <p:nvPr/>
          </p:nvCxnSpPr>
          <p:spPr>
            <a:xfrm>
              <a:off x="3624132" y="301940"/>
              <a:ext cx="1440000" cy="0"/>
            </a:xfrm>
            <a:prstGeom prst="line">
              <a:avLst/>
            </a:prstGeom>
            <a:solidFill>
              <a:schemeClr val="accent2"/>
            </a:solidFill>
            <a:ln w="127000">
              <a:solidFill>
                <a:srgbClr val="4DBD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043101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999E1615-EBD5-402A-9BF3-EC4E0CDD27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0021" y="101934"/>
            <a:ext cx="989203" cy="45758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33EDBFC-531E-4CB1-8DAB-E83D1D7E8A61}"/>
              </a:ext>
            </a:extLst>
          </p:cNvPr>
          <p:cNvSpPr txBox="1"/>
          <p:nvPr/>
        </p:nvSpPr>
        <p:spPr>
          <a:xfrm>
            <a:off x="3414532" y="1041722"/>
            <a:ext cx="8322197" cy="5543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>
              <a:lnSpc>
                <a:spcPct val="115000"/>
              </a:lnSpc>
              <a:spcAft>
                <a:spcPts val="0"/>
              </a:spcAft>
            </a:pPr>
            <a:r>
              <a:rPr lang="ru-RU" sz="2800" dirty="0" smtClean="0">
                <a:latin typeface="Times New Roman"/>
                <a:ea typeface="Calibri"/>
                <a:cs typeface="Times New Roman"/>
              </a:rPr>
              <a:t>Овладевая </a:t>
            </a:r>
            <a:r>
              <a:rPr lang="ru-RU" sz="2800" dirty="0">
                <a:latin typeface="Times New Roman"/>
                <a:ea typeface="Calibri"/>
                <a:cs typeface="Times New Roman"/>
              </a:rPr>
              <a:t>изучающим чтением, школьники учатся ставить перед собой цель чтения, направляя внимание на полезную в данный момент информацию; </a:t>
            </a:r>
            <a:endParaRPr lang="ru-RU" sz="2800" dirty="0">
              <a:ea typeface="Calibri"/>
              <a:cs typeface="Times New Roman"/>
            </a:endParaRPr>
          </a:p>
          <a:p>
            <a:pPr indent="449580">
              <a:lnSpc>
                <a:spcPct val="115000"/>
              </a:lnSpc>
              <a:spcAft>
                <a:spcPts val="0"/>
              </a:spcAft>
            </a:pPr>
            <a:r>
              <a:rPr lang="ru-RU" sz="2800" dirty="0">
                <a:latin typeface="Times New Roman"/>
                <a:ea typeface="Calibri"/>
                <a:cs typeface="Times New Roman"/>
              </a:rPr>
              <a:t>– рефлексивное (вдумчивое, медленное, художественное) чтение позволяет предвосхищать содержание текста по заголовку и с опорой на предыдущий опыт; понимать основную мысль текста, прогнозировать содержание по ходу чтения; анализировать изменения своего эмоционального состояния в процессе чтения</a:t>
            </a:r>
            <a:r>
              <a:rPr lang="ru-RU" sz="2800" dirty="0" smtClean="0">
                <a:latin typeface="Times New Roman"/>
                <a:ea typeface="Calibri"/>
                <a:cs typeface="Times New Roman"/>
              </a:rPr>
              <a:t>.</a:t>
            </a:r>
            <a:endParaRPr lang="ru-RU" sz="2800" dirty="0">
              <a:ea typeface="Calibri"/>
              <a:cs typeface="Times New Roman"/>
            </a:endParaRP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xmlns="" id="{462834CE-116F-450C-8EF3-E02A76C5AFCD}"/>
              </a:ext>
            </a:extLst>
          </p:cNvPr>
          <p:cNvGrpSpPr/>
          <p:nvPr/>
        </p:nvGrpSpPr>
        <p:grpSpPr>
          <a:xfrm>
            <a:off x="279396" y="2275852"/>
            <a:ext cx="2902463" cy="3633720"/>
            <a:chOff x="3205987" y="1183344"/>
            <a:chExt cx="1724025" cy="2158382"/>
          </a:xfrm>
        </p:grpSpPr>
        <p:pic>
          <p:nvPicPr>
            <p:cNvPr id="9" name="Picture 4" descr="Тренажёр. Таблица умножения. 2–3 классы">
              <a:extLst>
                <a:ext uri="{FF2B5EF4-FFF2-40B4-BE49-F238E27FC236}">
                  <a16:creationId xmlns:a16="http://schemas.microsoft.com/office/drawing/2014/main" xmlns="" id="{F8255D23-BF62-44DB-970A-27C9F5BA28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2825" y="1329276"/>
              <a:ext cx="1310348" cy="1866518"/>
            </a:xfrm>
            <a:prstGeom prst="rect">
              <a:avLst/>
            </a:prstGeom>
            <a:noFill/>
            <a:ln w="19050">
              <a:solidFill>
                <a:srgbClr val="4DBD94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Прямоугольник: скругленные углы 9">
              <a:extLst>
                <a:ext uri="{FF2B5EF4-FFF2-40B4-BE49-F238E27FC236}">
                  <a16:creationId xmlns:a16="http://schemas.microsoft.com/office/drawing/2014/main" xmlns="" id="{BF5947FD-0F63-4E24-9CD1-6DE46CDA9E00}"/>
                </a:ext>
              </a:extLst>
            </p:cNvPr>
            <p:cNvSpPr/>
            <p:nvPr/>
          </p:nvSpPr>
          <p:spPr>
            <a:xfrm>
              <a:off x="3205987" y="1183344"/>
              <a:ext cx="1724025" cy="2158382"/>
            </a:xfrm>
            <a:prstGeom prst="roundRect">
              <a:avLst>
                <a:gd name="adj" fmla="val 9436"/>
              </a:avLst>
            </a:prstGeom>
            <a:noFill/>
            <a:ln w="28575">
              <a:solidFill>
                <a:srgbClr val="4DBD94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90BBCD5-7948-485E-953A-C9CFDCA2E532}"/>
              </a:ext>
            </a:extLst>
          </p:cNvPr>
          <p:cNvSpPr txBox="1"/>
          <p:nvPr/>
        </p:nvSpPr>
        <p:spPr>
          <a:xfrm>
            <a:off x="141108" y="301941"/>
            <a:ext cx="11443513" cy="587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800" b="1" dirty="0">
                <a:latin typeface="Times New Roman"/>
                <a:ea typeface="Calibri"/>
                <a:cs typeface="Times New Roman"/>
              </a:rPr>
              <a:t>Эффективные методы и приемы обучения чтению и </a:t>
            </a:r>
            <a:r>
              <a:rPr lang="ru-RU" sz="2800" b="1" dirty="0" smtClean="0">
                <a:latin typeface="Times New Roman"/>
                <a:ea typeface="Calibri"/>
                <a:cs typeface="Times New Roman"/>
              </a:rPr>
              <a:t>письму: 1 класс  </a:t>
            </a:r>
            <a:endParaRPr lang="ru-RU" sz="2800" dirty="0">
              <a:ea typeface="Calibri"/>
              <a:cs typeface="Times New Roman"/>
            </a:endParaRP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xmlns="" id="{80A3A50D-29E0-4E5B-87F5-2125F768B6EB}"/>
              </a:ext>
            </a:extLst>
          </p:cNvPr>
          <p:cNvGrpSpPr/>
          <p:nvPr/>
        </p:nvGrpSpPr>
        <p:grpSpPr>
          <a:xfrm>
            <a:off x="263524" y="301940"/>
            <a:ext cx="4800608" cy="0"/>
            <a:chOff x="263524" y="301940"/>
            <a:chExt cx="4800608" cy="0"/>
          </a:xfrm>
        </p:grpSpPr>
        <p:cxnSp>
          <p:nvCxnSpPr>
            <p:cNvPr id="14" name="Прямая соединительная линия 13">
              <a:extLst>
                <a:ext uri="{FF2B5EF4-FFF2-40B4-BE49-F238E27FC236}">
                  <a16:creationId xmlns:a16="http://schemas.microsoft.com/office/drawing/2014/main" xmlns="" id="{41882FAA-6B1A-4948-85EE-F564DC74B6C2}"/>
                </a:ext>
              </a:extLst>
            </p:cNvPr>
            <p:cNvCxnSpPr>
              <a:cxnSpLocks/>
            </p:cNvCxnSpPr>
            <p:nvPr/>
          </p:nvCxnSpPr>
          <p:spPr>
            <a:xfrm>
              <a:off x="1686592" y="301940"/>
              <a:ext cx="1954076" cy="0"/>
            </a:xfrm>
            <a:prstGeom prst="line">
              <a:avLst/>
            </a:prstGeom>
            <a:solidFill>
              <a:schemeClr val="accent2"/>
            </a:solidFill>
            <a:ln w="127000">
              <a:solidFill>
                <a:srgbClr val="C9EBE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>
              <a:extLst>
                <a:ext uri="{FF2B5EF4-FFF2-40B4-BE49-F238E27FC236}">
                  <a16:creationId xmlns:a16="http://schemas.microsoft.com/office/drawing/2014/main" xmlns="" id="{C4C48862-36A4-4AF5-8D5F-B1C7CB3D2F9A}"/>
                </a:ext>
              </a:extLst>
            </p:cNvPr>
            <p:cNvCxnSpPr>
              <a:cxnSpLocks/>
            </p:cNvCxnSpPr>
            <p:nvPr/>
          </p:nvCxnSpPr>
          <p:spPr>
            <a:xfrm>
              <a:off x="263524" y="301940"/>
              <a:ext cx="1440000" cy="0"/>
            </a:xfrm>
            <a:prstGeom prst="line">
              <a:avLst/>
            </a:prstGeom>
            <a:solidFill>
              <a:schemeClr val="accent2"/>
            </a:solidFill>
            <a:ln w="127000">
              <a:solidFill>
                <a:srgbClr val="4DBD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>
              <a:extLst>
                <a:ext uri="{FF2B5EF4-FFF2-40B4-BE49-F238E27FC236}">
                  <a16:creationId xmlns:a16="http://schemas.microsoft.com/office/drawing/2014/main" xmlns="" id="{F5C0AB72-9D2B-4ED2-8D1A-A2CA5F74C7BB}"/>
                </a:ext>
              </a:extLst>
            </p:cNvPr>
            <p:cNvCxnSpPr>
              <a:cxnSpLocks/>
            </p:cNvCxnSpPr>
            <p:nvPr/>
          </p:nvCxnSpPr>
          <p:spPr>
            <a:xfrm>
              <a:off x="3624132" y="301940"/>
              <a:ext cx="1440000" cy="0"/>
            </a:xfrm>
            <a:prstGeom prst="line">
              <a:avLst/>
            </a:prstGeom>
            <a:solidFill>
              <a:schemeClr val="accent2"/>
            </a:solidFill>
            <a:ln w="127000">
              <a:solidFill>
                <a:srgbClr val="4DBD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16" y="2521533"/>
            <a:ext cx="2308204" cy="314235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3599379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999E1615-EBD5-402A-9BF3-EC4E0CDD27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0021" y="101934"/>
            <a:ext cx="989203" cy="45758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33EDBFC-531E-4CB1-8DAB-E83D1D7E8A61}"/>
              </a:ext>
            </a:extLst>
          </p:cNvPr>
          <p:cNvSpPr txBox="1"/>
          <p:nvPr/>
        </p:nvSpPr>
        <p:spPr>
          <a:xfrm>
            <a:off x="3414532" y="1041722"/>
            <a:ext cx="8322197" cy="5543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>
              <a:lnSpc>
                <a:spcPct val="115000"/>
              </a:lnSpc>
              <a:spcAft>
                <a:spcPts val="0"/>
              </a:spcAft>
            </a:pPr>
            <a:r>
              <a:rPr lang="ru-RU" sz="2800" dirty="0">
                <a:latin typeface="Times New Roman"/>
                <a:ea typeface="Calibri"/>
                <a:cs typeface="Times New Roman"/>
              </a:rPr>
              <a:t>С</a:t>
            </a:r>
            <a:r>
              <a:rPr lang="ru-RU" sz="2800" dirty="0" smtClean="0">
                <a:latin typeface="Times New Roman"/>
                <a:ea typeface="Calibri"/>
                <a:cs typeface="Times New Roman"/>
              </a:rPr>
              <a:t>овременные </a:t>
            </a:r>
            <a:r>
              <a:rPr lang="ru-RU" sz="2800" dirty="0">
                <a:latin typeface="Times New Roman"/>
                <a:ea typeface="Calibri"/>
                <a:cs typeface="Times New Roman"/>
              </a:rPr>
              <a:t>методики обучения чтению и письму являются важным инструментом в руках педагогов. Они позволяют учитывать индивидуальные особенности каждого ребенка и создавать условия для его успешного развития. Однако, выбор конкретной методики должен быть основан на анализе множества факторов, включая возраст ребенка, его уровень подготовки и индивидуальные особенности. Только такой подход может обеспечить эффективность обучения и достижение высоких результатов. </a:t>
            </a:r>
            <a:endParaRPr lang="ru-RU" sz="2800" dirty="0">
              <a:ea typeface="Calibri"/>
              <a:cs typeface="Times New Roman"/>
            </a:endParaRP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xmlns="" id="{462834CE-116F-450C-8EF3-E02A76C5AFCD}"/>
              </a:ext>
            </a:extLst>
          </p:cNvPr>
          <p:cNvGrpSpPr/>
          <p:nvPr/>
        </p:nvGrpSpPr>
        <p:grpSpPr>
          <a:xfrm>
            <a:off x="279396" y="2275852"/>
            <a:ext cx="2902463" cy="3633720"/>
            <a:chOff x="3205987" y="1183344"/>
            <a:chExt cx="1724025" cy="2158382"/>
          </a:xfrm>
        </p:grpSpPr>
        <p:pic>
          <p:nvPicPr>
            <p:cNvPr id="9" name="Picture 4" descr="Тренажёр. Таблица умножения. 2–3 классы">
              <a:extLst>
                <a:ext uri="{FF2B5EF4-FFF2-40B4-BE49-F238E27FC236}">
                  <a16:creationId xmlns:a16="http://schemas.microsoft.com/office/drawing/2014/main" xmlns="" id="{F8255D23-BF62-44DB-970A-27C9F5BA28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2825" y="1329276"/>
              <a:ext cx="1310348" cy="1866518"/>
            </a:xfrm>
            <a:prstGeom prst="rect">
              <a:avLst/>
            </a:prstGeom>
            <a:noFill/>
            <a:ln w="19050">
              <a:solidFill>
                <a:srgbClr val="4DBD94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Прямоугольник: скругленные углы 9">
              <a:extLst>
                <a:ext uri="{FF2B5EF4-FFF2-40B4-BE49-F238E27FC236}">
                  <a16:creationId xmlns:a16="http://schemas.microsoft.com/office/drawing/2014/main" xmlns="" id="{BF5947FD-0F63-4E24-9CD1-6DE46CDA9E00}"/>
                </a:ext>
              </a:extLst>
            </p:cNvPr>
            <p:cNvSpPr/>
            <p:nvPr/>
          </p:nvSpPr>
          <p:spPr>
            <a:xfrm>
              <a:off x="3205987" y="1183344"/>
              <a:ext cx="1724025" cy="2158382"/>
            </a:xfrm>
            <a:prstGeom prst="roundRect">
              <a:avLst>
                <a:gd name="adj" fmla="val 9436"/>
              </a:avLst>
            </a:prstGeom>
            <a:noFill/>
            <a:ln w="28575">
              <a:solidFill>
                <a:srgbClr val="4DBD94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90BBCD5-7948-485E-953A-C9CFDCA2E532}"/>
              </a:ext>
            </a:extLst>
          </p:cNvPr>
          <p:cNvSpPr txBox="1"/>
          <p:nvPr/>
        </p:nvSpPr>
        <p:spPr>
          <a:xfrm>
            <a:off x="141108" y="301941"/>
            <a:ext cx="11443513" cy="587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800" b="1" dirty="0">
                <a:latin typeface="Times New Roman"/>
                <a:ea typeface="Calibri"/>
                <a:cs typeface="Times New Roman"/>
              </a:rPr>
              <a:t>Эффективные методы и приемы обучения чтению и </a:t>
            </a:r>
            <a:r>
              <a:rPr lang="ru-RU" sz="2800" b="1" dirty="0" smtClean="0">
                <a:latin typeface="Times New Roman"/>
                <a:ea typeface="Calibri"/>
                <a:cs typeface="Times New Roman"/>
              </a:rPr>
              <a:t>письму: 1 класс  </a:t>
            </a:r>
            <a:endParaRPr lang="ru-RU" sz="2800" dirty="0">
              <a:ea typeface="Calibri"/>
              <a:cs typeface="Times New Roman"/>
            </a:endParaRP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xmlns="" id="{80A3A50D-29E0-4E5B-87F5-2125F768B6EB}"/>
              </a:ext>
            </a:extLst>
          </p:cNvPr>
          <p:cNvGrpSpPr/>
          <p:nvPr/>
        </p:nvGrpSpPr>
        <p:grpSpPr>
          <a:xfrm>
            <a:off x="263524" y="301940"/>
            <a:ext cx="4800608" cy="0"/>
            <a:chOff x="263524" y="301940"/>
            <a:chExt cx="4800608" cy="0"/>
          </a:xfrm>
        </p:grpSpPr>
        <p:cxnSp>
          <p:nvCxnSpPr>
            <p:cNvPr id="14" name="Прямая соединительная линия 13">
              <a:extLst>
                <a:ext uri="{FF2B5EF4-FFF2-40B4-BE49-F238E27FC236}">
                  <a16:creationId xmlns:a16="http://schemas.microsoft.com/office/drawing/2014/main" xmlns="" id="{41882FAA-6B1A-4948-85EE-F564DC74B6C2}"/>
                </a:ext>
              </a:extLst>
            </p:cNvPr>
            <p:cNvCxnSpPr>
              <a:cxnSpLocks/>
            </p:cNvCxnSpPr>
            <p:nvPr/>
          </p:nvCxnSpPr>
          <p:spPr>
            <a:xfrm>
              <a:off x="1686592" y="301940"/>
              <a:ext cx="1954076" cy="0"/>
            </a:xfrm>
            <a:prstGeom prst="line">
              <a:avLst/>
            </a:prstGeom>
            <a:solidFill>
              <a:schemeClr val="accent2"/>
            </a:solidFill>
            <a:ln w="127000">
              <a:solidFill>
                <a:srgbClr val="C9EBE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>
              <a:extLst>
                <a:ext uri="{FF2B5EF4-FFF2-40B4-BE49-F238E27FC236}">
                  <a16:creationId xmlns:a16="http://schemas.microsoft.com/office/drawing/2014/main" xmlns="" id="{C4C48862-36A4-4AF5-8D5F-B1C7CB3D2F9A}"/>
                </a:ext>
              </a:extLst>
            </p:cNvPr>
            <p:cNvCxnSpPr>
              <a:cxnSpLocks/>
            </p:cNvCxnSpPr>
            <p:nvPr/>
          </p:nvCxnSpPr>
          <p:spPr>
            <a:xfrm>
              <a:off x="263524" y="301940"/>
              <a:ext cx="1440000" cy="0"/>
            </a:xfrm>
            <a:prstGeom prst="line">
              <a:avLst/>
            </a:prstGeom>
            <a:solidFill>
              <a:schemeClr val="accent2"/>
            </a:solidFill>
            <a:ln w="127000">
              <a:solidFill>
                <a:srgbClr val="4DBD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>
              <a:extLst>
                <a:ext uri="{FF2B5EF4-FFF2-40B4-BE49-F238E27FC236}">
                  <a16:creationId xmlns:a16="http://schemas.microsoft.com/office/drawing/2014/main" xmlns="" id="{F5C0AB72-9D2B-4ED2-8D1A-A2CA5F74C7BB}"/>
                </a:ext>
              </a:extLst>
            </p:cNvPr>
            <p:cNvCxnSpPr>
              <a:cxnSpLocks/>
            </p:cNvCxnSpPr>
            <p:nvPr/>
          </p:nvCxnSpPr>
          <p:spPr>
            <a:xfrm>
              <a:off x="3624132" y="301940"/>
              <a:ext cx="1440000" cy="0"/>
            </a:xfrm>
            <a:prstGeom prst="line">
              <a:avLst/>
            </a:prstGeom>
            <a:solidFill>
              <a:schemeClr val="accent2"/>
            </a:solidFill>
            <a:ln w="127000">
              <a:solidFill>
                <a:srgbClr val="4DBD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16" y="2521533"/>
            <a:ext cx="2308204" cy="314235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2530599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999E1615-EBD5-402A-9BF3-EC4E0CDD27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0021" y="101934"/>
            <a:ext cx="989203" cy="45758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6EF3860-E9A2-49B7-A454-02AC7B1BA5BC}"/>
              </a:ext>
            </a:extLst>
          </p:cNvPr>
          <p:cNvSpPr txBox="1"/>
          <p:nvPr/>
        </p:nvSpPr>
        <p:spPr>
          <a:xfrm>
            <a:off x="141108" y="301941"/>
            <a:ext cx="11443514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3600" b="1" dirty="0" smtClean="0">
                <a:latin typeface="Cera Pro" panose="00000500000000000000" pitchFamily="50" charset="0"/>
                <a:ea typeface="Fashion Fetish Outline" panose="02000000000000000000" pitchFamily="2" charset="-128"/>
              </a:rPr>
              <a:t>ТРЕБОВАНИЯ К ТЕХНИКЕ ЧТЕНИЯ В 1 КЛАССЕ</a:t>
            </a:r>
            <a:endParaRPr lang="ru-RU" sz="3600" b="1" dirty="0">
              <a:latin typeface="Cera Pro" panose="00000500000000000000" pitchFamily="50" charset="0"/>
              <a:ea typeface="Fashion Fetish Outline" panose="02000000000000000000" pitchFamily="2" charset="-12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5BAA881-0CE0-4569-B1E1-AE2070425AE8}"/>
              </a:ext>
            </a:extLst>
          </p:cNvPr>
          <p:cNvSpPr txBox="1"/>
          <p:nvPr/>
        </p:nvSpPr>
        <p:spPr>
          <a:xfrm>
            <a:off x="3530079" y="892872"/>
            <a:ext cx="7894134" cy="5543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>
              <a:lnSpc>
                <a:spcPct val="115000"/>
              </a:lnSpc>
              <a:spcAft>
                <a:spcPts val="0"/>
              </a:spcAft>
            </a:pPr>
            <a:r>
              <a:rPr lang="ru-RU" sz="2800" dirty="0">
                <a:latin typeface="Times New Roman"/>
                <a:ea typeface="Calibri"/>
                <a:cs typeface="Times New Roman"/>
              </a:rPr>
              <a:t>В современном мире, где информация меняется и обновляется с невероятной скоростью, умение читать и писать является одним из ключевых навыков, необходимых для успешного развития личности и успешной адаптации в обществе. В связи с этим, перед педагогами стоит важная задача — разработать и внедрить наиболее эффективные методики обучения чтению и письму, которые позволят учащимся овладеть этими навыками на высоком уровне. </a:t>
            </a:r>
            <a:endParaRPr lang="ru-RU" sz="2800" dirty="0">
              <a:ea typeface="Calibri"/>
              <a:cs typeface="Times New Roman"/>
            </a:endParaRPr>
          </a:p>
          <a:p>
            <a:pPr indent="449580">
              <a:lnSpc>
                <a:spcPct val="115000"/>
              </a:lnSpc>
              <a:spcAft>
                <a:spcPts val="0"/>
              </a:spcAft>
            </a:pPr>
            <a:r>
              <a:rPr lang="ru-RU" sz="2800" dirty="0" smtClean="0">
                <a:latin typeface="Times New Roman"/>
                <a:ea typeface="Calibri"/>
                <a:cs typeface="Times New Roman"/>
              </a:rPr>
              <a:t> </a:t>
            </a:r>
            <a:endParaRPr lang="ru-RU" sz="2800" dirty="0">
              <a:ea typeface="Calibri"/>
              <a:cs typeface="Times New Roman"/>
            </a:endParaRP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xmlns="" id="{DBB147E1-F8D1-4D3B-BA9C-1CB478DCB35E}"/>
              </a:ext>
            </a:extLst>
          </p:cNvPr>
          <p:cNvGrpSpPr/>
          <p:nvPr/>
        </p:nvGrpSpPr>
        <p:grpSpPr>
          <a:xfrm>
            <a:off x="279396" y="1615255"/>
            <a:ext cx="2902463" cy="3633720"/>
            <a:chOff x="3205987" y="1183344"/>
            <a:chExt cx="1724025" cy="2158382"/>
          </a:xfrm>
        </p:grpSpPr>
        <p:pic>
          <p:nvPicPr>
            <p:cNvPr id="8" name="Picture 4" descr="Тренажёр. Таблица умножения. 2–3 классы">
              <a:extLst>
                <a:ext uri="{FF2B5EF4-FFF2-40B4-BE49-F238E27FC236}">
                  <a16:creationId xmlns:a16="http://schemas.microsoft.com/office/drawing/2014/main" xmlns="" id="{938D1285-CFE1-4009-9D13-E1046FD63B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2825" y="1329276"/>
              <a:ext cx="1310348" cy="1866518"/>
            </a:xfrm>
            <a:prstGeom prst="rect">
              <a:avLst/>
            </a:prstGeom>
            <a:noFill/>
            <a:ln w="19050">
              <a:solidFill>
                <a:srgbClr val="4DBD94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Прямоугольник: скругленные углы 8">
              <a:extLst>
                <a:ext uri="{FF2B5EF4-FFF2-40B4-BE49-F238E27FC236}">
                  <a16:creationId xmlns:a16="http://schemas.microsoft.com/office/drawing/2014/main" xmlns="" id="{D7EE9687-450F-4EBB-9C44-E3BF45A94F00}"/>
                </a:ext>
              </a:extLst>
            </p:cNvPr>
            <p:cNvSpPr/>
            <p:nvPr/>
          </p:nvSpPr>
          <p:spPr>
            <a:xfrm>
              <a:off x="3205987" y="1183344"/>
              <a:ext cx="1724025" cy="2158382"/>
            </a:xfrm>
            <a:prstGeom prst="roundRect">
              <a:avLst>
                <a:gd name="adj" fmla="val 9436"/>
              </a:avLst>
            </a:prstGeom>
            <a:noFill/>
            <a:ln w="28575">
              <a:solidFill>
                <a:srgbClr val="4DBD94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xmlns="" id="{58F30C91-C6F8-4F7C-8FE3-53C7E6571DF1}"/>
              </a:ext>
            </a:extLst>
          </p:cNvPr>
          <p:cNvGrpSpPr/>
          <p:nvPr/>
        </p:nvGrpSpPr>
        <p:grpSpPr>
          <a:xfrm>
            <a:off x="263524" y="301940"/>
            <a:ext cx="4800608" cy="0"/>
            <a:chOff x="263524" y="301940"/>
            <a:chExt cx="4800608" cy="0"/>
          </a:xfrm>
        </p:grpSpPr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xmlns="" id="{833907FF-DD77-41E5-B9BD-E1C7213A9723}"/>
                </a:ext>
              </a:extLst>
            </p:cNvPr>
            <p:cNvCxnSpPr>
              <a:cxnSpLocks/>
            </p:cNvCxnSpPr>
            <p:nvPr/>
          </p:nvCxnSpPr>
          <p:spPr>
            <a:xfrm>
              <a:off x="1686592" y="301940"/>
              <a:ext cx="1954076" cy="0"/>
            </a:xfrm>
            <a:prstGeom prst="line">
              <a:avLst/>
            </a:prstGeom>
            <a:solidFill>
              <a:schemeClr val="accent2"/>
            </a:solidFill>
            <a:ln w="127000">
              <a:solidFill>
                <a:srgbClr val="C9EBE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>
              <a:extLst>
                <a:ext uri="{FF2B5EF4-FFF2-40B4-BE49-F238E27FC236}">
                  <a16:creationId xmlns:a16="http://schemas.microsoft.com/office/drawing/2014/main" xmlns="" id="{F27BCF4D-5D0B-400D-90B4-65FC37BEBFBD}"/>
                </a:ext>
              </a:extLst>
            </p:cNvPr>
            <p:cNvCxnSpPr>
              <a:cxnSpLocks/>
            </p:cNvCxnSpPr>
            <p:nvPr/>
          </p:nvCxnSpPr>
          <p:spPr>
            <a:xfrm>
              <a:off x="263524" y="301940"/>
              <a:ext cx="1440000" cy="0"/>
            </a:xfrm>
            <a:prstGeom prst="line">
              <a:avLst/>
            </a:prstGeom>
            <a:solidFill>
              <a:schemeClr val="accent2"/>
            </a:solidFill>
            <a:ln w="127000">
              <a:solidFill>
                <a:srgbClr val="4DBD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>
              <a:extLst>
                <a:ext uri="{FF2B5EF4-FFF2-40B4-BE49-F238E27FC236}">
                  <a16:creationId xmlns:a16="http://schemas.microsoft.com/office/drawing/2014/main" xmlns="" id="{1BE66EDF-D311-4B59-A873-83393FF744DF}"/>
                </a:ext>
              </a:extLst>
            </p:cNvPr>
            <p:cNvCxnSpPr>
              <a:cxnSpLocks/>
            </p:cNvCxnSpPr>
            <p:nvPr/>
          </p:nvCxnSpPr>
          <p:spPr>
            <a:xfrm>
              <a:off x="3624132" y="301940"/>
              <a:ext cx="1440000" cy="0"/>
            </a:xfrm>
            <a:prstGeom prst="line">
              <a:avLst/>
            </a:prstGeom>
            <a:solidFill>
              <a:schemeClr val="accent2"/>
            </a:solidFill>
            <a:ln w="127000">
              <a:solidFill>
                <a:srgbClr val="4DBD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08" y="1368331"/>
            <a:ext cx="3292828" cy="418751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5544580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999E1615-EBD5-402A-9BF3-EC4E0CDD27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0021" y="101934"/>
            <a:ext cx="989203" cy="45758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6EF3860-E9A2-49B7-A454-02AC7B1BA5BC}"/>
              </a:ext>
            </a:extLst>
          </p:cNvPr>
          <p:cNvSpPr txBox="1"/>
          <p:nvPr/>
        </p:nvSpPr>
        <p:spPr>
          <a:xfrm>
            <a:off x="141108" y="301941"/>
            <a:ext cx="11443514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3600" b="1" dirty="0" smtClean="0">
                <a:latin typeface="Cera Pro" panose="00000500000000000000" pitchFamily="50" charset="0"/>
                <a:ea typeface="Fashion Fetish Outline" panose="02000000000000000000" pitchFamily="2" charset="-128"/>
              </a:rPr>
              <a:t>ТРЕБОВАНИЯ К ТЕХНИКЕ ЧТЕНИЯ В 1 КЛАССЕ</a:t>
            </a:r>
            <a:endParaRPr lang="ru-RU" sz="3600" b="1" dirty="0">
              <a:latin typeface="Cera Pro" panose="00000500000000000000" pitchFamily="50" charset="0"/>
              <a:ea typeface="Fashion Fetish Outline" panose="02000000000000000000" pitchFamily="2" charset="-12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5BAA881-0CE0-4569-B1E1-AE2070425AE8}"/>
              </a:ext>
            </a:extLst>
          </p:cNvPr>
          <p:cNvSpPr txBox="1"/>
          <p:nvPr/>
        </p:nvSpPr>
        <p:spPr>
          <a:xfrm>
            <a:off x="3530079" y="892872"/>
            <a:ext cx="7894134" cy="5543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>
              <a:lnSpc>
                <a:spcPct val="115000"/>
              </a:lnSpc>
              <a:spcAft>
                <a:spcPts val="0"/>
              </a:spcAft>
            </a:pPr>
            <a:r>
              <a:rPr lang="ru-RU" sz="2800" dirty="0" smtClean="0">
                <a:latin typeface="Times New Roman"/>
                <a:ea typeface="Calibri"/>
                <a:cs typeface="Times New Roman"/>
              </a:rPr>
              <a:t>Чтение </a:t>
            </a:r>
            <a:r>
              <a:rPr lang="ru-RU" sz="2800" dirty="0">
                <a:latin typeface="Times New Roman"/>
                <a:ea typeface="Calibri"/>
                <a:cs typeface="Times New Roman"/>
              </a:rPr>
              <a:t>является сложным актом, который включает в себя: технические навыки — правильное и быстрое восприятие и озвучивание слов, основанное на связи между из зрительными образами, с одной стороны, и акустическими и </a:t>
            </a:r>
            <a:r>
              <a:rPr lang="ru-RU" sz="2800" dirty="0" err="1">
                <a:latin typeface="Times New Roman"/>
                <a:ea typeface="Calibri"/>
                <a:cs typeface="Times New Roman"/>
              </a:rPr>
              <a:t>речедвигательными</a:t>
            </a:r>
            <a:r>
              <a:rPr lang="ru-RU" sz="2800" dirty="0">
                <a:latin typeface="Times New Roman"/>
                <a:ea typeface="Calibri"/>
                <a:cs typeface="Times New Roman"/>
              </a:rPr>
              <a:t> с другой; процесс понимания смысла читаемого — извлечение его смысла, содержания. Эти две стороны находятся между собой в теснейшей взаимосвязи и оказывают взаимное влияние друг на друга. </a:t>
            </a:r>
            <a:endParaRPr lang="ru-RU" sz="2800" dirty="0">
              <a:ea typeface="Calibri"/>
              <a:cs typeface="Times New Roman"/>
            </a:endParaRPr>
          </a:p>
          <a:p>
            <a:pPr indent="449580">
              <a:lnSpc>
                <a:spcPct val="115000"/>
              </a:lnSpc>
              <a:spcAft>
                <a:spcPts val="0"/>
              </a:spcAft>
            </a:pPr>
            <a:r>
              <a:rPr lang="ru-RU" sz="2800" dirty="0" smtClean="0">
                <a:latin typeface="Times New Roman"/>
                <a:ea typeface="Calibri"/>
                <a:cs typeface="Times New Roman"/>
              </a:rPr>
              <a:t> . </a:t>
            </a:r>
            <a:endParaRPr lang="ru-RU" sz="2800" dirty="0">
              <a:ea typeface="Calibri"/>
              <a:cs typeface="Times New Roman"/>
            </a:endParaRP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xmlns="" id="{58F30C91-C6F8-4F7C-8FE3-53C7E6571DF1}"/>
              </a:ext>
            </a:extLst>
          </p:cNvPr>
          <p:cNvGrpSpPr/>
          <p:nvPr/>
        </p:nvGrpSpPr>
        <p:grpSpPr>
          <a:xfrm>
            <a:off x="263524" y="301940"/>
            <a:ext cx="4800608" cy="0"/>
            <a:chOff x="263524" y="301940"/>
            <a:chExt cx="4800608" cy="0"/>
          </a:xfrm>
        </p:grpSpPr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xmlns="" id="{833907FF-DD77-41E5-B9BD-E1C7213A9723}"/>
                </a:ext>
              </a:extLst>
            </p:cNvPr>
            <p:cNvCxnSpPr>
              <a:cxnSpLocks/>
            </p:cNvCxnSpPr>
            <p:nvPr/>
          </p:nvCxnSpPr>
          <p:spPr>
            <a:xfrm>
              <a:off x="1686592" y="301940"/>
              <a:ext cx="1954076" cy="0"/>
            </a:xfrm>
            <a:prstGeom prst="line">
              <a:avLst/>
            </a:prstGeom>
            <a:solidFill>
              <a:schemeClr val="accent2"/>
            </a:solidFill>
            <a:ln w="127000">
              <a:solidFill>
                <a:srgbClr val="C9EBE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>
              <a:extLst>
                <a:ext uri="{FF2B5EF4-FFF2-40B4-BE49-F238E27FC236}">
                  <a16:creationId xmlns:a16="http://schemas.microsoft.com/office/drawing/2014/main" xmlns="" id="{F27BCF4D-5D0B-400D-90B4-65FC37BEBFBD}"/>
                </a:ext>
              </a:extLst>
            </p:cNvPr>
            <p:cNvCxnSpPr>
              <a:cxnSpLocks/>
            </p:cNvCxnSpPr>
            <p:nvPr/>
          </p:nvCxnSpPr>
          <p:spPr>
            <a:xfrm>
              <a:off x="263524" y="301940"/>
              <a:ext cx="1440000" cy="0"/>
            </a:xfrm>
            <a:prstGeom prst="line">
              <a:avLst/>
            </a:prstGeom>
            <a:solidFill>
              <a:schemeClr val="accent2"/>
            </a:solidFill>
            <a:ln w="127000">
              <a:solidFill>
                <a:srgbClr val="4DBD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>
              <a:extLst>
                <a:ext uri="{FF2B5EF4-FFF2-40B4-BE49-F238E27FC236}">
                  <a16:creationId xmlns:a16="http://schemas.microsoft.com/office/drawing/2014/main" xmlns="" id="{1BE66EDF-D311-4B59-A873-83393FF744DF}"/>
                </a:ext>
              </a:extLst>
            </p:cNvPr>
            <p:cNvCxnSpPr>
              <a:cxnSpLocks/>
            </p:cNvCxnSpPr>
            <p:nvPr/>
          </p:nvCxnSpPr>
          <p:spPr>
            <a:xfrm>
              <a:off x="3624132" y="301940"/>
              <a:ext cx="1440000" cy="0"/>
            </a:xfrm>
            <a:prstGeom prst="line">
              <a:avLst/>
            </a:prstGeom>
            <a:solidFill>
              <a:schemeClr val="accent2"/>
            </a:solidFill>
            <a:ln w="127000">
              <a:solidFill>
                <a:srgbClr val="4DBD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42" y="1284790"/>
            <a:ext cx="2994600" cy="444467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4531216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999E1615-EBD5-402A-9BF3-EC4E0CDD27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0021" y="101934"/>
            <a:ext cx="989203" cy="45758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6EF3860-E9A2-49B7-A454-02AC7B1BA5BC}"/>
              </a:ext>
            </a:extLst>
          </p:cNvPr>
          <p:cNvSpPr txBox="1"/>
          <p:nvPr/>
        </p:nvSpPr>
        <p:spPr>
          <a:xfrm>
            <a:off x="141108" y="264048"/>
            <a:ext cx="11443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000" b="1" dirty="0" smtClean="0">
                <a:latin typeface="Cera Pro" panose="00000500000000000000" pitchFamily="50" charset="0"/>
                <a:ea typeface="Fashion Fetish Outline" panose="02000000000000000000" pitchFamily="2" charset="-128"/>
              </a:rPr>
              <a:t>ТРЕБОВАНИЯ К ТЕХНИКЕ ЧТЕНИЯ В 1 КЛАССЕ</a:t>
            </a:r>
            <a:endParaRPr lang="ru-RU" sz="2000" b="1" dirty="0">
              <a:latin typeface="Cera Pro" panose="00000500000000000000" pitchFamily="50" charset="0"/>
              <a:ea typeface="Fashion Fetish Outline" panose="02000000000000000000" pitchFamily="2" charset="-12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5BAA881-0CE0-4569-B1E1-AE2070425AE8}"/>
              </a:ext>
            </a:extLst>
          </p:cNvPr>
          <p:cNvSpPr txBox="1"/>
          <p:nvPr/>
        </p:nvSpPr>
        <p:spPr>
          <a:xfrm>
            <a:off x="3341842" y="633380"/>
            <a:ext cx="8082371" cy="6324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>
              <a:spcAft>
                <a:spcPts val="0"/>
              </a:spcAft>
            </a:pPr>
            <a:r>
              <a:rPr lang="ru-RU" sz="2700" dirty="0" smtClean="0">
                <a:latin typeface="Times New Roman"/>
                <a:ea typeface="Calibri"/>
                <a:cs typeface="Times New Roman"/>
              </a:rPr>
              <a:t>Совершенная </a:t>
            </a:r>
            <a:r>
              <a:rPr lang="ru-RU" sz="2700" dirty="0">
                <a:latin typeface="Times New Roman"/>
                <a:ea typeface="Calibri"/>
                <a:cs typeface="Times New Roman"/>
              </a:rPr>
              <a:t>техника письма приводит к быстрому и точному пониманию смысла написанного текста, а более лёгкий в смысловом отношении текст читается быстрее и без ошибок. В процессе обучения чтению ученики под руководством учителя упражняются и в технике чтения, и в понимании прочитанного. Однако, значение работы по формированию и автоматизации технических навыков часто недооценивается, и основной акцент учителя перемещают на смысловое чтение в ущерб технике. Торопясь переключать ребёнка на работу со смыслом прочитанного, мы нарушаем естественный психологический процесс формирования чтения и создаём условия для появления ошибок. </a:t>
            </a:r>
            <a:endParaRPr lang="ru-RU" sz="2700" dirty="0">
              <a:ea typeface="Calibri"/>
              <a:cs typeface="Times New Roman"/>
            </a:endParaRP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xmlns="" id="{58F30C91-C6F8-4F7C-8FE3-53C7E6571DF1}"/>
              </a:ext>
            </a:extLst>
          </p:cNvPr>
          <p:cNvGrpSpPr/>
          <p:nvPr/>
        </p:nvGrpSpPr>
        <p:grpSpPr>
          <a:xfrm>
            <a:off x="263524" y="301940"/>
            <a:ext cx="4800608" cy="0"/>
            <a:chOff x="263524" y="301940"/>
            <a:chExt cx="4800608" cy="0"/>
          </a:xfrm>
        </p:grpSpPr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xmlns="" id="{833907FF-DD77-41E5-B9BD-E1C7213A9723}"/>
                </a:ext>
              </a:extLst>
            </p:cNvPr>
            <p:cNvCxnSpPr>
              <a:cxnSpLocks/>
            </p:cNvCxnSpPr>
            <p:nvPr/>
          </p:nvCxnSpPr>
          <p:spPr>
            <a:xfrm>
              <a:off x="1686592" y="301940"/>
              <a:ext cx="1954076" cy="0"/>
            </a:xfrm>
            <a:prstGeom prst="line">
              <a:avLst/>
            </a:prstGeom>
            <a:solidFill>
              <a:schemeClr val="accent2"/>
            </a:solidFill>
            <a:ln w="127000">
              <a:solidFill>
                <a:srgbClr val="C9EBE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>
              <a:extLst>
                <a:ext uri="{FF2B5EF4-FFF2-40B4-BE49-F238E27FC236}">
                  <a16:creationId xmlns:a16="http://schemas.microsoft.com/office/drawing/2014/main" xmlns="" id="{F27BCF4D-5D0B-400D-90B4-65FC37BEBFBD}"/>
                </a:ext>
              </a:extLst>
            </p:cNvPr>
            <p:cNvCxnSpPr>
              <a:cxnSpLocks/>
            </p:cNvCxnSpPr>
            <p:nvPr/>
          </p:nvCxnSpPr>
          <p:spPr>
            <a:xfrm>
              <a:off x="263524" y="301940"/>
              <a:ext cx="1440000" cy="0"/>
            </a:xfrm>
            <a:prstGeom prst="line">
              <a:avLst/>
            </a:prstGeom>
            <a:solidFill>
              <a:schemeClr val="accent2"/>
            </a:solidFill>
            <a:ln w="127000">
              <a:solidFill>
                <a:srgbClr val="4DBD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>
              <a:extLst>
                <a:ext uri="{FF2B5EF4-FFF2-40B4-BE49-F238E27FC236}">
                  <a16:creationId xmlns:a16="http://schemas.microsoft.com/office/drawing/2014/main" xmlns="" id="{1BE66EDF-D311-4B59-A873-83393FF744DF}"/>
                </a:ext>
              </a:extLst>
            </p:cNvPr>
            <p:cNvCxnSpPr>
              <a:cxnSpLocks/>
            </p:cNvCxnSpPr>
            <p:nvPr/>
          </p:nvCxnSpPr>
          <p:spPr>
            <a:xfrm>
              <a:off x="3624132" y="301940"/>
              <a:ext cx="1440000" cy="0"/>
            </a:xfrm>
            <a:prstGeom prst="line">
              <a:avLst/>
            </a:prstGeom>
            <a:solidFill>
              <a:schemeClr val="accent2"/>
            </a:solidFill>
            <a:ln w="127000">
              <a:solidFill>
                <a:srgbClr val="4DBD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42" y="1284790"/>
            <a:ext cx="2994600" cy="444467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5042793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999E1615-EBD5-402A-9BF3-EC4E0CDD27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0021" y="101934"/>
            <a:ext cx="989203" cy="45758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6EF3860-E9A2-49B7-A454-02AC7B1BA5BC}"/>
              </a:ext>
            </a:extLst>
          </p:cNvPr>
          <p:cNvSpPr txBox="1"/>
          <p:nvPr/>
        </p:nvSpPr>
        <p:spPr>
          <a:xfrm>
            <a:off x="141108" y="264048"/>
            <a:ext cx="11443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000" b="1" dirty="0" smtClean="0">
                <a:latin typeface="Cera Pro" panose="00000500000000000000" pitchFamily="50" charset="0"/>
                <a:ea typeface="Fashion Fetish Outline" panose="02000000000000000000" pitchFamily="2" charset="-128"/>
              </a:rPr>
              <a:t>ТРЕБОВАНИЯ К ТЕХНИКЕ ЧТЕНИЯ И ПИСЬМА В 1 КЛАССЕ</a:t>
            </a:r>
            <a:endParaRPr lang="ru-RU" sz="2000" b="1" dirty="0">
              <a:latin typeface="Cera Pro" panose="00000500000000000000" pitchFamily="50" charset="0"/>
              <a:ea typeface="Fashion Fetish Outline" panose="02000000000000000000" pitchFamily="2" charset="-12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5BAA881-0CE0-4569-B1E1-AE2070425AE8}"/>
              </a:ext>
            </a:extLst>
          </p:cNvPr>
          <p:cNvSpPr txBox="1"/>
          <p:nvPr/>
        </p:nvSpPr>
        <p:spPr>
          <a:xfrm>
            <a:off x="3341842" y="633380"/>
            <a:ext cx="8082371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NewRoman,Bold"/>
              </a:rPr>
              <a:t>Проверяемые элементы содержания</a:t>
            </a:r>
          </a:p>
          <a:p>
            <a:r>
              <a:rPr lang="ru-RU" sz="2800" b="1" dirty="0">
                <a:latin typeface="TimesNewRoman,Bold"/>
              </a:rPr>
              <a:t>1 Фонетика. Графика. Орфоэпия</a:t>
            </a:r>
          </a:p>
          <a:p>
            <a:r>
              <a:rPr lang="ru-RU" sz="2800" dirty="0">
                <a:latin typeface="TimesNewRoman"/>
              </a:rPr>
              <a:t>1.1 Характеристика, сравнение, классификация звуков вне слова и в слове по</a:t>
            </a:r>
          </a:p>
          <a:p>
            <a:r>
              <a:rPr lang="ru-RU" sz="2800" dirty="0">
                <a:latin typeface="TimesNewRoman"/>
              </a:rPr>
              <a:t>заданным параметрам</a:t>
            </a:r>
          </a:p>
          <a:p>
            <a:r>
              <a:rPr lang="ru-RU" sz="2800" dirty="0">
                <a:latin typeface="TimesNewRoman"/>
              </a:rPr>
              <a:t>1.2 </a:t>
            </a:r>
            <a:r>
              <a:rPr lang="ru-RU" sz="2800" dirty="0" err="1">
                <a:latin typeface="TimesNewRoman"/>
              </a:rPr>
              <a:t>Звуко</a:t>
            </a:r>
            <a:r>
              <a:rPr lang="ru-RU" sz="2800" dirty="0">
                <a:latin typeface="TimesNewRoman"/>
              </a:rPr>
              <a:t>-буквенный разбор слова</a:t>
            </a:r>
          </a:p>
          <a:p>
            <a:r>
              <a:rPr lang="ru-RU" sz="2800" dirty="0">
                <a:latin typeface="TimesNewRoman"/>
              </a:rPr>
              <a:t>1.3 Правильная интонация в процессах говорения и чтения</a:t>
            </a:r>
          </a:p>
          <a:p>
            <a:r>
              <a:rPr lang="ru-RU" sz="2800" dirty="0">
                <a:latin typeface="TimesNewRoman"/>
              </a:rPr>
              <a:t>1.4 Нормы произношения звуков и сочетаний звуков, ударение в словах в соответствии</a:t>
            </a:r>
          </a:p>
          <a:p>
            <a:r>
              <a:rPr lang="ru-RU" sz="2800" dirty="0">
                <a:latin typeface="TimesNewRoman"/>
              </a:rPr>
              <a:t>с нормами современного русского литературного языка (на ограниченном </a:t>
            </a:r>
            <a:r>
              <a:rPr lang="ru-RU" sz="2800" dirty="0" smtClean="0">
                <a:latin typeface="TimesNewRoman"/>
              </a:rPr>
              <a:t>перечне слов</a:t>
            </a:r>
            <a:r>
              <a:rPr lang="ru-RU" sz="2800" dirty="0">
                <a:latin typeface="TimesNewRoman"/>
              </a:rPr>
              <a:t>, отрабатываемом в </a:t>
            </a:r>
            <a:r>
              <a:rPr lang="ru-RU" sz="2800" dirty="0" smtClean="0">
                <a:latin typeface="TimesNewRoman"/>
              </a:rPr>
              <a:t>учебнике: творог – творог, крапива и т.д.)</a:t>
            </a:r>
            <a:endParaRPr lang="ru-RU" sz="2700" dirty="0">
              <a:ea typeface="Calibri"/>
              <a:cs typeface="Times New Roman"/>
            </a:endParaRP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xmlns="" id="{58F30C91-C6F8-4F7C-8FE3-53C7E6571DF1}"/>
              </a:ext>
            </a:extLst>
          </p:cNvPr>
          <p:cNvGrpSpPr/>
          <p:nvPr/>
        </p:nvGrpSpPr>
        <p:grpSpPr>
          <a:xfrm>
            <a:off x="263524" y="301940"/>
            <a:ext cx="4800608" cy="0"/>
            <a:chOff x="263524" y="301940"/>
            <a:chExt cx="4800608" cy="0"/>
          </a:xfrm>
        </p:grpSpPr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xmlns="" id="{833907FF-DD77-41E5-B9BD-E1C7213A9723}"/>
                </a:ext>
              </a:extLst>
            </p:cNvPr>
            <p:cNvCxnSpPr>
              <a:cxnSpLocks/>
            </p:cNvCxnSpPr>
            <p:nvPr/>
          </p:nvCxnSpPr>
          <p:spPr>
            <a:xfrm>
              <a:off x="1686592" y="301940"/>
              <a:ext cx="1954076" cy="0"/>
            </a:xfrm>
            <a:prstGeom prst="line">
              <a:avLst/>
            </a:prstGeom>
            <a:solidFill>
              <a:schemeClr val="accent2"/>
            </a:solidFill>
            <a:ln w="127000">
              <a:solidFill>
                <a:srgbClr val="C9EBE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>
              <a:extLst>
                <a:ext uri="{FF2B5EF4-FFF2-40B4-BE49-F238E27FC236}">
                  <a16:creationId xmlns:a16="http://schemas.microsoft.com/office/drawing/2014/main" xmlns="" id="{F27BCF4D-5D0B-400D-90B4-65FC37BEBFBD}"/>
                </a:ext>
              </a:extLst>
            </p:cNvPr>
            <p:cNvCxnSpPr>
              <a:cxnSpLocks/>
            </p:cNvCxnSpPr>
            <p:nvPr/>
          </p:nvCxnSpPr>
          <p:spPr>
            <a:xfrm>
              <a:off x="263524" y="301940"/>
              <a:ext cx="1440000" cy="0"/>
            </a:xfrm>
            <a:prstGeom prst="line">
              <a:avLst/>
            </a:prstGeom>
            <a:solidFill>
              <a:schemeClr val="accent2"/>
            </a:solidFill>
            <a:ln w="127000">
              <a:solidFill>
                <a:srgbClr val="4DBD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>
              <a:extLst>
                <a:ext uri="{FF2B5EF4-FFF2-40B4-BE49-F238E27FC236}">
                  <a16:creationId xmlns:a16="http://schemas.microsoft.com/office/drawing/2014/main" xmlns="" id="{1BE66EDF-D311-4B59-A873-83393FF744DF}"/>
                </a:ext>
              </a:extLst>
            </p:cNvPr>
            <p:cNvCxnSpPr>
              <a:cxnSpLocks/>
            </p:cNvCxnSpPr>
            <p:nvPr/>
          </p:nvCxnSpPr>
          <p:spPr>
            <a:xfrm>
              <a:off x="3624132" y="301940"/>
              <a:ext cx="1440000" cy="0"/>
            </a:xfrm>
            <a:prstGeom prst="line">
              <a:avLst/>
            </a:prstGeom>
            <a:solidFill>
              <a:schemeClr val="accent2"/>
            </a:solidFill>
            <a:ln w="127000">
              <a:solidFill>
                <a:srgbClr val="4DBD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42" y="1284790"/>
            <a:ext cx="2994600" cy="444467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6338613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999E1615-EBD5-402A-9BF3-EC4E0CDD27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0021" y="101934"/>
            <a:ext cx="989203" cy="45758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6EF3860-E9A2-49B7-A454-02AC7B1BA5BC}"/>
              </a:ext>
            </a:extLst>
          </p:cNvPr>
          <p:cNvSpPr txBox="1"/>
          <p:nvPr/>
        </p:nvSpPr>
        <p:spPr>
          <a:xfrm>
            <a:off x="141108" y="264048"/>
            <a:ext cx="11443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000" b="1" dirty="0" smtClean="0">
                <a:latin typeface="Cera Pro" panose="00000500000000000000" pitchFamily="50" charset="0"/>
                <a:ea typeface="Fashion Fetish Outline" panose="02000000000000000000" pitchFamily="2" charset="-128"/>
              </a:rPr>
              <a:t>ТРЕБОВАНИЯ К ТЕХНИКЕ ЧТЕНИЯ И ПИСЬМА В 1 КЛАССЕ</a:t>
            </a:r>
            <a:endParaRPr lang="ru-RU" sz="2000" b="1" dirty="0">
              <a:latin typeface="Cera Pro" panose="00000500000000000000" pitchFamily="50" charset="0"/>
              <a:ea typeface="Fashion Fetish Outline" panose="02000000000000000000" pitchFamily="2" charset="-12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5BAA881-0CE0-4569-B1E1-AE2070425AE8}"/>
              </a:ext>
            </a:extLst>
          </p:cNvPr>
          <p:cNvSpPr txBox="1"/>
          <p:nvPr/>
        </p:nvSpPr>
        <p:spPr>
          <a:xfrm>
            <a:off x="4039565" y="633380"/>
            <a:ext cx="7384648" cy="61801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latin typeface="Times New Roman"/>
                <a:ea typeface="Times New Roman"/>
                <a:cs typeface="Times New Roman"/>
              </a:rPr>
              <a:t>Прочитай текст, подчеркни </a:t>
            </a:r>
            <a:r>
              <a:rPr lang="ru-RU" sz="2400" b="1" dirty="0" smtClean="0">
                <a:latin typeface="Times New Roman"/>
                <a:ea typeface="Times New Roman"/>
                <a:cs typeface="Times New Roman"/>
              </a:rPr>
              <a:t>рифмы</a:t>
            </a:r>
            <a:r>
              <a:rPr lang="ru-RU" sz="2400" b="1" dirty="0">
                <a:latin typeface="Times New Roman"/>
                <a:ea typeface="Times New Roman"/>
                <a:cs typeface="Times New Roman"/>
              </a:rPr>
              <a:t>. Проговори несколько раз вслух</a:t>
            </a:r>
            <a:r>
              <a:rPr lang="ru-RU" sz="2400" b="1" dirty="0" smtClean="0">
                <a:latin typeface="Times New Roman"/>
                <a:ea typeface="Times New Roman"/>
                <a:cs typeface="Times New Roman"/>
              </a:rPr>
              <a:t>.</a:t>
            </a:r>
            <a:endParaRPr lang="ru-RU" sz="28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800" dirty="0">
                <a:latin typeface="Times New Roman"/>
                <a:ea typeface="Times New Roman"/>
                <a:cs typeface="Times New Roman"/>
              </a:rPr>
              <a:t>Этот день был очень </a:t>
            </a:r>
            <a:r>
              <a:rPr lang="ru-RU" sz="2800" dirty="0" err="1">
                <a:latin typeface="Times New Roman"/>
                <a:ea typeface="Times New Roman"/>
                <a:cs typeface="Times New Roman"/>
              </a:rPr>
              <a:t>до</a:t>
            </a:r>
            <a:r>
              <a:rPr lang="ru-RU" sz="2400" dirty="0" err="1">
                <a:latin typeface="Times New Roman"/>
                <a:ea typeface="Times New Roman"/>
                <a:cs typeface="Times New Roman"/>
              </a:rPr>
              <a:t>′</a:t>
            </a:r>
            <a:r>
              <a:rPr lang="ru-RU" sz="2800" dirty="0" err="1">
                <a:latin typeface="Times New Roman"/>
                <a:ea typeface="Times New Roman"/>
                <a:cs typeface="Times New Roman"/>
              </a:rPr>
              <a:t>лог</a:t>
            </a:r>
            <a:r>
              <a:rPr lang="ru-RU" sz="2800" dirty="0">
                <a:latin typeface="Times New Roman"/>
                <a:ea typeface="Times New Roman"/>
                <a:cs typeface="Times New Roman"/>
              </a:rPr>
              <a:t>,</a:t>
            </a:r>
            <a:endParaRPr lang="ru-RU" sz="28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800" dirty="0">
                <a:latin typeface="Times New Roman"/>
                <a:ea typeface="Times New Roman"/>
                <a:cs typeface="Times New Roman"/>
              </a:rPr>
              <a:t>В холодильнике есть </a:t>
            </a:r>
            <a:r>
              <a:rPr lang="ru-RU" sz="2800" dirty="0" err="1">
                <a:latin typeface="Times New Roman"/>
                <a:ea typeface="Times New Roman"/>
                <a:cs typeface="Times New Roman"/>
              </a:rPr>
              <a:t>тво</a:t>
            </a:r>
            <a:r>
              <a:rPr lang="ru-RU" sz="2400" dirty="0" err="1">
                <a:latin typeface="Times New Roman"/>
                <a:ea typeface="Times New Roman"/>
                <a:cs typeface="Times New Roman"/>
              </a:rPr>
              <a:t>′</a:t>
            </a:r>
            <a:r>
              <a:rPr lang="ru-RU" sz="2800" dirty="0" err="1">
                <a:latin typeface="Times New Roman"/>
                <a:ea typeface="Times New Roman"/>
                <a:cs typeface="Times New Roman"/>
              </a:rPr>
              <a:t>рог</a:t>
            </a:r>
            <a:r>
              <a:rPr lang="ru-RU" sz="2800" dirty="0">
                <a:latin typeface="Times New Roman"/>
                <a:ea typeface="Times New Roman"/>
                <a:cs typeface="Times New Roman"/>
              </a:rPr>
              <a:t>.</a:t>
            </a:r>
            <a:endParaRPr lang="ru-RU" sz="28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800" dirty="0">
                <a:latin typeface="Times New Roman"/>
                <a:ea typeface="Times New Roman"/>
                <a:cs typeface="Times New Roman"/>
              </a:rPr>
              <a:t>Испеку я вам </a:t>
            </a:r>
            <a:r>
              <a:rPr lang="ru-RU" sz="2800" dirty="0" err="1">
                <a:latin typeface="Times New Roman"/>
                <a:ea typeface="Times New Roman"/>
                <a:cs typeface="Times New Roman"/>
              </a:rPr>
              <a:t>пиро</a:t>
            </a:r>
            <a:r>
              <a:rPr lang="ru-RU" sz="2400" dirty="0" err="1">
                <a:latin typeface="Times New Roman"/>
                <a:ea typeface="Times New Roman"/>
                <a:cs typeface="Times New Roman"/>
              </a:rPr>
              <a:t>′</a:t>
            </a:r>
            <a:r>
              <a:rPr lang="ru-RU" sz="2800" dirty="0" err="1">
                <a:latin typeface="Times New Roman"/>
                <a:ea typeface="Times New Roman"/>
                <a:cs typeface="Times New Roman"/>
              </a:rPr>
              <a:t>г</a:t>
            </a:r>
            <a:r>
              <a:rPr lang="ru-RU" sz="2800" dirty="0">
                <a:latin typeface="Times New Roman"/>
                <a:ea typeface="Times New Roman"/>
                <a:cs typeface="Times New Roman"/>
              </a:rPr>
              <a:t>,</a:t>
            </a:r>
            <a:endParaRPr lang="ru-RU" sz="28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800" dirty="0">
                <a:latin typeface="Times New Roman"/>
                <a:ea typeface="Times New Roman"/>
                <a:cs typeface="Times New Roman"/>
              </a:rPr>
              <a:t>Ведь купили вы </a:t>
            </a:r>
            <a:r>
              <a:rPr lang="ru-RU" sz="2800" dirty="0" err="1">
                <a:latin typeface="Times New Roman"/>
                <a:ea typeface="Times New Roman"/>
                <a:cs typeface="Times New Roman"/>
              </a:rPr>
              <a:t>творо</a:t>
            </a:r>
            <a:r>
              <a:rPr lang="ru-RU" sz="2400" dirty="0" err="1">
                <a:latin typeface="Times New Roman"/>
                <a:ea typeface="Times New Roman"/>
                <a:cs typeface="Times New Roman"/>
              </a:rPr>
              <a:t>′</a:t>
            </a:r>
            <a:r>
              <a:rPr lang="ru-RU" sz="2800" dirty="0" err="1">
                <a:latin typeface="Times New Roman"/>
                <a:ea typeface="Times New Roman"/>
                <a:cs typeface="Times New Roman"/>
              </a:rPr>
              <a:t>г</a:t>
            </a:r>
            <a:r>
              <a:rPr lang="ru-RU" sz="2800" dirty="0">
                <a:latin typeface="Times New Roman"/>
                <a:ea typeface="Times New Roman"/>
                <a:cs typeface="Times New Roman"/>
              </a:rPr>
              <a:t>.</a:t>
            </a:r>
            <a:endParaRPr lang="ru-RU" sz="28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800" dirty="0">
                <a:latin typeface="Times New Roman"/>
                <a:ea typeface="Times New Roman"/>
                <a:cs typeface="Times New Roman"/>
              </a:rPr>
              <a:t>О. </a:t>
            </a:r>
            <a:r>
              <a:rPr lang="ru-RU" sz="800" dirty="0" err="1" smtClean="0">
                <a:latin typeface="Times New Roman"/>
                <a:ea typeface="Times New Roman"/>
                <a:cs typeface="Times New Roman"/>
              </a:rPr>
              <a:t>Жиренко</a:t>
            </a:r>
            <a:endParaRPr lang="ru-RU" sz="8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800" dirty="0">
                <a:latin typeface="Times New Roman"/>
                <a:ea typeface="Times New Roman"/>
                <a:cs typeface="Times New Roman"/>
              </a:rPr>
              <a:t>Этот выход был </a:t>
            </a:r>
            <a:r>
              <a:rPr lang="ru-RU" sz="2800" dirty="0" err="1">
                <a:latin typeface="Times New Roman"/>
                <a:ea typeface="Times New Roman"/>
                <a:cs typeface="Times New Roman"/>
              </a:rPr>
              <a:t>опа</a:t>
            </a:r>
            <a:r>
              <a:rPr lang="ru-RU" sz="2400" dirty="0" err="1">
                <a:latin typeface="Times New Roman"/>
                <a:ea typeface="Times New Roman"/>
                <a:cs typeface="Times New Roman"/>
              </a:rPr>
              <a:t>′</a:t>
            </a:r>
            <a:r>
              <a:rPr lang="ru-RU" sz="2800" dirty="0" err="1">
                <a:latin typeface="Times New Roman"/>
                <a:ea typeface="Times New Roman"/>
                <a:cs typeface="Times New Roman"/>
              </a:rPr>
              <a:t>сный</a:t>
            </a:r>
            <a:r>
              <a:rPr lang="ru-RU" sz="2800" dirty="0">
                <a:latin typeface="Times New Roman"/>
                <a:ea typeface="Times New Roman"/>
                <a:cs typeface="Times New Roman"/>
              </a:rPr>
              <a:t>.</a:t>
            </a:r>
            <a:endParaRPr lang="ru-RU" sz="28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800" dirty="0">
                <a:latin typeface="Times New Roman"/>
                <a:ea typeface="Times New Roman"/>
                <a:cs typeface="Times New Roman"/>
              </a:rPr>
              <a:t>Дружно ищем мы </a:t>
            </a:r>
            <a:r>
              <a:rPr lang="ru-RU" sz="2800" dirty="0" err="1">
                <a:latin typeface="Times New Roman"/>
                <a:ea typeface="Times New Roman"/>
                <a:cs typeface="Times New Roman"/>
              </a:rPr>
              <a:t>запа</a:t>
            </a:r>
            <a:r>
              <a:rPr lang="ru-RU" sz="2400" dirty="0" err="1">
                <a:latin typeface="Times New Roman"/>
                <a:ea typeface="Times New Roman"/>
                <a:cs typeface="Times New Roman"/>
              </a:rPr>
              <a:t>′</a:t>
            </a:r>
            <a:r>
              <a:rPr lang="ru-RU" sz="2800" dirty="0" err="1">
                <a:latin typeface="Times New Roman"/>
                <a:ea typeface="Times New Roman"/>
                <a:cs typeface="Times New Roman"/>
              </a:rPr>
              <a:t>сный</a:t>
            </a:r>
            <a:r>
              <a:rPr lang="ru-RU" sz="2800" dirty="0">
                <a:latin typeface="Times New Roman"/>
                <a:ea typeface="Times New Roman"/>
                <a:cs typeface="Times New Roman"/>
              </a:rPr>
              <a:t>.</a:t>
            </a:r>
            <a:endParaRPr lang="ru-RU" sz="28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800" dirty="0">
                <a:latin typeface="Times New Roman"/>
                <a:ea typeface="Times New Roman"/>
                <a:cs typeface="Times New Roman"/>
              </a:rPr>
              <a:t>Потолок здесь </a:t>
            </a:r>
            <a:r>
              <a:rPr lang="ru-RU" sz="2800" dirty="0" err="1">
                <a:latin typeface="Times New Roman"/>
                <a:ea typeface="Times New Roman"/>
                <a:cs typeface="Times New Roman"/>
              </a:rPr>
              <a:t>расписно</a:t>
            </a:r>
            <a:r>
              <a:rPr lang="ru-RU" sz="2400" dirty="0" err="1">
                <a:latin typeface="Times New Roman"/>
                <a:ea typeface="Times New Roman"/>
                <a:cs typeface="Times New Roman"/>
              </a:rPr>
              <a:t>′</a:t>
            </a:r>
            <a:r>
              <a:rPr lang="ru-RU" sz="2800" dirty="0" err="1">
                <a:latin typeface="Times New Roman"/>
                <a:ea typeface="Times New Roman"/>
                <a:cs typeface="Times New Roman"/>
              </a:rPr>
              <a:t>й</a:t>
            </a:r>
            <a:r>
              <a:rPr lang="ru-RU" sz="2800" dirty="0">
                <a:latin typeface="Times New Roman"/>
                <a:ea typeface="Times New Roman"/>
                <a:cs typeface="Times New Roman"/>
              </a:rPr>
              <a:t>.</a:t>
            </a:r>
            <a:endParaRPr lang="ru-RU" sz="28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800" dirty="0">
                <a:latin typeface="Times New Roman"/>
                <a:ea typeface="Times New Roman"/>
                <a:cs typeface="Times New Roman"/>
              </a:rPr>
              <a:t>Нашли выход </a:t>
            </a:r>
            <a:r>
              <a:rPr lang="ru-RU" sz="2800" dirty="0" err="1">
                <a:latin typeface="Times New Roman"/>
                <a:ea typeface="Times New Roman"/>
                <a:cs typeface="Times New Roman"/>
              </a:rPr>
              <a:t>запасно</a:t>
            </a:r>
            <a:r>
              <a:rPr lang="ru-RU" sz="2400" dirty="0" err="1">
                <a:latin typeface="Times New Roman"/>
                <a:ea typeface="Times New Roman"/>
                <a:cs typeface="Times New Roman"/>
              </a:rPr>
              <a:t>′</a:t>
            </a:r>
            <a:r>
              <a:rPr lang="ru-RU" sz="2800" dirty="0" err="1">
                <a:latin typeface="Times New Roman"/>
                <a:ea typeface="Times New Roman"/>
                <a:cs typeface="Times New Roman"/>
              </a:rPr>
              <a:t>й</a:t>
            </a:r>
            <a:r>
              <a:rPr lang="ru-RU" sz="2800" dirty="0">
                <a:latin typeface="Times New Roman"/>
                <a:ea typeface="Times New Roman"/>
                <a:cs typeface="Times New Roman"/>
              </a:rPr>
              <a:t>!</a:t>
            </a:r>
            <a:endParaRPr lang="ru-RU" sz="28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800" dirty="0">
                <a:latin typeface="Times New Roman"/>
                <a:ea typeface="Times New Roman"/>
                <a:cs typeface="Times New Roman"/>
              </a:rPr>
              <a:t>О. </a:t>
            </a:r>
            <a:r>
              <a:rPr lang="ru-RU" sz="800" dirty="0" err="1" smtClean="0">
                <a:latin typeface="Times New Roman"/>
                <a:ea typeface="Times New Roman"/>
                <a:cs typeface="Times New Roman"/>
              </a:rPr>
              <a:t>Жиренко</a:t>
            </a:r>
            <a:endParaRPr lang="ru-RU" sz="8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800" dirty="0">
                <a:latin typeface="Times New Roman"/>
                <a:ea typeface="Times New Roman"/>
                <a:cs typeface="Times New Roman"/>
              </a:rPr>
              <a:t>Рисовал узор </a:t>
            </a:r>
            <a:r>
              <a:rPr lang="ru-RU" sz="2800" dirty="0" err="1">
                <a:latin typeface="Times New Roman"/>
                <a:ea typeface="Times New Roman"/>
                <a:cs typeface="Times New Roman"/>
              </a:rPr>
              <a:t>маля</a:t>
            </a:r>
            <a:r>
              <a:rPr lang="ru-RU" sz="2400" dirty="0" err="1">
                <a:latin typeface="Times New Roman"/>
                <a:ea typeface="Times New Roman"/>
                <a:cs typeface="Times New Roman"/>
              </a:rPr>
              <a:t>′</a:t>
            </a:r>
            <a:r>
              <a:rPr lang="ru-RU" sz="2800" dirty="0" err="1">
                <a:latin typeface="Times New Roman"/>
                <a:ea typeface="Times New Roman"/>
                <a:cs typeface="Times New Roman"/>
              </a:rPr>
              <a:t>р</a:t>
            </a:r>
            <a:r>
              <a:rPr lang="ru-RU" sz="2800" dirty="0">
                <a:latin typeface="Times New Roman"/>
                <a:ea typeface="Times New Roman"/>
                <a:cs typeface="Times New Roman"/>
              </a:rPr>
              <a:t>,</a:t>
            </a:r>
            <a:endParaRPr lang="ru-RU" sz="28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800" dirty="0">
                <a:latin typeface="Times New Roman"/>
                <a:ea typeface="Times New Roman"/>
                <a:cs typeface="Times New Roman"/>
              </a:rPr>
              <a:t>Табурет строгал </a:t>
            </a:r>
            <a:r>
              <a:rPr lang="ru-RU" sz="2800" dirty="0" err="1">
                <a:latin typeface="Times New Roman"/>
                <a:ea typeface="Times New Roman"/>
                <a:cs typeface="Times New Roman"/>
              </a:rPr>
              <a:t>столя</a:t>
            </a:r>
            <a:r>
              <a:rPr lang="ru-RU" sz="2400" dirty="0" err="1">
                <a:latin typeface="Times New Roman"/>
                <a:ea typeface="Times New Roman"/>
                <a:cs typeface="Times New Roman"/>
              </a:rPr>
              <a:t>′</a:t>
            </a:r>
            <a:r>
              <a:rPr lang="ru-RU" sz="2800" dirty="0" err="1">
                <a:latin typeface="Times New Roman"/>
                <a:ea typeface="Times New Roman"/>
                <a:cs typeface="Times New Roman"/>
              </a:rPr>
              <a:t>р</a:t>
            </a:r>
            <a:r>
              <a:rPr lang="ru-RU" sz="2800" dirty="0">
                <a:latin typeface="Times New Roman"/>
                <a:ea typeface="Times New Roman"/>
                <a:cs typeface="Times New Roman"/>
              </a:rPr>
              <a:t>.</a:t>
            </a:r>
            <a:endParaRPr lang="ru-RU" sz="2800" dirty="0">
              <a:ea typeface="Calibri"/>
              <a:cs typeface="Times New Roman"/>
            </a:endParaRP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xmlns="" id="{58F30C91-C6F8-4F7C-8FE3-53C7E6571DF1}"/>
              </a:ext>
            </a:extLst>
          </p:cNvPr>
          <p:cNvGrpSpPr/>
          <p:nvPr/>
        </p:nvGrpSpPr>
        <p:grpSpPr>
          <a:xfrm>
            <a:off x="263524" y="301940"/>
            <a:ext cx="4800608" cy="0"/>
            <a:chOff x="263524" y="301940"/>
            <a:chExt cx="4800608" cy="0"/>
          </a:xfrm>
        </p:grpSpPr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xmlns="" id="{833907FF-DD77-41E5-B9BD-E1C7213A9723}"/>
                </a:ext>
              </a:extLst>
            </p:cNvPr>
            <p:cNvCxnSpPr>
              <a:cxnSpLocks/>
            </p:cNvCxnSpPr>
            <p:nvPr/>
          </p:nvCxnSpPr>
          <p:spPr>
            <a:xfrm>
              <a:off x="1686592" y="301940"/>
              <a:ext cx="1954076" cy="0"/>
            </a:xfrm>
            <a:prstGeom prst="line">
              <a:avLst/>
            </a:prstGeom>
            <a:solidFill>
              <a:schemeClr val="accent2"/>
            </a:solidFill>
            <a:ln w="127000">
              <a:solidFill>
                <a:srgbClr val="C9EBE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>
              <a:extLst>
                <a:ext uri="{FF2B5EF4-FFF2-40B4-BE49-F238E27FC236}">
                  <a16:creationId xmlns:a16="http://schemas.microsoft.com/office/drawing/2014/main" xmlns="" id="{F27BCF4D-5D0B-400D-90B4-65FC37BEBFBD}"/>
                </a:ext>
              </a:extLst>
            </p:cNvPr>
            <p:cNvCxnSpPr>
              <a:cxnSpLocks/>
            </p:cNvCxnSpPr>
            <p:nvPr/>
          </p:nvCxnSpPr>
          <p:spPr>
            <a:xfrm>
              <a:off x="263524" y="301940"/>
              <a:ext cx="1440000" cy="0"/>
            </a:xfrm>
            <a:prstGeom prst="line">
              <a:avLst/>
            </a:prstGeom>
            <a:solidFill>
              <a:schemeClr val="accent2"/>
            </a:solidFill>
            <a:ln w="127000">
              <a:solidFill>
                <a:srgbClr val="4DBD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>
              <a:extLst>
                <a:ext uri="{FF2B5EF4-FFF2-40B4-BE49-F238E27FC236}">
                  <a16:creationId xmlns:a16="http://schemas.microsoft.com/office/drawing/2014/main" xmlns="" id="{1BE66EDF-D311-4B59-A873-83393FF744DF}"/>
                </a:ext>
              </a:extLst>
            </p:cNvPr>
            <p:cNvCxnSpPr>
              <a:cxnSpLocks/>
            </p:cNvCxnSpPr>
            <p:nvPr/>
          </p:nvCxnSpPr>
          <p:spPr>
            <a:xfrm>
              <a:off x="3624132" y="301940"/>
              <a:ext cx="1440000" cy="0"/>
            </a:xfrm>
            <a:prstGeom prst="line">
              <a:avLst/>
            </a:prstGeom>
            <a:solidFill>
              <a:schemeClr val="accent2"/>
            </a:solidFill>
            <a:ln w="127000">
              <a:solidFill>
                <a:srgbClr val="4DBD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42" y="1284790"/>
            <a:ext cx="2378523" cy="353027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1679170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999E1615-EBD5-402A-9BF3-EC4E0CDD27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0021" y="101934"/>
            <a:ext cx="989203" cy="45758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6EF3860-E9A2-49B7-A454-02AC7B1BA5BC}"/>
              </a:ext>
            </a:extLst>
          </p:cNvPr>
          <p:cNvSpPr txBox="1"/>
          <p:nvPr/>
        </p:nvSpPr>
        <p:spPr>
          <a:xfrm>
            <a:off x="141108" y="264048"/>
            <a:ext cx="11443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000" b="1" dirty="0" smtClean="0">
                <a:latin typeface="Cera Pro" panose="00000500000000000000" pitchFamily="50" charset="0"/>
                <a:ea typeface="Fashion Fetish Outline" panose="02000000000000000000" pitchFamily="2" charset="-128"/>
              </a:rPr>
              <a:t>ТРЕБОВАНИЯ К ТЕХНИКЕ ЧТЕНИЯ И ПИСЬМА В 1 КЛАССЕ (ФОП НОО)</a:t>
            </a:r>
            <a:endParaRPr lang="ru-RU" sz="2000" b="1" dirty="0">
              <a:latin typeface="Cera Pro" panose="00000500000000000000" pitchFamily="50" charset="0"/>
              <a:ea typeface="Fashion Fetish Outline" panose="02000000000000000000" pitchFamily="2" charset="-12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5BAA881-0CE0-4569-B1E1-AE2070425AE8}"/>
              </a:ext>
            </a:extLst>
          </p:cNvPr>
          <p:cNvSpPr txBox="1"/>
          <p:nvPr/>
        </p:nvSpPr>
        <p:spPr>
          <a:xfrm>
            <a:off x="4039565" y="633380"/>
            <a:ext cx="7384648" cy="56707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ts val="24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+mj-lt"/>
              <a:buAutoNum type="arabicPeriod"/>
              <a:tabLst>
                <a:tab pos="1173480" algn="l"/>
              </a:tabLst>
            </a:pPr>
            <a:r>
              <a:rPr lang="ru-RU" sz="2400" dirty="0">
                <a:latin typeface="Times New Roman"/>
                <a:ea typeface="Times New Roman"/>
                <a:cs typeface="Times New Roman"/>
              </a:rPr>
              <a:t>Письмо.</a:t>
            </a:r>
          </a:p>
          <a:p>
            <a:pPr indent="469900" algn="just">
              <a:lnSpc>
                <a:spcPts val="2400"/>
              </a:lnSpc>
              <a:spcBef>
                <a:spcPts val="1500"/>
              </a:spcBef>
              <a:spcAft>
                <a:spcPts val="0"/>
              </a:spcAft>
            </a:pPr>
            <a:r>
              <a:rPr lang="ru-RU" sz="2400" dirty="0">
                <a:latin typeface="Times New Roman"/>
                <a:ea typeface="Times New Roman"/>
              </a:rPr>
              <a:t>Ориентация на пространстве листа в тетради и на пространстве классной доски. Гигиенические требования, которые необходимо соблюдать во время письма.</a:t>
            </a:r>
          </a:p>
          <a:p>
            <a:pPr indent="469900" algn="just">
              <a:lnSpc>
                <a:spcPts val="2400"/>
              </a:lnSpc>
              <a:spcBef>
                <a:spcPts val="1500"/>
              </a:spcBef>
              <a:spcAft>
                <a:spcPts val="0"/>
              </a:spcAft>
            </a:pPr>
            <a:r>
              <a:rPr lang="ru-RU" sz="2400" dirty="0">
                <a:latin typeface="Times New Roman"/>
                <a:ea typeface="Times New Roman"/>
              </a:rPr>
              <a:t>Начертание письменных прописных и строчных букв. </a:t>
            </a:r>
            <a:endParaRPr lang="ru-RU" sz="2400" dirty="0" smtClean="0">
              <a:latin typeface="Times New Roman"/>
              <a:ea typeface="Times New Roman"/>
            </a:endParaRPr>
          </a:p>
          <a:p>
            <a:pPr indent="469900" algn="just">
              <a:lnSpc>
                <a:spcPts val="2400"/>
              </a:lnSpc>
              <a:spcBef>
                <a:spcPts val="1500"/>
              </a:spcBef>
              <a:spcAft>
                <a:spcPts val="0"/>
              </a:spcAft>
            </a:pPr>
            <a:r>
              <a:rPr lang="ru-RU" sz="2400" dirty="0" smtClean="0">
                <a:latin typeface="Times New Roman"/>
                <a:ea typeface="Times New Roman"/>
              </a:rPr>
              <a:t>Письмо </a:t>
            </a:r>
            <a:r>
              <a:rPr lang="ru-RU" sz="2400" dirty="0">
                <a:latin typeface="Times New Roman"/>
                <a:ea typeface="Times New Roman"/>
              </a:rPr>
              <a:t>разборчивым, аккуратным почерком. Понимание функции небуквенных графических средств: пробела между словами, знака переноса</a:t>
            </a:r>
            <a:r>
              <a:rPr lang="ru-RU" sz="2400" dirty="0" smtClean="0">
                <a:latin typeface="Times New Roman"/>
                <a:ea typeface="Times New Roman"/>
              </a:rPr>
              <a:t>.</a:t>
            </a:r>
          </a:p>
          <a:p>
            <a:pPr indent="469900" algn="just">
              <a:lnSpc>
                <a:spcPts val="2400"/>
              </a:lnSpc>
              <a:spcBef>
                <a:spcPts val="1500"/>
              </a:spcBef>
              <a:spcAft>
                <a:spcPts val="0"/>
              </a:spcAft>
            </a:pPr>
            <a:r>
              <a:rPr lang="ru-RU" sz="2400" dirty="0" smtClean="0">
                <a:latin typeface="Times New Roman"/>
                <a:ea typeface="Times New Roman"/>
              </a:rPr>
              <a:t> </a:t>
            </a:r>
            <a:r>
              <a:rPr lang="ru-RU" sz="2400" dirty="0">
                <a:latin typeface="Times New Roman"/>
                <a:ea typeface="Times New Roman"/>
              </a:rPr>
              <a:t>Письмо под диктовку слов и предложений, написание которых не расходится с их произношением. </a:t>
            </a:r>
            <a:endParaRPr lang="ru-RU" sz="2400" dirty="0" smtClean="0">
              <a:latin typeface="Times New Roman"/>
              <a:ea typeface="Times New Roman"/>
            </a:endParaRPr>
          </a:p>
          <a:p>
            <a:pPr indent="469900" algn="just">
              <a:lnSpc>
                <a:spcPts val="2400"/>
              </a:lnSpc>
              <a:spcBef>
                <a:spcPts val="1500"/>
              </a:spcBef>
              <a:spcAft>
                <a:spcPts val="0"/>
              </a:spcAft>
            </a:pPr>
            <a:r>
              <a:rPr lang="ru-RU" sz="2400" dirty="0" smtClean="0">
                <a:latin typeface="Times New Roman"/>
                <a:ea typeface="Times New Roman"/>
              </a:rPr>
              <a:t>Приёмы </a:t>
            </a:r>
            <a:r>
              <a:rPr lang="ru-RU" sz="2400" dirty="0">
                <a:latin typeface="Times New Roman"/>
                <a:ea typeface="Times New Roman"/>
              </a:rPr>
              <a:t>и последовательность правильного списывания текста.</a:t>
            </a:r>
            <a:endParaRPr lang="ru-RU" sz="2400" dirty="0">
              <a:effectLst/>
              <a:latin typeface="Times New Roman"/>
              <a:ea typeface="Times New Roman"/>
            </a:endParaRP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xmlns="" id="{58F30C91-C6F8-4F7C-8FE3-53C7E6571DF1}"/>
              </a:ext>
            </a:extLst>
          </p:cNvPr>
          <p:cNvGrpSpPr/>
          <p:nvPr/>
        </p:nvGrpSpPr>
        <p:grpSpPr>
          <a:xfrm>
            <a:off x="263524" y="301940"/>
            <a:ext cx="4800608" cy="0"/>
            <a:chOff x="263524" y="301940"/>
            <a:chExt cx="4800608" cy="0"/>
          </a:xfrm>
        </p:grpSpPr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xmlns="" id="{833907FF-DD77-41E5-B9BD-E1C7213A9723}"/>
                </a:ext>
              </a:extLst>
            </p:cNvPr>
            <p:cNvCxnSpPr>
              <a:cxnSpLocks/>
            </p:cNvCxnSpPr>
            <p:nvPr/>
          </p:nvCxnSpPr>
          <p:spPr>
            <a:xfrm>
              <a:off x="1686592" y="301940"/>
              <a:ext cx="1954076" cy="0"/>
            </a:xfrm>
            <a:prstGeom prst="line">
              <a:avLst/>
            </a:prstGeom>
            <a:solidFill>
              <a:schemeClr val="accent2"/>
            </a:solidFill>
            <a:ln w="127000">
              <a:solidFill>
                <a:srgbClr val="C9EBE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>
              <a:extLst>
                <a:ext uri="{FF2B5EF4-FFF2-40B4-BE49-F238E27FC236}">
                  <a16:creationId xmlns:a16="http://schemas.microsoft.com/office/drawing/2014/main" xmlns="" id="{F27BCF4D-5D0B-400D-90B4-65FC37BEBFBD}"/>
                </a:ext>
              </a:extLst>
            </p:cNvPr>
            <p:cNvCxnSpPr>
              <a:cxnSpLocks/>
            </p:cNvCxnSpPr>
            <p:nvPr/>
          </p:nvCxnSpPr>
          <p:spPr>
            <a:xfrm>
              <a:off x="263524" y="301940"/>
              <a:ext cx="1440000" cy="0"/>
            </a:xfrm>
            <a:prstGeom prst="line">
              <a:avLst/>
            </a:prstGeom>
            <a:solidFill>
              <a:schemeClr val="accent2"/>
            </a:solidFill>
            <a:ln w="127000">
              <a:solidFill>
                <a:srgbClr val="4DBD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>
              <a:extLst>
                <a:ext uri="{FF2B5EF4-FFF2-40B4-BE49-F238E27FC236}">
                  <a16:creationId xmlns:a16="http://schemas.microsoft.com/office/drawing/2014/main" xmlns="" id="{1BE66EDF-D311-4B59-A873-83393FF744DF}"/>
                </a:ext>
              </a:extLst>
            </p:cNvPr>
            <p:cNvCxnSpPr>
              <a:cxnSpLocks/>
            </p:cNvCxnSpPr>
            <p:nvPr/>
          </p:nvCxnSpPr>
          <p:spPr>
            <a:xfrm>
              <a:off x="3624132" y="301940"/>
              <a:ext cx="1440000" cy="0"/>
            </a:xfrm>
            <a:prstGeom prst="line">
              <a:avLst/>
            </a:prstGeom>
            <a:solidFill>
              <a:schemeClr val="accent2"/>
            </a:solidFill>
            <a:ln w="127000">
              <a:solidFill>
                <a:srgbClr val="4DBD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Picture 4" descr="Страница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9"/>
          <a:stretch/>
        </p:blipFill>
        <p:spPr bwMode="auto">
          <a:xfrm>
            <a:off x="497711" y="1581464"/>
            <a:ext cx="3391382" cy="3605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76109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999E1615-EBD5-402A-9BF3-EC4E0CDD27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0021" y="101934"/>
            <a:ext cx="989203" cy="45758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6EF3860-E9A2-49B7-A454-02AC7B1BA5BC}"/>
              </a:ext>
            </a:extLst>
          </p:cNvPr>
          <p:cNvSpPr txBox="1"/>
          <p:nvPr/>
        </p:nvSpPr>
        <p:spPr>
          <a:xfrm>
            <a:off x="141108" y="264048"/>
            <a:ext cx="11443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000" b="1" dirty="0" smtClean="0">
                <a:latin typeface="Cera Pro" panose="00000500000000000000" pitchFamily="50" charset="0"/>
                <a:ea typeface="Fashion Fetish Outline" panose="02000000000000000000" pitchFamily="2" charset="-128"/>
              </a:rPr>
              <a:t>ТРЕБОВАНИЯ К ТЕХНИКЕ ЧТЕНИЯ И ПИСЬМА В 1 КЛАССЕ (ФОП НОО)</a:t>
            </a:r>
            <a:endParaRPr lang="ru-RU" sz="2000" b="1" dirty="0">
              <a:latin typeface="Cera Pro" panose="00000500000000000000" pitchFamily="50" charset="0"/>
              <a:ea typeface="Fashion Fetish Outline" panose="02000000000000000000" pitchFamily="2" charset="-12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5BAA881-0CE0-4569-B1E1-AE2070425AE8}"/>
              </a:ext>
            </a:extLst>
          </p:cNvPr>
          <p:cNvSpPr txBox="1"/>
          <p:nvPr/>
        </p:nvSpPr>
        <p:spPr>
          <a:xfrm>
            <a:off x="3020992" y="633380"/>
            <a:ext cx="8403221" cy="62863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ts val="24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+mj-lt"/>
              <a:buAutoNum type="arabicPeriod"/>
              <a:tabLst>
                <a:tab pos="1015365" algn="l"/>
              </a:tabLst>
            </a:pPr>
            <a:r>
              <a:rPr lang="ru-RU" sz="2400" dirty="0">
                <a:latin typeface="Times New Roman"/>
                <a:ea typeface="Times New Roman"/>
                <a:cs typeface="Times New Roman"/>
              </a:rPr>
              <a:t>Изучение литературного чтения в 1 классе способствует освоению на пропедевтическом уровне ряда универсальных учебных действий: познавательных </a:t>
            </a:r>
            <a:r>
              <a:rPr lang="ru-RU" sz="2400" dirty="0" smtClean="0">
                <a:latin typeface="Times New Roman"/>
                <a:ea typeface="Times New Roman"/>
                <a:cs typeface="Times New Roman"/>
              </a:rPr>
              <a:t>УУД, </a:t>
            </a:r>
            <a:r>
              <a:rPr lang="ru-RU" sz="2400" dirty="0">
                <a:latin typeface="Times New Roman"/>
                <a:ea typeface="Times New Roman"/>
                <a:cs typeface="Times New Roman"/>
              </a:rPr>
              <a:t>коммуникативных </a:t>
            </a:r>
            <a:r>
              <a:rPr lang="ru-RU" sz="2400" dirty="0" smtClean="0">
                <a:latin typeface="Times New Roman"/>
                <a:ea typeface="Times New Roman"/>
                <a:cs typeface="Times New Roman"/>
              </a:rPr>
              <a:t>УУД, </a:t>
            </a:r>
            <a:r>
              <a:rPr lang="ru-RU" sz="2400" dirty="0">
                <a:latin typeface="Times New Roman"/>
                <a:ea typeface="Times New Roman"/>
                <a:cs typeface="Times New Roman"/>
              </a:rPr>
              <a:t>регулятивных </a:t>
            </a:r>
            <a:r>
              <a:rPr lang="ru-RU" sz="2400" dirty="0" smtClean="0">
                <a:latin typeface="Times New Roman"/>
                <a:ea typeface="Times New Roman"/>
                <a:cs typeface="Times New Roman"/>
              </a:rPr>
              <a:t>УУД, </a:t>
            </a:r>
            <a:r>
              <a:rPr lang="ru-RU" sz="2400" dirty="0">
                <a:latin typeface="Times New Roman"/>
                <a:ea typeface="Times New Roman"/>
                <a:cs typeface="Times New Roman"/>
              </a:rPr>
              <a:t>совместной деятельности.</a:t>
            </a:r>
          </a:p>
          <a:p>
            <a:pPr marL="342900" lvl="0" indent="-342900" algn="just">
              <a:lnSpc>
                <a:spcPts val="24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+mj-lt"/>
              <a:buAutoNum type="arabicPeriod"/>
              <a:tabLst>
                <a:tab pos="1146810" algn="l"/>
              </a:tabLst>
            </a:pPr>
            <a:r>
              <a:rPr lang="ru-RU" sz="2400" dirty="0">
                <a:latin typeface="Times New Roman"/>
                <a:ea typeface="Times New Roman"/>
                <a:cs typeface="Times New Roman"/>
              </a:rPr>
              <a:t>Базовые логические действия как часть познавательных универсальных учебных действий способствуют формированию умений:</a:t>
            </a:r>
          </a:p>
          <a:p>
            <a:pPr indent="482600" algn="just">
              <a:lnSpc>
                <a:spcPts val="2400"/>
              </a:lnSpc>
              <a:spcBef>
                <a:spcPts val="1500"/>
              </a:spcBef>
              <a:spcAft>
                <a:spcPts val="0"/>
              </a:spcAft>
            </a:pPr>
            <a:r>
              <a:rPr lang="ru-RU" sz="2400" dirty="0">
                <a:latin typeface="Times New Roman"/>
                <a:ea typeface="Times New Roman"/>
              </a:rPr>
              <a:t>читать вслух целыми словами без пропусков и перестановок букв и слогов доступные по восприятию и небольшие по объёму прозаические и стихотворные произведения;</a:t>
            </a:r>
          </a:p>
          <a:p>
            <a:pPr indent="482600" algn="just">
              <a:lnSpc>
                <a:spcPts val="2400"/>
              </a:lnSpc>
              <a:spcBef>
                <a:spcPts val="1500"/>
              </a:spcBef>
              <a:spcAft>
                <a:spcPts val="0"/>
              </a:spcAft>
            </a:pPr>
            <a:r>
              <a:rPr lang="ru-RU" sz="2400" dirty="0">
                <a:latin typeface="Times New Roman"/>
                <a:ea typeface="Times New Roman"/>
              </a:rPr>
              <a:t>понимать фактическое содержание прочитанного или прослушанного текста;</a:t>
            </a:r>
          </a:p>
          <a:p>
            <a:pPr indent="482600" algn="just">
              <a:lnSpc>
                <a:spcPts val="2400"/>
              </a:lnSpc>
              <a:spcBef>
                <a:spcPts val="1500"/>
              </a:spcBef>
            </a:pPr>
            <a:r>
              <a:rPr lang="ru-RU" sz="2400" dirty="0">
                <a:latin typeface="Times New Roman"/>
                <a:ea typeface="Times New Roman"/>
              </a:rPr>
              <a:t>различать и группировать произведения по жанрам (загадки, пословицы, сказки (фольклорная и литературная), стихотворение, рассказ);</a:t>
            </a:r>
          </a:p>
          <a:p>
            <a:pPr indent="482600" algn="just">
              <a:lnSpc>
                <a:spcPts val="2400"/>
              </a:lnSpc>
              <a:spcBef>
                <a:spcPts val="1500"/>
              </a:spcBef>
              <a:spcAft>
                <a:spcPts val="0"/>
              </a:spcAft>
            </a:pPr>
            <a:r>
              <a:rPr lang="ru-RU" sz="2400" dirty="0" smtClean="0">
                <a:latin typeface="Times New Roman"/>
                <a:ea typeface="Times New Roman"/>
              </a:rPr>
              <a:t> </a:t>
            </a:r>
            <a:endParaRPr lang="ru-RU" sz="2400" dirty="0">
              <a:effectLst/>
              <a:latin typeface="Times New Roman"/>
              <a:ea typeface="Times New Roman"/>
            </a:endParaRP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xmlns="" id="{58F30C91-C6F8-4F7C-8FE3-53C7E6571DF1}"/>
              </a:ext>
            </a:extLst>
          </p:cNvPr>
          <p:cNvGrpSpPr/>
          <p:nvPr/>
        </p:nvGrpSpPr>
        <p:grpSpPr>
          <a:xfrm>
            <a:off x="263524" y="301940"/>
            <a:ext cx="4800608" cy="0"/>
            <a:chOff x="263524" y="301940"/>
            <a:chExt cx="4800608" cy="0"/>
          </a:xfrm>
        </p:grpSpPr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xmlns="" id="{833907FF-DD77-41E5-B9BD-E1C7213A9723}"/>
                </a:ext>
              </a:extLst>
            </p:cNvPr>
            <p:cNvCxnSpPr>
              <a:cxnSpLocks/>
            </p:cNvCxnSpPr>
            <p:nvPr/>
          </p:nvCxnSpPr>
          <p:spPr>
            <a:xfrm>
              <a:off x="1686592" y="301940"/>
              <a:ext cx="1954076" cy="0"/>
            </a:xfrm>
            <a:prstGeom prst="line">
              <a:avLst/>
            </a:prstGeom>
            <a:solidFill>
              <a:schemeClr val="accent2"/>
            </a:solidFill>
            <a:ln w="127000">
              <a:solidFill>
                <a:srgbClr val="C9EBE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>
              <a:extLst>
                <a:ext uri="{FF2B5EF4-FFF2-40B4-BE49-F238E27FC236}">
                  <a16:creationId xmlns:a16="http://schemas.microsoft.com/office/drawing/2014/main" xmlns="" id="{F27BCF4D-5D0B-400D-90B4-65FC37BEBFBD}"/>
                </a:ext>
              </a:extLst>
            </p:cNvPr>
            <p:cNvCxnSpPr>
              <a:cxnSpLocks/>
            </p:cNvCxnSpPr>
            <p:nvPr/>
          </p:nvCxnSpPr>
          <p:spPr>
            <a:xfrm>
              <a:off x="263524" y="301940"/>
              <a:ext cx="1440000" cy="0"/>
            </a:xfrm>
            <a:prstGeom prst="line">
              <a:avLst/>
            </a:prstGeom>
            <a:solidFill>
              <a:schemeClr val="accent2"/>
            </a:solidFill>
            <a:ln w="127000">
              <a:solidFill>
                <a:srgbClr val="4DBD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>
              <a:extLst>
                <a:ext uri="{FF2B5EF4-FFF2-40B4-BE49-F238E27FC236}">
                  <a16:creationId xmlns:a16="http://schemas.microsoft.com/office/drawing/2014/main" xmlns="" id="{1BE66EDF-D311-4B59-A873-83393FF744DF}"/>
                </a:ext>
              </a:extLst>
            </p:cNvPr>
            <p:cNvCxnSpPr>
              <a:cxnSpLocks/>
            </p:cNvCxnSpPr>
            <p:nvPr/>
          </p:nvCxnSpPr>
          <p:spPr>
            <a:xfrm>
              <a:off x="3624132" y="301940"/>
              <a:ext cx="1440000" cy="0"/>
            </a:xfrm>
            <a:prstGeom prst="line">
              <a:avLst/>
            </a:prstGeom>
            <a:solidFill>
              <a:schemeClr val="accent2"/>
            </a:solidFill>
            <a:ln w="127000">
              <a:solidFill>
                <a:srgbClr val="4DBD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42" y="1284790"/>
            <a:ext cx="2378523" cy="353027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8437520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999E1615-EBD5-402A-9BF3-EC4E0CDD27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0021" y="101934"/>
            <a:ext cx="989203" cy="45758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6EF3860-E9A2-49B7-A454-02AC7B1BA5BC}"/>
              </a:ext>
            </a:extLst>
          </p:cNvPr>
          <p:cNvSpPr txBox="1"/>
          <p:nvPr/>
        </p:nvSpPr>
        <p:spPr>
          <a:xfrm>
            <a:off x="141108" y="264048"/>
            <a:ext cx="11443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000" b="1" dirty="0" smtClean="0">
                <a:latin typeface="Cera Pro" panose="00000500000000000000" pitchFamily="50" charset="0"/>
                <a:ea typeface="Fashion Fetish Outline" panose="02000000000000000000" pitchFamily="2" charset="-128"/>
              </a:rPr>
              <a:t>ТРЕБОВАНИЯ К ТЕХНИКЕ ЧТЕНИЯ И ПИСЬМА В 1 КЛАССЕ (ФОП НОО)</a:t>
            </a:r>
            <a:endParaRPr lang="ru-RU" sz="2000" b="1" dirty="0">
              <a:latin typeface="Cera Pro" panose="00000500000000000000" pitchFamily="50" charset="0"/>
              <a:ea typeface="Fashion Fetish Outline" panose="02000000000000000000" pitchFamily="2" charset="-12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5BAA881-0CE0-4569-B1E1-AE2070425AE8}"/>
              </a:ext>
            </a:extLst>
          </p:cNvPr>
          <p:cNvSpPr txBox="1"/>
          <p:nvPr/>
        </p:nvSpPr>
        <p:spPr>
          <a:xfrm>
            <a:off x="3020992" y="633380"/>
            <a:ext cx="8403221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82600" algn="just">
              <a:lnSpc>
                <a:spcPts val="2400"/>
              </a:lnSpc>
              <a:spcBef>
                <a:spcPts val="1500"/>
              </a:spcBef>
              <a:spcAft>
                <a:spcPts val="0"/>
              </a:spcAft>
            </a:pPr>
            <a:r>
              <a:rPr lang="ru-RU" sz="2800" dirty="0" smtClean="0">
                <a:latin typeface="Times New Roman"/>
                <a:ea typeface="Times New Roman"/>
              </a:rPr>
              <a:t>ориентироваться </a:t>
            </a:r>
            <a:r>
              <a:rPr lang="ru-RU" sz="2800" dirty="0">
                <a:latin typeface="Times New Roman"/>
                <a:ea typeface="Times New Roman"/>
              </a:rPr>
              <a:t>в терминах и понятиях: фольклор, малые фольклорные жанры, </a:t>
            </a:r>
            <a:endParaRPr lang="ru-RU" sz="2800" dirty="0" smtClean="0">
              <a:latin typeface="Times New Roman"/>
              <a:ea typeface="Times New Roman"/>
            </a:endParaRPr>
          </a:p>
          <a:p>
            <a:pPr indent="482600" algn="just">
              <a:lnSpc>
                <a:spcPts val="2400"/>
              </a:lnSpc>
              <a:spcBef>
                <a:spcPts val="1500"/>
              </a:spcBef>
              <a:spcAft>
                <a:spcPts val="0"/>
              </a:spcAft>
            </a:pPr>
            <a:r>
              <a:rPr lang="ru-RU" sz="2800" dirty="0" smtClean="0">
                <a:latin typeface="Times New Roman"/>
                <a:ea typeface="Times New Roman"/>
              </a:rPr>
              <a:t>тема</a:t>
            </a:r>
            <a:r>
              <a:rPr lang="ru-RU" sz="2800" dirty="0">
                <a:latin typeface="Times New Roman"/>
                <a:ea typeface="Times New Roman"/>
              </a:rPr>
              <a:t>, идея, заголовок, </a:t>
            </a:r>
            <a:endParaRPr lang="ru-RU" sz="2800" dirty="0" smtClean="0">
              <a:latin typeface="Times New Roman"/>
              <a:ea typeface="Times New Roman"/>
            </a:endParaRPr>
          </a:p>
          <a:p>
            <a:pPr indent="482600" algn="just">
              <a:lnSpc>
                <a:spcPts val="2400"/>
              </a:lnSpc>
              <a:spcBef>
                <a:spcPts val="1500"/>
              </a:spcBef>
              <a:spcAft>
                <a:spcPts val="0"/>
              </a:spcAft>
            </a:pPr>
            <a:r>
              <a:rPr lang="ru-RU" sz="2800" dirty="0" smtClean="0">
                <a:latin typeface="Times New Roman"/>
                <a:ea typeface="Times New Roman"/>
              </a:rPr>
              <a:t>содержание </a:t>
            </a:r>
            <a:r>
              <a:rPr lang="ru-RU" sz="2800" dirty="0">
                <a:latin typeface="Times New Roman"/>
                <a:ea typeface="Times New Roman"/>
              </a:rPr>
              <a:t>произведения, сказка (фольклорная и литературная), автор, герой, рассказ, стихотворение (в пределах изученного);</a:t>
            </a:r>
          </a:p>
          <a:p>
            <a:pPr indent="482600" algn="just">
              <a:lnSpc>
                <a:spcPts val="2400"/>
              </a:lnSpc>
              <a:spcBef>
                <a:spcPts val="1500"/>
              </a:spcBef>
              <a:spcAft>
                <a:spcPts val="0"/>
              </a:spcAft>
            </a:pPr>
            <a:r>
              <a:rPr lang="ru-RU" sz="2800" dirty="0" smtClean="0">
                <a:latin typeface="Times New Roman"/>
                <a:ea typeface="Times New Roman"/>
              </a:rPr>
              <a:t>анализировать </a:t>
            </a:r>
            <a:r>
              <a:rPr lang="ru-RU" sz="2800" dirty="0">
                <a:latin typeface="Times New Roman"/>
                <a:ea typeface="Times New Roman"/>
              </a:rPr>
              <a:t>текст: определять тему, устанавливать последовательность событий в произведении, характеризовать героя, давать положительную или отрицательную оценку его поступкам, задавать вопросы по фактическому содержанию;</a:t>
            </a:r>
          </a:p>
          <a:p>
            <a:pPr indent="482600" algn="just">
              <a:lnSpc>
                <a:spcPts val="2400"/>
              </a:lnSpc>
              <a:spcBef>
                <a:spcPts val="1500"/>
              </a:spcBef>
              <a:spcAft>
                <a:spcPts val="0"/>
              </a:spcAft>
            </a:pPr>
            <a:r>
              <a:rPr lang="ru-RU" sz="2800" dirty="0">
                <a:latin typeface="Times New Roman"/>
                <a:ea typeface="Times New Roman"/>
              </a:rPr>
              <a:t>сравнивать произведения по теме, настроению, которое оно вызывает.</a:t>
            </a:r>
            <a:endParaRPr lang="ru-RU" sz="2800" dirty="0">
              <a:effectLst/>
              <a:latin typeface="Times New Roman"/>
              <a:ea typeface="Times New Roman"/>
            </a:endParaRP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xmlns="" id="{58F30C91-C6F8-4F7C-8FE3-53C7E6571DF1}"/>
              </a:ext>
            </a:extLst>
          </p:cNvPr>
          <p:cNvGrpSpPr/>
          <p:nvPr/>
        </p:nvGrpSpPr>
        <p:grpSpPr>
          <a:xfrm>
            <a:off x="263524" y="301940"/>
            <a:ext cx="4800608" cy="0"/>
            <a:chOff x="263524" y="301940"/>
            <a:chExt cx="4800608" cy="0"/>
          </a:xfrm>
        </p:grpSpPr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xmlns="" id="{833907FF-DD77-41E5-B9BD-E1C7213A9723}"/>
                </a:ext>
              </a:extLst>
            </p:cNvPr>
            <p:cNvCxnSpPr>
              <a:cxnSpLocks/>
            </p:cNvCxnSpPr>
            <p:nvPr/>
          </p:nvCxnSpPr>
          <p:spPr>
            <a:xfrm>
              <a:off x="1686592" y="301940"/>
              <a:ext cx="1954076" cy="0"/>
            </a:xfrm>
            <a:prstGeom prst="line">
              <a:avLst/>
            </a:prstGeom>
            <a:solidFill>
              <a:schemeClr val="accent2"/>
            </a:solidFill>
            <a:ln w="127000">
              <a:solidFill>
                <a:srgbClr val="C9EBE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>
              <a:extLst>
                <a:ext uri="{FF2B5EF4-FFF2-40B4-BE49-F238E27FC236}">
                  <a16:creationId xmlns:a16="http://schemas.microsoft.com/office/drawing/2014/main" xmlns="" id="{F27BCF4D-5D0B-400D-90B4-65FC37BEBFBD}"/>
                </a:ext>
              </a:extLst>
            </p:cNvPr>
            <p:cNvCxnSpPr>
              <a:cxnSpLocks/>
            </p:cNvCxnSpPr>
            <p:nvPr/>
          </p:nvCxnSpPr>
          <p:spPr>
            <a:xfrm>
              <a:off x="263524" y="301940"/>
              <a:ext cx="1440000" cy="0"/>
            </a:xfrm>
            <a:prstGeom prst="line">
              <a:avLst/>
            </a:prstGeom>
            <a:solidFill>
              <a:schemeClr val="accent2"/>
            </a:solidFill>
            <a:ln w="127000">
              <a:solidFill>
                <a:srgbClr val="4DBD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>
              <a:extLst>
                <a:ext uri="{FF2B5EF4-FFF2-40B4-BE49-F238E27FC236}">
                  <a16:creationId xmlns:a16="http://schemas.microsoft.com/office/drawing/2014/main" xmlns="" id="{1BE66EDF-D311-4B59-A873-83393FF744DF}"/>
                </a:ext>
              </a:extLst>
            </p:cNvPr>
            <p:cNvCxnSpPr>
              <a:cxnSpLocks/>
            </p:cNvCxnSpPr>
            <p:nvPr/>
          </p:nvCxnSpPr>
          <p:spPr>
            <a:xfrm>
              <a:off x="3624132" y="301940"/>
              <a:ext cx="1440000" cy="0"/>
            </a:xfrm>
            <a:prstGeom prst="line">
              <a:avLst/>
            </a:prstGeom>
            <a:solidFill>
              <a:schemeClr val="accent2"/>
            </a:solidFill>
            <a:ln w="127000">
              <a:solidFill>
                <a:srgbClr val="4DBD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42" y="1284790"/>
            <a:ext cx="2378523" cy="353027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0904865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999E1615-EBD5-402A-9BF3-EC4E0CDD27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0021" y="101934"/>
            <a:ext cx="989203" cy="45758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6EF3860-E9A2-49B7-A454-02AC7B1BA5BC}"/>
              </a:ext>
            </a:extLst>
          </p:cNvPr>
          <p:cNvSpPr txBox="1"/>
          <p:nvPr/>
        </p:nvSpPr>
        <p:spPr>
          <a:xfrm>
            <a:off x="141108" y="678217"/>
            <a:ext cx="10948913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600" b="1" dirty="0" smtClean="0">
                <a:solidFill>
                  <a:srgbClr val="002060"/>
                </a:solidFill>
                <a:latin typeface="Cera Pro" panose="00000500000000000000" pitchFamily="50" charset="0"/>
                <a:ea typeface="Fashion Fetish Outline" panose="02000000000000000000" pitchFamily="2" charset="-128"/>
              </a:rPr>
              <a:t>Рекомендации Министерства просвещения по преемственности ДО и НОО</a:t>
            </a:r>
            <a:endParaRPr lang="ru-RU" sz="3600" b="1" dirty="0">
              <a:solidFill>
                <a:srgbClr val="002060"/>
              </a:solidFill>
              <a:latin typeface="Cera Pro" panose="00000500000000000000" pitchFamily="50" charset="0"/>
              <a:ea typeface="Fashion Fetish Outline" panose="02000000000000000000" pitchFamily="2" charset="-128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33EDBFC-531E-4CB1-8DAB-E83D1D7E8A61}"/>
              </a:ext>
            </a:extLst>
          </p:cNvPr>
          <p:cNvSpPr txBox="1"/>
          <p:nvPr/>
        </p:nvSpPr>
        <p:spPr>
          <a:xfrm>
            <a:off x="264584" y="1997839"/>
            <a:ext cx="1082543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ea typeface="Times New Roman"/>
                <a:cs typeface="Times New Roman"/>
              </a:rPr>
              <a:t>А) Проблемы преемственности дошкольного образования и начального общего образования по вопросу речевого развития будущих первоклассников.</a:t>
            </a:r>
            <a:endParaRPr lang="ru-RU" sz="2000" dirty="0">
              <a:latin typeface="Times New Roman"/>
              <a:ea typeface="Times New Roman"/>
            </a:endParaRPr>
          </a:p>
          <a:p>
            <a:r>
              <a:rPr lang="ru-RU" sz="2000" dirty="0">
                <a:ea typeface="Times New Roman"/>
                <a:cs typeface="Times New Roman"/>
              </a:rPr>
              <a:t>Б) Методические рекомендации Департамента государственной общеобразовательной политики и развития дошкольного образования </a:t>
            </a:r>
            <a:r>
              <a:rPr lang="ru-RU" sz="2000" dirty="0" err="1">
                <a:ea typeface="Times New Roman"/>
                <a:cs typeface="Times New Roman"/>
              </a:rPr>
              <a:t>Минпросвещения</a:t>
            </a:r>
            <a:r>
              <a:rPr lang="ru-RU" sz="2000" dirty="0">
                <a:ea typeface="Times New Roman"/>
                <a:cs typeface="Times New Roman"/>
              </a:rPr>
              <a:t> России по организации процесса обучения в первом классе в адаптационный период (сентябрь-октябрь).</a:t>
            </a:r>
            <a:endParaRPr lang="ru-RU" sz="2000" dirty="0">
              <a:latin typeface="Times New Roman"/>
              <a:ea typeface="Times New Roman"/>
            </a:endParaRPr>
          </a:p>
          <a:p>
            <a:r>
              <a:rPr lang="ru-RU" sz="2000" dirty="0">
                <a:ea typeface="Times New Roman"/>
                <a:cs typeface="Times New Roman"/>
              </a:rPr>
              <a:t>В) Информационно-методическое письмо об особенностях преподавания учебных предметов на уровне начального общего образования в 2025/2026 учебном году: итоги внедрения требований обновленного ФГОС НОО.</a:t>
            </a:r>
            <a:endParaRPr lang="ru-RU" sz="2000" dirty="0">
              <a:effectLst/>
              <a:latin typeface="Times New Roman"/>
              <a:ea typeface="Times New Roman"/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xmlns="" id="{1B4157C6-D142-48A7-94C5-D9C12C653D77}"/>
              </a:ext>
            </a:extLst>
          </p:cNvPr>
          <p:cNvGrpSpPr/>
          <p:nvPr/>
        </p:nvGrpSpPr>
        <p:grpSpPr>
          <a:xfrm>
            <a:off x="263524" y="301940"/>
            <a:ext cx="4800608" cy="0"/>
            <a:chOff x="263524" y="301940"/>
            <a:chExt cx="4800608" cy="0"/>
          </a:xfrm>
        </p:grpSpPr>
        <p:cxnSp>
          <p:nvCxnSpPr>
            <p:cNvPr id="7" name="Прямая соединительная линия 6">
              <a:extLst>
                <a:ext uri="{FF2B5EF4-FFF2-40B4-BE49-F238E27FC236}">
                  <a16:creationId xmlns:a16="http://schemas.microsoft.com/office/drawing/2014/main" xmlns="" id="{E438E1A3-A11D-48F6-B31A-65211FBEDDEC}"/>
                </a:ext>
              </a:extLst>
            </p:cNvPr>
            <p:cNvCxnSpPr>
              <a:cxnSpLocks/>
            </p:cNvCxnSpPr>
            <p:nvPr/>
          </p:nvCxnSpPr>
          <p:spPr>
            <a:xfrm>
              <a:off x="1686592" y="301940"/>
              <a:ext cx="1954076" cy="0"/>
            </a:xfrm>
            <a:prstGeom prst="line">
              <a:avLst/>
            </a:prstGeom>
            <a:solidFill>
              <a:schemeClr val="accent2"/>
            </a:solidFill>
            <a:ln w="127000">
              <a:solidFill>
                <a:srgbClr val="C9EBE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>
              <a:extLst>
                <a:ext uri="{FF2B5EF4-FFF2-40B4-BE49-F238E27FC236}">
                  <a16:creationId xmlns:a16="http://schemas.microsoft.com/office/drawing/2014/main" xmlns="" id="{901F9901-93FC-42CC-B0BF-A13D4E0DB593}"/>
                </a:ext>
              </a:extLst>
            </p:cNvPr>
            <p:cNvCxnSpPr>
              <a:cxnSpLocks/>
            </p:cNvCxnSpPr>
            <p:nvPr/>
          </p:nvCxnSpPr>
          <p:spPr>
            <a:xfrm>
              <a:off x="263524" y="301940"/>
              <a:ext cx="1440000" cy="0"/>
            </a:xfrm>
            <a:prstGeom prst="line">
              <a:avLst/>
            </a:prstGeom>
            <a:solidFill>
              <a:schemeClr val="accent2"/>
            </a:solidFill>
            <a:ln w="127000">
              <a:solidFill>
                <a:srgbClr val="4DBD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xmlns="" id="{B9DDF0F8-C90E-430A-8C6A-979D6168E6A5}"/>
                </a:ext>
              </a:extLst>
            </p:cNvPr>
            <p:cNvCxnSpPr>
              <a:cxnSpLocks/>
            </p:cNvCxnSpPr>
            <p:nvPr/>
          </p:nvCxnSpPr>
          <p:spPr>
            <a:xfrm>
              <a:off x="3624132" y="301940"/>
              <a:ext cx="1440000" cy="0"/>
            </a:xfrm>
            <a:prstGeom prst="line">
              <a:avLst/>
            </a:prstGeom>
            <a:solidFill>
              <a:schemeClr val="accent2"/>
            </a:solidFill>
            <a:ln w="127000">
              <a:solidFill>
                <a:srgbClr val="4DBD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58602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Группа 43">
            <a:extLst>
              <a:ext uri="{FF2B5EF4-FFF2-40B4-BE49-F238E27FC236}">
                <a16:creationId xmlns:a16="http://schemas.microsoft.com/office/drawing/2014/main" xmlns="" id="{5FA59B0F-AC18-4F08-B3FC-BA54CEB48917}"/>
              </a:ext>
            </a:extLst>
          </p:cNvPr>
          <p:cNvGrpSpPr/>
          <p:nvPr/>
        </p:nvGrpSpPr>
        <p:grpSpPr>
          <a:xfrm>
            <a:off x="263524" y="301940"/>
            <a:ext cx="4800608" cy="0"/>
            <a:chOff x="263524" y="301940"/>
            <a:chExt cx="4800608" cy="0"/>
          </a:xfrm>
        </p:grpSpPr>
        <p:cxnSp>
          <p:nvCxnSpPr>
            <p:cNvPr id="45" name="Прямая соединительная линия 44">
              <a:extLst>
                <a:ext uri="{FF2B5EF4-FFF2-40B4-BE49-F238E27FC236}">
                  <a16:creationId xmlns:a16="http://schemas.microsoft.com/office/drawing/2014/main" xmlns="" id="{19AF1429-5F04-4BFF-B8F9-13344DAFE871}"/>
                </a:ext>
              </a:extLst>
            </p:cNvPr>
            <p:cNvCxnSpPr>
              <a:cxnSpLocks/>
            </p:cNvCxnSpPr>
            <p:nvPr/>
          </p:nvCxnSpPr>
          <p:spPr>
            <a:xfrm>
              <a:off x="1686592" y="301940"/>
              <a:ext cx="1954076" cy="0"/>
            </a:xfrm>
            <a:prstGeom prst="line">
              <a:avLst/>
            </a:prstGeom>
            <a:solidFill>
              <a:schemeClr val="accent2"/>
            </a:solidFill>
            <a:ln w="127000">
              <a:solidFill>
                <a:srgbClr val="C9EBE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Прямая соединительная линия 45">
              <a:extLst>
                <a:ext uri="{FF2B5EF4-FFF2-40B4-BE49-F238E27FC236}">
                  <a16:creationId xmlns:a16="http://schemas.microsoft.com/office/drawing/2014/main" xmlns="" id="{71AE4756-D336-43DB-A48F-3E92663CFFBA}"/>
                </a:ext>
              </a:extLst>
            </p:cNvPr>
            <p:cNvCxnSpPr>
              <a:cxnSpLocks/>
            </p:cNvCxnSpPr>
            <p:nvPr/>
          </p:nvCxnSpPr>
          <p:spPr>
            <a:xfrm>
              <a:off x="263524" y="301940"/>
              <a:ext cx="1440000" cy="0"/>
            </a:xfrm>
            <a:prstGeom prst="line">
              <a:avLst/>
            </a:prstGeom>
            <a:solidFill>
              <a:schemeClr val="accent2"/>
            </a:solidFill>
            <a:ln w="127000">
              <a:solidFill>
                <a:srgbClr val="4DBD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Прямая соединительная линия 46">
              <a:extLst>
                <a:ext uri="{FF2B5EF4-FFF2-40B4-BE49-F238E27FC236}">
                  <a16:creationId xmlns:a16="http://schemas.microsoft.com/office/drawing/2014/main" xmlns="" id="{1A25E10C-0576-4C7B-9F8D-DB8395ADE2E7}"/>
                </a:ext>
              </a:extLst>
            </p:cNvPr>
            <p:cNvCxnSpPr>
              <a:cxnSpLocks/>
            </p:cNvCxnSpPr>
            <p:nvPr/>
          </p:nvCxnSpPr>
          <p:spPr>
            <a:xfrm>
              <a:off x="3624132" y="301940"/>
              <a:ext cx="1440000" cy="0"/>
            </a:xfrm>
            <a:prstGeom prst="line">
              <a:avLst/>
            </a:prstGeom>
            <a:solidFill>
              <a:schemeClr val="accent2"/>
            </a:solidFill>
            <a:ln w="127000">
              <a:solidFill>
                <a:srgbClr val="4DBD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xmlns="" id="{281FAA25-E5E5-4A8D-8006-7871BCAD7B4C}"/>
              </a:ext>
            </a:extLst>
          </p:cNvPr>
          <p:cNvGrpSpPr/>
          <p:nvPr/>
        </p:nvGrpSpPr>
        <p:grpSpPr>
          <a:xfrm>
            <a:off x="665974" y="1485478"/>
            <a:ext cx="3084479" cy="2570327"/>
            <a:chOff x="665974" y="1480373"/>
            <a:chExt cx="3084479" cy="2570327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xmlns="" id="{E085AA6E-CD53-4CE1-9589-B00945F91E25}"/>
                </a:ext>
              </a:extLst>
            </p:cNvPr>
            <p:cNvSpPr txBox="1"/>
            <p:nvPr/>
          </p:nvSpPr>
          <p:spPr>
            <a:xfrm>
              <a:off x="665974" y="1480373"/>
              <a:ext cx="308447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Clr>
                  <a:schemeClr val="tx1"/>
                </a:buClr>
                <a:buSzPct val="120000"/>
              </a:pPr>
              <a:r>
                <a:rPr lang="en-US" sz="2000" b="1" dirty="0">
                  <a:latin typeface="Cera Pro" panose="00000500000000000000" pitchFamily="50" charset="0"/>
                </a:rPr>
                <a:t>Telegram-</a:t>
              </a:r>
              <a:r>
                <a:rPr lang="ru-RU" sz="2000" b="1" dirty="0">
                  <a:latin typeface="Cera Pro" panose="00000500000000000000" pitchFamily="50" charset="0"/>
                </a:rPr>
                <a:t>канал: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xmlns="" id="{EFFD874C-9050-4461-A59E-A7CD62A2F223}"/>
                </a:ext>
              </a:extLst>
            </p:cNvPr>
            <p:cNvSpPr txBox="1"/>
            <p:nvPr/>
          </p:nvSpPr>
          <p:spPr>
            <a:xfrm>
              <a:off x="665974" y="1784068"/>
              <a:ext cx="308447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Clr>
                  <a:schemeClr val="tx1"/>
                </a:buClr>
                <a:buSzPct val="120000"/>
              </a:pPr>
              <a:r>
                <a:rPr lang="en-US" sz="3200" b="1" dirty="0">
                  <a:solidFill>
                    <a:srgbClr val="32AADF"/>
                  </a:solidFill>
                  <a:latin typeface="Cera Pro" panose="00000500000000000000" pitchFamily="50" charset="0"/>
                  <a:hlinkClick r:id="rId2" tooltip="Наш TG-канал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@vaco_izd</a:t>
              </a:r>
              <a:endParaRPr lang="ru-RU" sz="3200" b="1" dirty="0">
                <a:solidFill>
                  <a:srgbClr val="32AADF"/>
                </a:solidFill>
                <a:latin typeface="Cera Pro" panose="00000500000000000000" pitchFamily="50" charset="0"/>
              </a:endParaRPr>
            </a:p>
          </p:txBody>
        </p:sp>
        <p:pic>
          <p:nvPicPr>
            <p:cNvPr id="58" name="Picture 7">
              <a:extLst>
                <a:ext uri="{FF2B5EF4-FFF2-40B4-BE49-F238E27FC236}">
                  <a16:creationId xmlns:a16="http://schemas.microsoft.com/office/drawing/2014/main" xmlns="" id="{E386322B-9807-4A8B-903B-C99F09259D0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12" t="9712" r="9712" b="9712"/>
            <a:stretch/>
          </p:blipFill>
          <p:spPr bwMode="auto">
            <a:xfrm>
              <a:off x="1452953" y="2519317"/>
              <a:ext cx="1510520" cy="1531383"/>
            </a:xfrm>
            <a:prstGeom prst="rect">
              <a:avLst/>
            </a:prstGeom>
            <a:noFill/>
            <a:ln w="28575">
              <a:solidFill>
                <a:srgbClr val="4DBD94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3" name="Рисунок 62">
            <a:extLst>
              <a:ext uri="{FF2B5EF4-FFF2-40B4-BE49-F238E27FC236}">
                <a16:creationId xmlns:a16="http://schemas.microsoft.com/office/drawing/2014/main" xmlns="" id="{F1A3F5FE-E453-46D0-907A-25161A7A40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0021" y="101934"/>
            <a:ext cx="989203" cy="457580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197B4FF7-9B6B-455D-83DB-B9C5FF6F9499}"/>
              </a:ext>
            </a:extLst>
          </p:cNvPr>
          <p:cNvSpPr txBox="1"/>
          <p:nvPr/>
        </p:nvSpPr>
        <p:spPr>
          <a:xfrm>
            <a:off x="173736" y="609819"/>
            <a:ext cx="105945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era Pro" panose="00000500000000000000" pitchFamily="50" charset="0"/>
              </a:rPr>
              <a:t>C</a:t>
            </a:r>
            <a:r>
              <a:rPr lang="ru-RU" sz="2800" b="1" dirty="0" err="1">
                <a:latin typeface="Cera Pro" panose="00000500000000000000" pitchFamily="50" charset="0"/>
              </a:rPr>
              <a:t>оцсети</a:t>
            </a:r>
            <a:r>
              <a:rPr lang="ru-RU" sz="2800" b="1" dirty="0">
                <a:latin typeface="Cera Pro" panose="00000500000000000000" pitchFamily="50" charset="0"/>
              </a:rPr>
              <a:t> «ВАКО»</a:t>
            </a:r>
            <a:r>
              <a:rPr lang="en-US" sz="2800" b="1" dirty="0">
                <a:latin typeface="Cera Pro" panose="00000500000000000000" pitchFamily="50" charset="0"/>
              </a:rPr>
              <a:t> </a:t>
            </a:r>
            <a:r>
              <a:rPr lang="ru-RU" sz="2800" b="1" dirty="0">
                <a:latin typeface="Cera Pro" panose="00000500000000000000" pitchFamily="50" charset="0"/>
              </a:rPr>
              <a:t>– дополнительные ресурсы для учителей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5399AC64-EBED-42A4-BEFC-8A20199E50A7}"/>
              </a:ext>
            </a:extLst>
          </p:cNvPr>
          <p:cNvSpPr txBox="1"/>
          <p:nvPr/>
        </p:nvSpPr>
        <p:spPr>
          <a:xfrm>
            <a:off x="265113" y="4206279"/>
            <a:ext cx="38862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tx1"/>
              </a:buClr>
              <a:buSzPct val="120000"/>
            </a:pPr>
            <a:r>
              <a:rPr lang="ru-RU" dirty="0">
                <a:latin typeface="Cera Pro" panose="00000500000000000000" pitchFamily="50" charset="0"/>
              </a:rPr>
              <a:t>Чат-бот с тестами</a:t>
            </a:r>
          </a:p>
          <a:p>
            <a:pPr algn="ctr">
              <a:buClr>
                <a:schemeClr val="tx1"/>
              </a:buClr>
              <a:buSzPct val="120000"/>
            </a:pPr>
            <a:endParaRPr lang="ru-RU" dirty="0">
              <a:latin typeface="Cera Pro" panose="00000500000000000000" pitchFamily="50" charset="0"/>
            </a:endParaRPr>
          </a:p>
          <a:p>
            <a:pPr algn="ctr">
              <a:buClr>
                <a:schemeClr val="tx1"/>
              </a:buClr>
              <a:buSzPct val="120000"/>
            </a:pPr>
            <a:r>
              <a:rPr lang="ru-RU" dirty="0">
                <a:latin typeface="Cera Pro" panose="00000500000000000000" pitchFamily="50" charset="0"/>
              </a:rPr>
              <a:t>Рабочие </a:t>
            </a:r>
            <a:r>
              <a:rPr lang="ru-RU" dirty="0" smtClean="0">
                <a:latin typeface="Cera Pro" panose="00000500000000000000" pitchFamily="50" charset="0"/>
              </a:rPr>
              <a:t>листы</a:t>
            </a:r>
            <a:endParaRPr lang="ru-RU" dirty="0">
              <a:latin typeface="Cera Pro" panose="00000500000000000000" pitchFamily="50" charset="0"/>
            </a:endParaRPr>
          </a:p>
          <a:p>
            <a:pPr algn="ctr">
              <a:buClr>
                <a:schemeClr val="tx1"/>
              </a:buClr>
              <a:buSzPct val="120000"/>
            </a:pPr>
            <a:endParaRPr lang="ru-RU" dirty="0">
              <a:latin typeface="Cera Pro" panose="00000500000000000000" pitchFamily="50" charset="0"/>
            </a:endParaRPr>
          </a:p>
          <a:p>
            <a:pPr algn="ctr">
              <a:buClr>
                <a:schemeClr val="tx1"/>
              </a:buClr>
              <a:buSzPct val="120000"/>
            </a:pPr>
            <a:r>
              <a:rPr lang="ru-RU" dirty="0">
                <a:latin typeface="Cera Pro" panose="00000500000000000000" pitchFamily="50" charset="0"/>
              </a:rPr>
              <a:t>Демо-версии пособий</a:t>
            </a:r>
            <a:endParaRPr lang="en-US" dirty="0">
              <a:latin typeface="Cera Pro" panose="00000500000000000000" pitchFamily="50" charset="0"/>
            </a:endParaRPr>
          </a:p>
        </p:txBody>
      </p: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xmlns="" id="{37D2FCE6-180E-44D7-8F50-FF96B1B4C460}"/>
              </a:ext>
            </a:extLst>
          </p:cNvPr>
          <p:cNvGrpSpPr/>
          <p:nvPr/>
        </p:nvGrpSpPr>
        <p:grpSpPr>
          <a:xfrm>
            <a:off x="4555349" y="1485478"/>
            <a:ext cx="3084479" cy="2570327"/>
            <a:chOff x="665974" y="1480373"/>
            <a:chExt cx="3084479" cy="2570327"/>
          </a:xfrm>
        </p:grpSpPr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xmlns="" id="{E29BA91A-BF28-4E94-B32E-B4FA870BE48A}"/>
                </a:ext>
              </a:extLst>
            </p:cNvPr>
            <p:cNvSpPr txBox="1"/>
            <p:nvPr/>
          </p:nvSpPr>
          <p:spPr>
            <a:xfrm>
              <a:off x="665974" y="1480373"/>
              <a:ext cx="308447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Clr>
                  <a:schemeClr val="tx1"/>
                </a:buClr>
                <a:buSzPct val="120000"/>
              </a:pPr>
              <a:r>
                <a:rPr lang="ru-RU" sz="2000" b="1" dirty="0">
                  <a:latin typeface="Cera Pro" panose="00000500000000000000" pitchFamily="50" charset="0"/>
                </a:rPr>
                <a:t>Сообщество </a:t>
              </a:r>
              <a:r>
                <a:rPr lang="en-US" sz="2000" b="1" dirty="0">
                  <a:latin typeface="Cera Pro" panose="00000500000000000000" pitchFamily="50" charset="0"/>
                </a:rPr>
                <a:t>VK</a:t>
              </a:r>
              <a:r>
                <a:rPr lang="ru-RU" sz="2000" b="1" dirty="0">
                  <a:latin typeface="Cera Pro" panose="00000500000000000000" pitchFamily="50" charset="0"/>
                </a:rPr>
                <a:t>: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xmlns="" id="{739D5384-3CA1-4930-85A2-8E1276E736FD}"/>
                </a:ext>
              </a:extLst>
            </p:cNvPr>
            <p:cNvSpPr txBox="1"/>
            <p:nvPr/>
          </p:nvSpPr>
          <p:spPr>
            <a:xfrm>
              <a:off x="665974" y="1784068"/>
              <a:ext cx="308447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Clr>
                  <a:schemeClr val="tx1"/>
                </a:buClr>
                <a:buSzPct val="120000"/>
              </a:pPr>
              <a:r>
                <a:rPr lang="en-US" sz="3200" b="1" dirty="0">
                  <a:solidFill>
                    <a:srgbClr val="0077FF"/>
                  </a:solidFill>
                  <a:latin typeface="Cera Pro" panose="00000500000000000000" pitchFamily="50" charset="0"/>
                  <a:hlinkClick r:id="rId5" tooltip="Наше сообщество ВКонтакте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@vacoizd</a:t>
              </a:r>
              <a:endParaRPr lang="ru-RU" sz="3200" b="1" dirty="0">
                <a:solidFill>
                  <a:srgbClr val="0077FF"/>
                </a:solidFill>
                <a:latin typeface="Cera Pro" panose="00000500000000000000" pitchFamily="50" charset="0"/>
              </a:endParaRPr>
            </a:p>
          </p:txBody>
        </p:sp>
        <p:pic>
          <p:nvPicPr>
            <p:cNvPr id="96" name="Picture 7">
              <a:extLst>
                <a:ext uri="{FF2B5EF4-FFF2-40B4-BE49-F238E27FC236}">
                  <a16:creationId xmlns:a16="http://schemas.microsoft.com/office/drawing/2014/main" xmlns="" id="{E7452F80-608F-49DE-9DAF-4D3F9C6DE13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10" t="9559" r="10110" b="9559"/>
            <a:stretch/>
          </p:blipFill>
          <p:spPr bwMode="auto">
            <a:xfrm>
              <a:off x="1452953" y="2519317"/>
              <a:ext cx="1510520" cy="1531383"/>
            </a:xfrm>
            <a:prstGeom prst="rect">
              <a:avLst/>
            </a:prstGeom>
            <a:noFill/>
            <a:ln w="28575">
              <a:solidFill>
                <a:srgbClr val="4DBD94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97" name="TextBox 96">
            <a:extLst>
              <a:ext uri="{FF2B5EF4-FFF2-40B4-BE49-F238E27FC236}">
                <a16:creationId xmlns:a16="http://schemas.microsoft.com/office/drawing/2014/main" xmlns="" id="{9FF16698-CE14-4A50-8A76-DA8C5ED07C67}"/>
              </a:ext>
            </a:extLst>
          </p:cNvPr>
          <p:cNvSpPr txBox="1"/>
          <p:nvPr/>
        </p:nvSpPr>
        <p:spPr>
          <a:xfrm>
            <a:off x="4154488" y="4206279"/>
            <a:ext cx="38862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tx1"/>
              </a:buClr>
              <a:buSzPct val="120000"/>
            </a:pPr>
            <a:r>
              <a:rPr lang="ru-RU" dirty="0">
                <a:latin typeface="Cera Pro" panose="00000500000000000000" pitchFamily="50" charset="0"/>
              </a:rPr>
              <a:t>Конкурсы и викторины</a:t>
            </a:r>
          </a:p>
          <a:p>
            <a:pPr algn="ctr">
              <a:buClr>
                <a:schemeClr val="tx1"/>
              </a:buClr>
              <a:buSzPct val="120000"/>
            </a:pPr>
            <a:endParaRPr lang="ru-RU" dirty="0">
              <a:latin typeface="Cera Pro" panose="00000500000000000000" pitchFamily="50" charset="0"/>
            </a:endParaRPr>
          </a:p>
          <a:p>
            <a:pPr algn="ctr">
              <a:buClr>
                <a:schemeClr val="tx1"/>
              </a:buClr>
              <a:buSzPct val="120000"/>
            </a:pPr>
            <a:r>
              <a:rPr lang="ru-RU" dirty="0">
                <a:latin typeface="Cera Pro" panose="00000500000000000000" pitchFamily="50" charset="0"/>
              </a:rPr>
              <a:t>Рабочие листы</a:t>
            </a:r>
          </a:p>
          <a:p>
            <a:pPr algn="ctr">
              <a:buClr>
                <a:schemeClr val="tx1"/>
              </a:buClr>
              <a:buSzPct val="120000"/>
            </a:pPr>
            <a:endParaRPr lang="ru-RU" dirty="0">
              <a:latin typeface="Cera Pro" panose="00000500000000000000" pitchFamily="50" charset="0"/>
            </a:endParaRPr>
          </a:p>
          <a:p>
            <a:pPr algn="ctr">
              <a:buClr>
                <a:schemeClr val="tx1"/>
              </a:buClr>
              <a:buSzPct val="120000"/>
            </a:pPr>
            <a:r>
              <a:rPr lang="ru-RU" dirty="0">
                <a:latin typeface="Cera Pro" panose="00000500000000000000" pitchFamily="50" charset="0"/>
              </a:rPr>
              <a:t>Обзоры пособий</a:t>
            </a:r>
            <a:endParaRPr lang="en-US" dirty="0">
              <a:latin typeface="Cera Pro" panose="00000500000000000000" pitchFamily="50" charset="0"/>
            </a:endParaRPr>
          </a:p>
        </p:txBody>
      </p:sp>
      <p:grpSp>
        <p:nvGrpSpPr>
          <p:cNvPr id="98" name="Группа 97">
            <a:extLst>
              <a:ext uri="{FF2B5EF4-FFF2-40B4-BE49-F238E27FC236}">
                <a16:creationId xmlns:a16="http://schemas.microsoft.com/office/drawing/2014/main" xmlns="" id="{C72DB423-026C-4221-A6BE-61A64BAD1E7E}"/>
              </a:ext>
            </a:extLst>
          </p:cNvPr>
          <p:cNvGrpSpPr/>
          <p:nvPr/>
        </p:nvGrpSpPr>
        <p:grpSpPr>
          <a:xfrm>
            <a:off x="8441549" y="1485478"/>
            <a:ext cx="3084479" cy="2570327"/>
            <a:chOff x="665974" y="1480373"/>
            <a:chExt cx="3084479" cy="2570327"/>
          </a:xfrm>
        </p:grpSpPr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xmlns="" id="{54043FA6-31A5-46ED-B259-7BF1C293416A}"/>
                </a:ext>
              </a:extLst>
            </p:cNvPr>
            <p:cNvSpPr txBox="1"/>
            <p:nvPr/>
          </p:nvSpPr>
          <p:spPr>
            <a:xfrm>
              <a:off x="665974" y="1480373"/>
              <a:ext cx="308447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Clr>
                  <a:schemeClr val="tx1"/>
                </a:buClr>
                <a:buSzPct val="120000"/>
              </a:pPr>
              <a:r>
                <a:rPr lang="en-US" sz="2000" b="1" dirty="0">
                  <a:latin typeface="Cera Pro" panose="00000500000000000000" pitchFamily="50" charset="0"/>
                </a:rPr>
                <a:t>YouTube-</a:t>
              </a:r>
              <a:r>
                <a:rPr lang="ru-RU" sz="2000" b="1" dirty="0">
                  <a:latin typeface="Cera Pro" panose="00000500000000000000" pitchFamily="50" charset="0"/>
                </a:rPr>
                <a:t>канал:</a:t>
              </a: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xmlns="" id="{801A7A8B-9965-4D3B-A502-824CD229FDA8}"/>
                </a:ext>
              </a:extLst>
            </p:cNvPr>
            <p:cNvSpPr txBox="1"/>
            <p:nvPr/>
          </p:nvSpPr>
          <p:spPr>
            <a:xfrm>
              <a:off x="665974" y="1784068"/>
              <a:ext cx="308447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Clr>
                  <a:schemeClr val="tx1"/>
                </a:buClr>
                <a:buSzPct val="120000"/>
              </a:pPr>
              <a:r>
                <a:rPr lang="en-US" sz="3200" b="1" dirty="0">
                  <a:solidFill>
                    <a:srgbClr val="FF0000"/>
                  </a:solidFill>
                  <a:latin typeface="Cera Pro" panose="00000500000000000000" pitchFamily="50" charset="0"/>
                  <a:hlinkClick r:id="rId7" tooltip="Наш YouTube-канал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@Vacoizd</a:t>
              </a:r>
              <a:endParaRPr lang="ru-RU" sz="3200" b="1" dirty="0">
                <a:solidFill>
                  <a:srgbClr val="FF0000"/>
                </a:solidFill>
                <a:latin typeface="Cera Pro" panose="00000500000000000000" pitchFamily="50" charset="0"/>
              </a:endParaRPr>
            </a:p>
          </p:txBody>
        </p:sp>
        <p:pic>
          <p:nvPicPr>
            <p:cNvPr id="101" name="Picture 7">
              <a:extLst>
                <a:ext uri="{FF2B5EF4-FFF2-40B4-BE49-F238E27FC236}">
                  <a16:creationId xmlns:a16="http://schemas.microsoft.com/office/drawing/2014/main" xmlns="" id="{63934C8F-5BBD-4390-A35D-332216764BD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30" t="8059" r="8630" b="8059"/>
            <a:stretch/>
          </p:blipFill>
          <p:spPr bwMode="auto">
            <a:xfrm>
              <a:off x="1452953" y="2519317"/>
              <a:ext cx="1510520" cy="1531383"/>
            </a:xfrm>
            <a:prstGeom prst="rect">
              <a:avLst/>
            </a:prstGeom>
            <a:noFill/>
            <a:ln w="28575">
              <a:solidFill>
                <a:srgbClr val="4DBD94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02" name="TextBox 101">
            <a:extLst>
              <a:ext uri="{FF2B5EF4-FFF2-40B4-BE49-F238E27FC236}">
                <a16:creationId xmlns:a16="http://schemas.microsoft.com/office/drawing/2014/main" xmlns="" id="{85F14AD2-7C48-4704-ADD3-79BE76089942}"/>
              </a:ext>
            </a:extLst>
          </p:cNvPr>
          <p:cNvSpPr txBox="1"/>
          <p:nvPr/>
        </p:nvSpPr>
        <p:spPr>
          <a:xfrm>
            <a:off x="8040688" y="4206279"/>
            <a:ext cx="38862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tx1"/>
              </a:buClr>
              <a:buSzPct val="120000"/>
            </a:pPr>
            <a:r>
              <a:rPr lang="ru-RU" dirty="0">
                <a:latin typeface="Cera Pro" panose="00000500000000000000" pitchFamily="50" charset="0"/>
              </a:rPr>
              <a:t>Записи вебинаров</a:t>
            </a:r>
          </a:p>
          <a:p>
            <a:pPr algn="ctr">
              <a:buClr>
                <a:schemeClr val="tx1"/>
              </a:buClr>
              <a:buSzPct val="120000"/>
            </a:pPr>
            <a:endParaRPr lang="ru-RU" dirty="0">
              <a:latin typeface="Cera Pro" panose="00000500000000000000" pitchFamily="50" charset="0"/>
            </a:endParaRPr>
          </a:p>
          <a:p>
            <a:pPr algn="ctr">
              <a:buClr>
                <a:schemeClr val="tx1"/>
              </a:buClr>
              <a:buSzPct val="120000"/>
            </a:pPr>
            <a:r>
              <a:rPr lang="ru-RU" dirty="0">
                <a:latin typeface="Cera Pro" panose="00000500000000000000" pitchFamily="50" charset="0"/>
              </a:rPr>
              <a:t>Видео-обзоры книг</a:t>
            </a:r>
          </a:p>
          <a:p>
            <a:pPr algn="ctr">
              <a:buClr>
                <a:schemeClr val="tx1"/>
              </a:buClr>
              <a:buSzPct val="120000"/>
            </a:pPr>
            <a:endParaRPr lang="ru-RU" dirty="0">
              <a:latin typeface="Cera Pro" panose="00000500000000000000" pitchFamily="50" charset="0"/>
            </a:endParaRPr>
          </a:p>
          <a:p>
            <a:pPr algn="ctr">
              <a:buClr>
                <a:schemeClr val="tx1"/>
              </a:buClr>
              <a:buSzPct val="120000"/>
            </a:pPr>
            <a:r>
              <a:rPr lang="ru-RU" dirty="0">
                <a:latin typeface="Cera Pro" panose="00000500000000000000" pitchFamily="50" charset="0"/>
              </a:rPr>
              <a:t>Интервью с авторами</a:t>
            </a:r>
            <a:endParaRPr lang="en-US" dirty="0">
              <a:latin typeface="Cera Pro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77311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xmlns="" id="{34939C5C-FF98-873C-D6C0-87F96EDC416D}"/>
              </a:ext>
            </a:extLst>
          </p:cNvPr>
          <p:cNvCxnSpPr>
            <a:cxnSpLocks/>
          </p:cNvCxnSpPr>
          <p:nvPr/>
        </p:nvCxnSpPr>
        <p:spPr>
          <a:xfrm>
            <a:off x="2163763" y="6260802"/>
            <a:ext cx="4618037" cy="0"/>
          </a:xfrm>
          <a:prstGeom prst="line">
            <a:avLst/>
          </a:prstGeom>
          <a:ln w="3365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3A092E5E-A784-9AC6-4C97-3C07E3F646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43" y="5817865"/>
            <a:ext cx="1648082" cy="76236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7A510C9D-024A-FA8D-3C9D-982E3049EB7C}"/>
              </a:ext>
            </a:extLst>
          </p:cNvPr>
          <p:cNvSpPr txBox="1"/>
          <p:nvPr/>
        </p:nvSpPr>
        <p:spPr>
          <a:xfrm>
            <a:off x="5612535" y="6294922"/>
            <a:ext cx="965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Cera Pro" panose="00000500000000000000" pitchFamily="50" charset="0"/>
              </a:rPr>
              <a:t>2024 г.</a:t>
            </a:r>
          </a:p>
        </p:txBody>
      </p: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xmlns="" id="{EDF02540-376F-8FD0-4A91-6D5AFC55B64C}"/>
              </a:ext>
            </a:extLst>
          </p:cNvPr>
          <p:cNvCxnSpPr>
            <a:cxnSpLocks/>
          </p:cNvCxnSpPr>
          <p:nvPr/>
        </p:nvCxnSpPr>
        <p:spPr>
          <a:xfrm>
            <a:off x="2179638" y="6248102"/>
            <a:ext cx="4608512" cy="0"/>
          </a:xfrm>
          <a:prstGeom prst="line">
            <a:avLst/>
          </a:prstGeom>
          <a:ln w="33655">
            <a:solidFill>
              <a:srgbClr val="4DBD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Группа 4">
            <a:extLst>
              <a:ext uri="{FF2B5EF4-FFF2-40B4-BE49-F238E27FC236}">
                <a16:creationId xmlns:a16="http://schemas.microsoft.com/office/drawing/2014/main" xmlns="" id="{D9893571-496B-47C8-85E0-D9EF3AD0947C}"/>
              </a:ext>
            </a:extLst>
          </p:cNvPr>
          <p:cNvGrpSpPr/>
          <p:nvPr/>
        </p:nvGrpSpPr>
        <p:grpSpPr>
          <a:xfrm>
            <a:off x="221189" y="4276548"/>
            <a:ext cx="8392613" cy="1507198"/>
            <a:chOff x="173736" y="4276548"/>
            <a:chExt cx="8392613" cy="1507198"/>
          </a:xfrm>
        </p:grpSpPr>
        <p:grpSp>
          <p:nvGrpSpPr>
            <p:cNvPr id="2" name="Группа 1">
              <a:extLst>
                <a:ext uri="{FF2B5EF4-FFF2-40B4-BE49-F238E27FC236}">
                  <a16:creationId xmlns:a16="http://schemas.microsoft.com/office/drawing/2014/main" xmlns="" id="{20BDDC96-B0DD-45A7-9614-3A4892433178}"/>
                </a:ext>
              </a:extLst>
            </p:cNvPr>
            <p:cNvGrpSpPr/>
            <p:nvPr/>
          </p:nvGrpSpPr>
          <p:grpSpPr>
            <a:xfrm>
              <a:off x="173736" y="4276548"/>
              <a:ext cx="3657507" cy="657616"/>
              <a:chOff x="173736" y="4227584"/>
              <a:chExt cx="3657507" cy="657616"/>
            </a:xfrm>
          </p:grpSpPr>
          <p:sp>
            <p:nvSpPr>
              <p:cNvPr id="39" name="Прямоугольник 38">
                <a:extLst>
                  <a:ext uri="{FF2B5EF4-FFF2-40B4-BE49-F238E27FC236}">
                    <a16:creationId xmlns:a16="http://schemas.microsoft.com/office/drawing/2014/main" xmlns="" id="{055A1AFA-AF3F-4874-AD3A-0ADED3A73995}"/>
                  </a:ext>
                </a:extLst>
              </p:cNvPr>
              <p:cNvSpPr/>
              <p:nvPr/>
            </p:nvSpPr>
            <p:spPr>
              <a:xfrm>
                <a:off x="263524" y="4624945"/>
                <a:ext cx="3460751" cy="175656"/>
              </a:xfrm>
              <a:prstGeom prst="rect">
                <a:avLst/>
              </a:prstGeom>
              <a:solidFill>
                <a:srgbClr val="4DBD9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xmlns="" id="{A856AC19-1CD2-4465-BBB0-B94EB6D8196F}"/>
                  </a:ext>
                </a:extLst>
              </p:cNvPr>
              <p:cNvSpPr txBox="1"/>
              <p:nvPr/>
            </p:nvSpPr>
            <p:spPr>
              <a:xfrm>
                <a:off x="173736" y="4227584"/>
                <a:ext cx="3657507" cy="6576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4700"/>
                  </a:lnSpc>
                </a:pPr>
                <a:r>
                  <a:rPr lang="ru-RU" sz="3600" b="1" dirty="0">
                    <a:latin typeface="Cera Pro" panose="00000500000000000000" pitchFamily="50" charset="0"/>
                  </a:rPr>
                  <a:t>Наши контакты</a:t>
                </a: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182A5F2F-5047-4A70-A013-5E653AB5B5B4}"/>
                </a:ext>
              </a:extLst>
            </p:cNvPr>
            <p:cNvSpPr txBox="1"/>
            <p:nvPr/>
          </p:nvSpPr>
          <p:spPr>
            <a:xfrm>
              <a:off x="200753" y="4860416"/>
              <a:ext cx="8365596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b="1" dirty="0">
                  <a:latin typeface="Cera Pro" panose="00000500000000000000" pitchFamily="50" charset="0"/>
                </a:rPr>
                <a:t>Адрес:</a:t>
              </a:r>
              <a:r>
                <a:rPr lang="ru-RU" dirty="0">
                  <a:latin typeface="Cera Pro" panose="00000500000000000000" pitchFamily="50" charset="0"/>
                </a:rPr>
                <a:t> 129085, г. Москва, проспект Мира, д. 101, оф. 518</a:t>
              </a:r>
            </a:p>
            <a:p>
              <a:r>
                <a:rPr lang="ru-RU" b="1" dirty="0">
                  <a:latin typeface="Cera Pro" panose="00000500000000000000" pitchFamily="50" charset="0"/>
                </a:rPr>
                <a:t>E-mail:</a:t>
              </a:r>
              <a:r>
                <a:rPr lang="ru-RU" dirty="0">
                  <a:latin typeface="Cera Pro" panose="00000500000000000000" pitchFamily="50" charset="0"/>
                </a:rPr>
                <a:t> </a:t>
              </a:r>
              <a:r>
                <a:rPr lang="en-US" dirty="0" err="1">
                  <a:latin typeface="Cera Pro" panose="00000500000000000000" pitchFamily="50" charset="0"/>
                </a:rPr>
                <a:t>vopros</a:t>
              </a:r>
              <a:r>
                <a:rPr lang="ru-RU" dirty="0">
                  <a:latin typeface="Cera Pro" panose="00000500000000000000" pitchFamily="50" charset="0"/>
                </a:rPr>
                <a:t>@vaco.ru / </a:t>
              </a:r>
              <a:r>
                <a:rPr lang="en-US" dirty="0">
                  <a:latin typeface="Cera Pro" panose="00000500000000000000" pitchFamily="50" charset="0"/>
                </a:rPr>
                <a:t>pub</a:t>
              </a:r>
              <a:r>
                <a:rPr lang="ru-RU" dirty="0">
                  <a:latin typeface="Cera Pro" panose="00000500000000000000" pitchFamily="50" charset="0"/>
                </a:rPr>
                <a:t>@vaco.ru</a:t>
              </a:r>
            </a:p>
            <a:p>
              <a:r>
                <a:rPr lang="ru-RU" b="1" dirty="0">
                  <a:latin typeface="Cera Pro" panose="00000500000000000000" pitchFamily="50" charset="0"/>
                </a:rPr>
                <a:t>Телефон:</a:t>
              </a:r>
              <a:r>
                <a:rPr lang="ru-RU" dirty="0">
                  <a:latin typeface="Cera Pro" panose="00000500000000000000" pitchFamily="50" charset="0"/>
                </a:rPr>
                <a:t> +7 (495) 789-96-20</a:t>
              </a: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4DBADA3B-3CB2-4DD5-A144-4096AC6EF386}"/>
              </a:ext>
            </a:extLst>
          </p:cNvPr>
          <p:cNvSpPr txBox="1"/>
          <p:nvPr/>
        </p:nvSpPr>
        <p:spPr>
          <a:xfrm>
            <a:off x="173736" y="609819"/>
            <a:ext cx="26404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latin typeface="Cera Pro" panose="00000500000000000000" pitchFamily="50" charset="0"/>
              </a:rPr>
              <a:t>Где купить</a:t>
            </a:r>
          </a:p>
        </p:txBody>
      </p: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xmlns="" id="{5FA59B0F-AC18-4F08-B3FC-BA54CEB48917}"/>
              </a:ext>
            </a:extLst>
          </p:cNvPr>
          <p:cNvGrpSpPr/>
          <p:nvPr/>
        </p:nvGrpSpPr>
        <p:grpSpPr>
          <a:xfrm>
            <a:off x="263524" y="301940"/>
            <a:ext cx="4800608" cy="0"/>
            <a:chOff x="263524" y="301940"/>
            <a:chExt cx="4800608" cy="0"/>
          </a:xfrm>
        </p:grpSpPr>
        <p:cxnSp>
          <p:nvCxnSpPr>
            <p:cNvPr id="45" name="Прямая соединительная линия 44">
              <a:extLst>
                <a:ext uri="{FF2B5EF4-FFF2-40B4-BE49-F238E27FC236}">
                  <a16:creationId xmlns:a16="http://schemas.microsoft.com/office/drawing/2014/main" xmlns="" id="{19AF1429-5F04-4BFF-B8F9-13344DAFE871}"/>
                </a:ext>
              </a:extLst>
            </p:cNvPr>
            <p:cNvCxnSpPr>
              <a:cxnSpLocks/>
            </p:cNvCxnSpPr>
            <p:nvPr/>
          </p:nvCxnSpPr>
          <p:spPr>
            <a:xfrm>
              <a:off x="1686592" y="301940"/>
              <a:ext cx="1954076" cy="0"/>
            </a:xfrm>
            <a:prstGeom prst="line">
              <a:avLst/>
            </a:prstGeom>
            <a:solidFill>
              <a:schemeClr val="accent2"/>
            </a:solidFill>
            <a:ln w="127000">
              <a:solidFill>
                <a:srgbClr val="C9EBE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Прямая соединительная линия 45">
              <a:extLst>
                <a:ext uri="{FF2B5EF4-FFF2-40B4-BE49-F238E27FC236}">
                  <a16:creationId xmlns:a16="http://schemas.microsoft.com/office/drawing/2014/main" xmlns="" id="{71AE4756-D336-43DB-A48F-3E92663CFFBA}"/>
                </a:ext>
              </a:extLst>
            </p:cNvPr>
            <p:cNvCxnSpPr>
              <a:cxnSpLocks/>
            </p:cNvCxnSpPr>
            <p:nvPr/>
          </p:nvCxnSpPr>
          <p:spPr>
            <a:xfrm>
              <a:off x="263524" y="301940"/>
              <a:ext cx="1440000" cy="0"/>
            </a:xfrm>
            <a:prstGeom prst="line">
              <a:avLst/>
            </a:prstGeom>
            <a:solidFill>
              <a:schemeClr val="accent2"/>
            </a:solidFill>
            <a:ln w="127000">
              <a:solidFill>
                <a:srgbClr val="4DBD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Прямая соединительная линия 46">
              <a:extLst>
                <a:ext uri="{FF2B5EF4-FFF2-40B4-BE49-F238E27FC236}">
                  <a16:creationId xmlns:a16="http://schemas.microsoft.com/office/drawing/2014/main" xmlns="" id="{1A25E10C-0576-4C7B-9F8D-DB8395ADE2E7}"/>
                </a:ext>
              </a:extLst>
            </p:cNvPr>
            <p:cNvCxnSpPr>
              <a:cxnSpLocks/>
            </p:cNvCxnSpPr>
            <p:nvPr/>
          </p:nvCxnSpPr>
          <p:spPr>
            <a:xfrm>
              <a:off x="3624132" y="301940"/>
              <a:ext cx="1440000" cy="0"/>
            </a:xfrm>
            <a:prstGeom prst="line">
              <a:avLst/>
            </a:prstGeom>
            <a:solidFill>
              <a:schemeClr val="accent2"/>
            </a:solidFill>
            <a:ln w="127000">
              <a:solidFill>
                <a:srgbClr val="4DBD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E085AA6E-CD53-4CE1-9589-B00945F91E25}"/>
              </a:ext>
            </a:extLst>
          </p:cNvPr>
          <p:cNvSpPr txBox="1"/>
          <p:nvPr/>
        </p:nvSpPr>
        <p:spPr>
          <a:xfrm>
            <a:off x="1215957" y="1480373"/>
            <a:ext cx="35080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tx1"/>
              </a:buClr>
              <a:buSzPct val="120000"/>
            </a:pPr>
            <a:r>
              <a:rPr lang="ru-RU" sz="2000" b="1" dirty="0">
                <a:latin typeface="Cera Pro" panose="00000500000000000000" pitchFamily="50" charset="0"/>
              </a:rPr>
              <a:t>На сайте издательства: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172DD6E5-3DAB-4385-9106-459E391F27A3}"/>
              </a:ext>
            </a:extLst>
          </p:cNvPr>
          <p:cNvSpPr txBox="1"/>
          <p:nvPr/>
        </p:nvSpPr>
        <p:spPr>
          <a:xfrm>
            <a:off x="7472585" y="1480373"/>
            <a:ext cx="308447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tx1"/>
              </a:buClr>
              <a:buSzPct val="120000"/>
            </a:pPr>
            <a:r>
              <a:rPr lang="ru-RU" sz="2000" b="1" dirty="0">
                <a:latin typeface="Cera Pro" panose="00000500000000000000" pitchFamily="50" charset="0"/>
              </a:rPr>
              <a:t>На маркетплейсах: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EFFD874C-9050-4461-A59E-A7CD62A2F223}"/>
              </a:ext>
            </a:extLst>
          </p:cNvPr>
          <p:cNvSpPr txBox="1"/>
          <p:nvPr/>
        </p:nvSpPr>
        <p:spPr>
          <a:xfrm>
            <a:off x="1639509" y="1784068"/>
            <a:ext cx="30844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tx1"/>
              </a:buClr>
              <a:buSzPct val="120000"/>
            </a:pPr>
            <a:r>
              <a:rPr lang="en-US" sz="3200" b="1" dirty="0">
                <a:solidFill>
                  <a:srgbClr val="4DBD94"/>
                </a:solidFill>
                <a:latin typeface="Cera Pro" panose="00000500000000000000" pitchFamily="50" charset="0"/>
                <a:hlinkClick r:id="rId3" tooltip="Нажмите, чтобы перейти на сайт vaco.ru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vaco.ru</a:t>
            </a:r>
            <a:endParaRPr lang="ru-RU" sz="3200" b="1" dirty="0">
              <a:solidFill>
                <a:srgbClr val="4DBD94"/>
              </a:solidFill>
              <a:latin typeface="Cera Pro" panose="00000500000000000000" pitchFamily="50" charset="0"/>
            </a:endParaRPr>
          </a:p>
        </p:txBody>
      </p:sp>
      <p:pic>
        <p:nvPicPr>
          <p:cNvPr id="58" name="Picture 7">
            <a:extLst>
              <a:ext uri="{FF2B5EF4-FFF2-40B4-BE49-F238E27FC236}">
                <a16:creationId xmlns:a16="http://schemas.microsoft.com/office/drawing/2014/main" xmlns="" id="{E386322B-9807-4A8B-903B-C99F09259D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7" t="9127" r="9127" b="9127"/>
          <a:stretch/>
        </p:blipFill>
        <p:spPr bwMode="auto">
          <a:xfrm>
            <a:off x="2426488" y="2529748"/>
            <a:ext cx="1510520" cy="1510520"/>
          </a:xfrm>
          <a:prstGeom prst="rect">
            <a:avLst/>
          </a:prstGeom>
          <a:noFill/>
          <a:ln w="28575">
            <a:solidFill>
              <a:srgbClr val="4DBD9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" name="Picture 7">
            <a:extLst>
              <a:ext uri="{FF2B5EF4-FFF2-40B4-BE49-F238E27FC236}">
                <a16:creationId xmlns:a16="http://schemas.microsoft.com/office/drawing/2014/main" xmlns="" id="{4B7A8ADA-351D-42E4-972F-62718ACBBC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4" t="5714" r="5714" b="5714"/>
          <a:stretch/>
        </p:blipFill>
        <p:spPr bwMode="auto">
          <a:xfrm>
            <a:off x="6712752" y="2529748"/>
            <a:ext cx="1510520" cy="1510520"/>
          </a:xfrm>
          <a:prstGeom prst="rect">
            <a:avLst/>
          </a:prstGeom>
          <a:noFill/>
          <a:ln w="28575">
            <a:solidFill>
              <a:srgbClr val="4DBD9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91036D1A-BCA0-496D-A7A9-25A6AC117B2D}"/>
              </a:ext>
            </a:extLst>
          </p:cNvPr>
          <p:cNvSpPr txBox="1"/>
          <p:nvPr/>
        </p:nvSpPr>
        <p:spPr>
          <a:xfrm>
            <a:off x="6712751" y="1784068"/>
            <a:ext cx="15105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tx1"/>
              </a:buClr>
              <a:buSzPct val="120000"/>
            </a:pPr>
            <a:r>
              <a:rPr lang="en-US" sz="3200" b="1" dirty="0">
                <a:solidFill>
                  <a:srgbClr val="4C1074"/>
                </a:solidFill>
                <a:latin typeface="Cera Pro" panose="00000500000000000000" pitchFamily="50" charset="0"/>
                <a:hlinkClick r:id="rId6" tooltip="Нажмите, чтобы перейти на сайт wb.ru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wb.ru</a:t>
            </a:r>
            <a:endParaRPr lang="ru-RU" sz="3200" b="1" dirty="0">
              <a:solidFill>
                <a:srgbClr val="4C1074"/>
              </a:solidFill>
              <a:latin typeface="Cera Pro" panose="00000500000000000000" pitchFamily="50" charset="0"/>
            </a:endParaRPr>
          </a:p>
        </p:txBody>
      </p:sp>
      <p:pic>
        <p:nvPicPr>
          <p:cNvPr id="61" name="Picture 7">
            <a:extLst>
              <a:ext uri="{FF2B5EF4-FFF2-40B4-BE49-F238E27FC236}">
                <a16:creationId xmlns:a16="http://schemas.microsoft.com/office/drawing/2014/main" xmlns="" id="{3A38767B-1F4C-4F8E-B26D-C2CA998D87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2" t="4242" r="4242" b="4242"/>
          <a:stretch/>
        </p:blipFill>
        <p:spPr bwMode="auto">
          <a:xfrm>
            <a:off x="9806376" y="2529748"/>
            <a:ext cx="1510520" cy="1510520"/>
          </a:xfrm>
          <a:prstGeom prst="rect">
            <a:avLst/>
          </a:prstGeom>
          <a:noFill/>
          <a:ln w="28575">
            <a:solidFill>
              <a:srgbClr val="4DBD9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CFC55104-0CAB-4958-A388-A7A6A8F10586}"/>
              </a:ext>
            </a:extLst>
          </p:cNvPr>
          <p:cNvSpPr txBox="1"/>
          <p:nvPr/>
        </p:nvSpPr>
        <p:spPr>
          <a:xfrm>
            <a:off x="9725894" y="1784068"/>
            <a:ext cx="16714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tx1"/>
              </a:buClr>
              <a:buSzPct val="120000"/>
            </a:pPr>
            <a:r>
              <a:rPr lang="en-US" sz="3200" b="1" dirty="0">
                <a:solidFill>
                  <a:srgbClr val="005BFF"/>
                </a:solidFill>
                <a:latin typeface="Cera Pro" panose="00000500000000000000" pitchFamily="50" charset="0"/>
                <a:hlinkClick r:id="rId8" tooltip="Нажмите, чтобы перейти на сайт ozon.ru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ozon.ru</a:t>
            </a:r>
            <a:endParaRPr lang="ru-RU" sz="3200" b="1" dirty="0">
              <a:solidFill>
                <a:srgbClr val="005BFF"/>
              </a:solidFill>
              <a:latin typeface="Cera Pro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90237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999E1615-EBD5-402A-9BF3-EC4E0CDD27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0021" y="101934"/>
            <a:ext cx="989203" cy="45758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6EF3860-E9A2-49B7-A454-02AC7B1BA5BC}"/>
              </a:ext>
            </a:extLst>
          </p:cNvPr>
          <p:cNvSpPr txBox="1"/>
          <p:nvPr/>
        </p:nvSpPr>
        <p:spPr>
          <a:xfrm>
            <a:off x="141108" y="330724"/>
            <a:ext cx="114435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0000"/>
                </a:solidFill>
                <a:latin typeface="Times New Roman"/>
              </a:rPr>
              <a:t>МЕТОДИЧЕСКИЕ РЕКОМЕНДАЦИИ </a:t>
            </a:r>
            <a:endParaRPr lang="ru-RU" sz="3200" dirty="0">
              <a:solidFill>
                <a:srgbClr val="000000"/>
              </a:solidFill>
              <a:latin typeface="Times New Roman"/>
            </a:endParaRPr>
          </a:p>
          <a:p>
            <a:pPr algn="ctr"/>
            <a:r>
              <a:rPr lang="ru-RU" sz="3200" b="1" dirty="0">
                <a:solidFill>
                  <a:srgbClr val="000000"/>
                </a:solidFill>
                <a:latin typeface="Times New Roman"/>
              </a:rPr>
              <a:t>по организации процесса обучения в первом классе </a:t>
            </a:r>
            <a:endParaRPr lang="ru-RU" sz="320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33EDBFC-531E-4CB1-8DAB-E83D1D7E8A61}"/>
              </a:ext>
            </a:extLst>
          </p:cNvPr>
          <p:cNvSpPr txBox="1"/>
          <p:nvPr/>
        </p:nvSpPr>
        <p:spPr>
          <a:xfrm>
            <a:off x="264584" y="1407942"/>
            <a:ext cx="1141427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i="1" dirty="0" smtClean="0">
                <a:solidFill>
                  <a:srgbClr val="000000"/>
                </a:solidFill>
                <a:latin typeface="Times New Roman"/>
              </a:rPr>
              <a:t>создание </a:t>
            </a:r>
            <a:r>
              <a:rPr lang="ru-RU" sz="2600" i="1" dirty="0">
                <a:solidFill>
                  <a:srgbClr val="000000"/>
                </a:solidFill>
                <a:latin typeface="Times New Roman"/>
              </a:rPr>
              <a:t>видимости участия в деятельности </a:t>
            </a:r>
            <a:r>
              <a:rPr lang="ru-RU" sz="2600" dirty="0">
                <a:solidFill>
                  <a:srgbClr val="000000"/>
                </a:solidFill>
                <a:latin typeface="Times New Roman"/>
              </a:rPr>
              <a:t>– проявление низкой работоспособности, отсутствие интереса к предлагаемым заданиям; часты отказ от их выполнения. Ребенок </a:t>
            </a:r>
            <a:r>
              <a:rPr lang="ru-RU" sz="2600" dirty="0" smtClean="0">
                <a:solidFill>
                  <a:srgbClr val="000000"/>
                </a:solidFill>
                <a:latin typeface="Times New Roman"/>
              </a:rPr>
              <a:t>как бы </a:t>
            </a:r>
            <a:r>
              <a:rPr lang="ru-RU" sz="2600" dirty="0">
                <a:solidFill>
                  <a:srgbClr val="000000"/>
                </a:solidFill>
                <a:latin typeface="Times New Roman"/>
              </a:rPr>
              <a:t>отсутствует на уроке, его взгляд рассеян, он не слышит, что говорит учитель и не реагирует на его слова; </a:t>
            </a:r>
          </a:p>
          <a:p>
            <a:r>
              <a:rPr lang="ru-RU" sz="2600" i="1" dirty="0">
                <a:solidFill>
                  <a:srgbClr val="000000"/>
                </a:solidFill>
                <a:latin typeface="Times New Roman"/>
              </a:rPr>
              <a:t>изменения в психической деятельности</a:t>
            </a:r>
            <a:r>
              <a:rPr lang="ru-RU" sz="2600" dirty="0">
                <a:solidFill>
                  <a:srgbClr val="000000"/>
                </a:solidFill>
                <a:latin typeface="Times New Roman"/>
              </a:rPr>
              <a:t>: резко снижается коммуникативная активность (скован при общении с одноклассниками, стесняется отвечать прилюдно (у доски); очевидна низкая самооценка; страх перед любыми формами контроля); </a:t>
            </a:r>
          </a:p>
          <a:p>
            <a:r>
              <a:rPr lang="ru-RU" sz="2600" i="1" dirty="0">
                <a:solidFill>
                  <a:srgbClr val="000000"/>
                </a:solidFill>
                <a:latin typeface="Times New Roman"/>
              </a:rPr>
              <a:t>нежелание ребенка разговаривать о школе и его школьных делах</a:t>
            </a:r>
            <a:r>
              <a:rPr lang="ru-RU" sz="2600" dirty="0">
                <a:solidFill>
                  <a:srgbClr val="000000"/>
                </a:solidFill>
                <a:latin typeface="Times New Roman"/>
              </a:rPr>
              <a:t>: отказывается отвечать на вопросы о школе, делиться своими впечатлениями о прошедшем школьном дне; стремление переключить разговор на другие темы; негативные отзывы об </a:t>
            </a:r>
            <a:r>
              <a:rPr lang="ru-RU" sz="2600" dirty="0" smtClean="0">
                <a:solidFill>
                  <a:srgbClr val="000000"/>
                </a:solidFill>
                <a:latin typeface="Times New Roman"/>
              </a:rPr>
              <a:t>учителе; </a:t>
            </a:r>
            <a:r>
              <a:rPr lang="ru-RU" sz="2600" dirty="0">
                <a:solidFill>
                  <a:srgbClr val="000000"/>
                </a:solidFill>
                <a:latin typeface="Times New Roman"/>
              </a:rPr>
              <a:t>жалобы на события, происходящие в </a:t>
            </a:r>
            <a:r>
              <a:rPr lang="ru-RU" sz="2600" dirty="0" smtClean="0">
                <a:solidFill>
                  <a:srgbClr val="000000"/>
                </a:solidFill>
                <a:latin typeface="Times New Roman"/>
              </a:rPr>
              <a:t>школе</a:t>
            </a:r>
            <a:r>
              <a:rPr lang="ru-RU" sz="2600" dirty="0" smtClean="0">
                <a:latin typeface="Cera Pro" panose="00000500000000000000" pitchFamily="50" charset="0"/>
              </a:rPr>
              <a:t>.</a:t>
            </a:r>
            <a:endParaRPr lang="en-US" sz="2600" dirty="0">
              <a:latin typeface="Cera Pro" panose="00000500000000000000" pitchFamily="50" charset="0"/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xmlns="" id="{1B4157C6-D142-48A7-94C5-D9C12C653D77}"/>
              </a:ext>
            </a:extLst>
          </p:cNvPr>
          <p:cNvGrpSpPr/>
          <p:nvPr/>
        </p:nvGrpSpPr>
        <p:grpSpPr>
          <a:xfrm>
            <a:off x="263524" y="301940"/>
            <a:ext cx="4800608" cy="0"/>
            <a:chOff x="263524" y="301940"/>
            <a:chExt cx="4800608" cy="0"/>
          </a:xfrm>
        </p:grpSpPr>
        <p:cxnSp>
          <p:nvCxnSpPr>
            <p:cNvPr id="7" name="Прямая соединительная линия 6">
              <a:extLst>
                <a:ext uri="{FF2B5EF4-FFF2-40B4-BE49-F238E27FC236}">
                  <a16:creationId xmlns:a16="http://schemas.microsoft.com/office/drawing/2014/main" xmlns="" id="{E438E1A3-A11D-48F6-B31A-65211FBEDDEC}"/>
                </a:ext>
              </a:extLst>
            </p:cNvPr>
            <p:cNvCxnSpPr>
              <a:cxnSpLocks/>
            </p:cNvCxnSpPr>
            <p:nvPr/>
          </p:nvCxnSpPr>
          <p:spPr>
            <a:xfrm>
              <a:off x="1686592" y="301940"/>
              <a:ext cx="1954076" cy="0"/>
            </a:xfrm>
            <a:prstGeom prst="line">
              <a:avLst/>
            </a:prstGeom>
            <a:solidFill>
              <a:schemeClr val="accent2"/>
            </a:solidFill>
            <a:ln w="127000">
              <a:solidFill>
                <a:srgbClr val="C9EBE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>
              <a:extLst>
                <a:ext uri="{FF2B5EF4-FFF2-40B4-BE49-F238E27FC236}">
                  <a16:creationId xmlns:a16="http://schemas.microsoft.com/office/drawing/2014/main" xmlns="" id="{901F9901-93FC-42CC-B0BF-A13D4E0DB593}"/>
                </a:ext>
              </a:extLst>
            </p:cNvPr>
            <p:cNvCxnSpPr>
              <a:cxnSpLocks/>
            </p:cNvCxnSpPr>
            <p:nvPr/>
          </p:nvCxnSpPr>
          <p:spPr>
            <a:xfrm>
              <a:off x="263524" y="301940"/>
              <a:ext cx="1440000" cy="0"/>
            </a:xfrm>
            <a:prstGeom prst="line">
              <a:avLst/>
            </a:prstGeom>
            <a:solidFill>
              <a:schemeClr val="accent2"/>
            </a:solidFill>
            <a:ln w="127000">
              <a:solidFill>
                <a:srgbClr val="4DBD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xmlns="" id="{B9DDF0F8-C90E-430A-8C6A-979D6168E6A5}"/>
                </a:ext>
              </a:extLst>
            </p:cNvPr>
            <p:cNvCxnSpPr>
              <a:cxnSpLocks/>
            </p:cNvCxnSpPr>
            <p:nvPr/>
          </p:nvCxnSpPr>
          <p:spPr>
            <a:xfrm>
              <a:off x="3624132" y="301940"/>
              <a:ext cx="1440000" cy="0"/>
            </a:xfrm>
            <a:prstGeom prst="line">
              <a:avLst/>
            </a:prstGeom>
            <a:solidFill>
              <a:schemeClr val="accent2"/>
            </a:solidFill>
            <a:ln w="127000">
              <a:solidFill>
                <a:srgbClr val="4DBD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065662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999E1615-EBD5-402A-9BF3-EC4E0CDD27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0021" y="101934"/>
            <a:ext cx="989203" cy="45758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33EDBFC-531E-4CB1-8DAB-E83D1D7E8A61}"/>
              </a:ext>
            </a:extLst>
          </p:cNvPr>
          <p:cNvSpPr txBox="1"/>
          <p:nvPr/>
        </p:nvSpPr>
        <p:spPr>
          <a:xfrm>
            <a:off x="3482860" y="1217150"/>
            <a:ext cx="8077892" cy="52856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15900" algn="just" fontAlgn="ctr">
              <a:lnSpc>
                <a:spcPct val="111000"/>
              </a:lnSpc>
            </a:pPr>
            <a:r>
              <a:rPr lang="ru-RU" sz="2200" dirty="0" smtClean="0">
                <a:solidFill>
                  <a:prstClr val="black"/>
                </a:solidFill>
                <a:latin typeface="Cambria"/>
                <a:ea typeface="MS Mincho"/>
                <a:cs typeface="Newton-Regular"/>
              </a:rPr>
              <a:t>Авторы </a:t>
            </a:r>
            <a:r>
              <a:rPr lang="ru-RU" sz="2200" dirty="0">
                <a:solidFill>
                  <a:prstClr val="black"/>
                </a:solidFill>
                <a:latin typeface="Cambria"/>
                <a:ea typeface="MS Mincho"/>
                <a:cs typeface="Newton-Regular"/>
              </a:rPr>
              <a:t>в пособии выдерживают все основные требования к формированию навыка слогового чтения (ориентация на букву, обозначающую гласный звук); обучению плавному слоговому чтению и чтению целыми словами </a:t>
            </a:r>
            <a:r>
              <a:rPr lang="ru-RU" sz="2200" i="1" dirty="0">
                <a:solidFill>
                  <a:prstClr val="black"/>
                </a:solidFill>
                <a:latin typeface="Cambria"/>
                <a:ea typeface="MS Mincho"/>
                <a:cs typeface="Newton-Regular"/>
              </a:rPr>
              <a:t>со скоростью, соответствующей индивидуальному темпу ребёнка</a:t>
            </a:r>
            <a:r>
              <a:rPr lang="ru-RU" sz="2200" dirty="0">
                <a:solidFill>
                  <a:prstClr val="black"/>
                </a:solidFill>
                <a:latin typeface="Cambria"/>
                <a:ea typeface="MS Mincho"/>
                <a:cs typeface="Newton-Regular"/>
              </a:rPr>
              <a:t>; осознанному чтению слов, словосочетаний, предложений и коротких текстов, чтению с интонациями и паузами в соответствии со знаками препинания. Развитие осознанности и выразительности чтения осуществляется на материале небольших текстов и стихотворений. Разработана система практико-ориентированных заданий для формирования </a:t>
            </a:r>
            <a:r>
              <a:rPr lang="ru-RU" sz="2200" b="1" dirty="0">
                <a:solidFill>
                  <a:prstClr val="black"/>
                </a:solidFill>
                <a:latin typeface="Cambria"/>
                <a:ea typeface="MS Mincho"/>
                <a:cs typeface="Newton-Regular"/>
              </a:rPr>
              <a:t>функциональной читательской грамотности</a:t>
            </a:r>
            <a:r>
              <a:rPr lang="ru-RU" sz="2200" dirty="0">
                <a:solidFill>
                  <a:prstClr val="black"/>
                </a:solidFill>
                <a:latin typeface="Cambria"/>
                <a:ea typeface="MS Mincho"/>
                <a:cs typeface="Newton-Regular"/>
              </a:rPr>
              <a:t> на основе обучения </a:t>
            </a:r>
            <a:r>
              <a:rPr lang="ru-RU" sz="2200" b="1" dirty="0">
                <a:solidFill>
                  <a:prstClr val="black"/>
                </a:solidFill>
                <a:latin typeface="Cambria"/>
                <a:ea typeface="MS Mincho"/>
                <a:cs typeface="Newton-Regular"/>
              </a:rPr>
              <a:t>смысловому чтению.</a:t>
            </a:r>
            <a:endParaRPr lang="ru-RU" sz="2200" b="1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marL="252000" indent="-252000">
              <a:buClr>
                <a:prstClr val="black"/>
              </a:buClr>
              <a:buSzPct val="120000"/>
              <a:buFont typeface="Arial" panose="020B0604020202020204" pitchFamily="34" charset="0"/>
              <a:buChar char="•"/>
            </a:pPr>
            <a:endParaRPr lang="ru-RU" sz="2000" dirty="0">
              <a:solidFill>
                <a:prstClr val="black"/>
              </a:solidFill>
              <a:latin typeface="Cera Pro" panose="00000500000000000000" pitchFamily="50" charset="0"/>
            </a:endParaRP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xmlns="" id="{BF5947FD-0F63-4E24-9CD1-6DE46CDA9E00}"/>
              </a:ext>
            </a:extLst>
          </p:cNvPr>
          <p:cNvSpPr/>
          <p:nvPr/>
        </p:nvSpPr>
        <p:spPr>
          <a:xfrm>
            <a:off x="279396" y="2275852"/>
            <a:ext cx="2902463" cy="3633720"/>
          </a:xfrm>
          <a:prstGeom prst="roundRect">
            <a:avLst>
              <a:gd name="adj" fmla="val 9436"/>
            </a:avLst>
          </a:prstGeom>
          <a:noFill/>
          <a:ln w="28575">
            <a:solidFill>
              <a:srgbClr val="4DBD9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90BBCD5-7948-485E-953A-C9CFDCA2E532}"/>
              </a:ext>
            </a:extLst>
          </p:cNvPr>
          <p:cNvSpPr txBox="1"/>
          <p:nvPr/>
        </p:nvSpPr>
        <p:spPr>
          <a:xfrm>
            <a:off x="416689" y="678217"/>
            <a:ext cx="10673332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400" b="1" dirty="0" smtClean="0">
                <a:solidFill>
                  <a:prstClr val="black"/>
                </a:solidFill>
                <a:latin typeface="Cera Pro" panose="00000500000000000000" pitchFamily="50" charset="0"/>
                <a:ea typeface="Fashion Fetish Outline" panose="02000000000000000000" pitchFamily="2" charset="-128"/>
              </a:rPr>
              <a:t>Современные технологии на уроках обучения грамоте</a:t>
            </a:r>
            <a:endParaRPr lang="ru-RU" sz="2400" dirty="0">
              <a:solidFill>
                <a:srgbClr val="FF0000"/>
              </a:solidFill>
              <a:latin typeface="Cera Pro" panose="00000500000000000000" pitchFamily="50" charset="0"/>
            </a:endParaRP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xmlns="" id="{80A3A50D-29E0-4E5B-87F5-2125F768B6EB}"/>
              </a:ext>
            </a:extLst>
          </p:cNvPr>
          <p:cNvGrpSpPr/>
          <p:nvPr/>
        </p:nvGrpSpPr>
        <p:grpSpPr>
          <a:xfrm>
            <a:off x="263524" y="301940"/>
            <a:ext cx="4800608" cy="0"/>
            <a:chOff x="263524" y="301940"/>
            <a:chExt cx="4800608" cy="0"/>
          </a:xfrm>
        </p:grpSpPr>
        <p:cxnSp>
          <p:nvCxnSpPr>
            <p:cNvPr id="14" name="Прямая соединительная линия 13">
              <a:extLst>
                <a:ext uri="{FF2B5EF4-FFF2-40B4-BE49-F238E27FC236}">
                  <a16:creationId xmlns:a16="http://schemas.microsoft.com/office/drawing/2014/main" xmlns="" id="{41882FAA-6B1A-4948-85EE-F564DC74B6C2}"/>
                </a:ext>
              </a:extLst>
            </p:cNvPr>
            <p:cNvCxnSpPr>
              <a:cxnSpLocks/>
            </p:cNvCxnSpPr>
            <p:nvPr/>
          </p:nvCxnSpPr>
          <p:spPr>
            <a:xfrm>
              <a:off x="1686592" y="301940"/>
              <a:ext cx="1954076" cy="0"/>
            </a:xfrm>
            <a:prstGeom prst="line">
              <a:avLst/>
            </a:prstGeom>
            <a:solidFill>
              <a:schemeClr val="accent2"/>
            </a:solidFill>
            <a:ln w="127000">
              <a:solidFill>
                <a:srgbClr val="C9EBE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>
              <a:extLst>
                <a:ext uri="{FF2B5EF4-FFF2-40B4-BE49-F238E27FC236}">
                  <a16:creationId xmlns:a16="http://schemas.microsoft.com/office/drawing/2014/main" xmlns="" id="{C4C48862-36A4-4AF5-8D5F-B1C7CB3D2F9A}"/>
                </a:ext>
              </a:extLst>
            </p:cNvPr>
            <p:cNvCxnSpPr>
              <a:cxnSpLocks/>
            </p:cNvCxnSpPr>
            <p:nvPr/>
          </p:nvCxnSpPr>
          <p:spPr>
            <a:xfrm>
              <a:off x="263524" y="301940"/>
              <a:ext cx="1440000" cy="0"/>
            </a:xfrm>
            <a:prstGeom prst="line">
              <a:avLst/>
            </a:prstGeom>
            <a:solidFill>
              <a:schemeClr val="accent2"/>
            </a:solidFill>
            <a:ln w="127000">
              <a:solidFill>
                <a:srgbClr val="4DBD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>
              <a:extLst>
                <a:ext uri="{FF2B5EF4-FFF2-40B4-BE49-F238E27FC236}">
                  <a16:creationId xmlns:a16="http://schemas.microsoft.com/office/drawing/2014/main" xmlns="" id="{F5C0AB72-9D2B-4ED2-8D1A-A2CA5F74C7BB}"/>
                </a:ext>
              </a:extLst>
            </p:cNvPr>
            <p:cNvCxnSpPr>
              <a:cxnSpLocks/>
            </p:cNvCxnSpPr>
            <p:nvPr/>
          </p:nvCxnSpPr>
          <p:spPr>
            <a:xfrm>
              <a:off x="3624132" y="301940"/>
              <a:ext cx="1440000" cy="0"/>
            </a:xfrm>
            <a:prstGeom prst="line">
              <a:avLst/>
            </a:prstGeom>
            <a:solidFill>
              <a:schemeClr val="accent2"/>
            </a:solidFill>
            <a:ln w="127000">
              <a:solidFill>
                <a:srgbClr val="4DBD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844" y="2521534"/>
            <a:ext cx="2019565" cy="314235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24813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999E1615-EBD5-402A-9BF3-EC4E0CDD27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0021" y="101934"/>
            <a:ext cx="989203" cy="45758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6EF3860-E9A2-49B7-A454-02AC7B1BA5BC}"/>
              </a:ext>
            </a:extLst>
          </p:cNvPr>
          <p:cNvSpPr txBox="1"/>
          <p:nvPr/>
        </p:nvSpPr>
        <p:spPr>
          <a:xfrm>
            <a:off x="141108" y="330724"/>
            <a:ext cx="114435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0000"/>
                </a:solidFill>
                <a:latin typeface="Times New Roman"/>
              </a:rPr>
              <a:t>МЕТОДИЧЕСКИЕ РЕКОМЕНДАЦИИ </a:t>
            </a:r>
            <a:endParaRPr lang="ru-RU" sz="3200" dirty="0">
              <a:solidFill>
                <a:srgbClr val="000000"/>
              </a:solidFill>
              <a:latin typeface="Times New Roman"/>
            </a:endParaRPr>
          </a:p>
          <a:p>
            <a:pPr algn="ctr"/>
            <a:r>
              <a:rPr lang="ru-RU" sz="3200" b="1" dirty="0">
                <a:solidFill>
                  <a:srgbClr val="000000"/>
                </a:solidFill>
                <a:latin typeface="Times New Roman"/>
              </a:rPr>
              <a:t>по организации процесса обучения в первом классе </a:t>
            </a:r>
            <a:endParaRPr lang="ru-RU" sz="3200" dirty="0">
              <a:solidFill>
                <a:srgbClr val="000000"/>
              </a:solidFill>
              <a:latin typeface="Times New Roman"/>
            </a:endParaRPr>
          </a:p>
          <a:p>
            <a:pPr algn="ctr"/>
            <a:r>
              <a:rPr lang="ru-RU" sz="3200" b="1" dirty="0">
                <a:solidFill>
                  <a:srgbClr val="000000"/>
                </a:solidFill>
                <a:latin typeface="Times New Roman"/>
              </a:rPr>
              <a:t>в адаптационный период (сентябрь-октябрь) </a:t>
            </a:r>
            <a:endParaRPr lang="ru-RU" sz="3200" b="1" dirty="0">
              <a:latin typeface="Cera Pro" panose="00000500000000000000" pitchFamily="50" charset="0"/>
              <a:ea typeface="Fashion Fetish Outline" panose="02000000000000000000" pitchFamily="2" charset="-128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33EDBFC-531E-4CB1-8DAB-E83D1D7E8A61}"/>
              </a:ext>
            </a:extLst>
          </p:cNvPr>
          <p:cNvSpPr txBox="1"/>
          <p:nvPr/>
        </p:nvSpPr>
        <p:spPr>
          <a:xfrm>
            <a:off x="264584" y="1997839"/>
            <a:ext cx="11320038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0000"/>
                </a:solidFill>
                <a:latin typeface="Times New Roman"/>
              </a:rPr>
              <a:t>Признаки </a:t>
            </a:r>
            <a:r>
              <a:rPr lang="ru-RU" sz="2800" dirty="0" err="1">
                <a:solidFill>
                  <a:srgbClr val="000000"/>
                </a:solidFill>
                <a:latin typeface="Times New Roman"/>
              </a:rPr>
              <a:t>дезадаптации</a:t>
            </a:r>
            <a:r>
              <a:rPr lang="ru-RU" sz="2800" dirty="0">
                <a:solidFill>
                  <a:srgbClr val="000000"/>
                </a:solidFill>
                <a:latin typeface="Times New Roman"/>
              </a:rPr>
              <a:t> первоклассника можно классифицировать по влиянию на организм ребенка: </a:t>
            </a:r>
          </a:p>
          <a:p>
            <a:r>
              <a:rPr lang="ru-RU" sz="2800" i="1" dirty="0">
                <a:solidFill>
                  <a:srgbClr val="000000"/>
                </a:solidFill>
                <a:latin typeface="Times New Roman"/>
              </a:rPr>
              <a:t>изменения в физическом и эмоциональном состоянии</a:t>
            </a:r>
            <a:r>
              <a:rPr lang="ru-RU" sz="2800" dirty="0">
                <a:solidFill>
                  <a:srgbClr val="000000"/>
                </a:solidFill>
                <a:latin typeface="Times New Roman"/>
              </a:rPr>
              <a:t>. Ребенок беспокойно спит, с трудом просыпается; теряет аппетит; выглядит усталым, утомленным, жалуется на плохое </a:t>
            </a:r>
            <a:r>
              <a:rPr lang="ru-RU" sz="2800" dirty="0" smtClean="0">
                <a:solidFill>
                  <a:srgbClr val="000000"/>
                </a:solidFill>
                <a:latin typeface="Times New Roman"/>
              </a:rPr>
              <a:t>самочувствие; </a:t>
            </a:r>
            <a:endParaRPr lang="ru-RU" sz="2800" dirty="0">
              <a:solidFill>
                <a:srgbClr val="000000"/>
              </a:solidFill>
              <a:latin typeface="Times New Roman"/>
            </a:endParaRPr>
          </a:p>
          <a:p>
            <a:r>
              <a:rPr lang="ru-RU" sz="2800" i="1" dirty="0">
                <a:solidFill>
                  <a:srgbClr val="000000"/>
                </a:solidFill>
                <a:latin typeface="Times New Roman"/>
              </a:rPr>
              <a:t>трудности формирования учебной деятельности </a:t>
            </a:r>
            <a:r>
              <a:rPr lang="ru-RU" sz="2800" dirty="0">
                <a:solidFill>
                  <a:srgbClr val="000000"/>
                </a:solidFill>
                <a:latin typeface="Times New Roman"/>
              </a:rPr>
              <a:t>(</a:t>
            </a:r>
            <a:r>
              <a:rPr lang="ru-RU" sz="2800" dirty="0" err="1">
                <a:solidFill>
                  <a:srgbClr val="000000"/>
                </a:solidFill>
                <a:latin typeface="Times New Roman"/>
              </a:rPr>
              <a:t>неуспешность</a:t>
            </a:r>
            <a:r>
              <a:rPr lang="ru-RU" sz="2800" dirty="0">
                <a:solidFill>
                  <a:srgbClr val="000000"/>
                </a:solidFill>
                <a:latin typeface="Times New Roman"/>
              </a:rPr>
              <a:t> освоения учебного материала; низкая мотивация учения; учебная пассивность; отсутствие познавательного интереса; отказ от выполнения требований учителя; нежелание выполнять домашние задания). Все это становится причиной возникновения устойчивой неуспеваемости; </a:t>
            </a:r>
          </a:p>
          <a:p>
            <a:endParaRPr lang="ru-RU" sz="2000" i="1" dirty="0">
              <a:solidFill>
                <a:srgbClr val="000000"/>
              </a:solidFill>
              <a:latin typeface="Times New Roman"/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xmlns="" id="{1B4157C6-D142-48A7-94C5-D9C12C653D77}"/>
              </a:ext>
            </a:extLst>
          </p:cNvPr>
          <p:cNvGrpSpPr/>
          <p:nvPr/>
        </p:nvGrpSpPr>
        <p:grpSpPr>
          <a:xfrm>
            <a:off x="263524" y="301940"/>
            <a:ext cx="4800608" cy="0"/>
            <a:chOff x="263524" y="301940"/>
            <a:chExt cx="4800608" cy="0"/>
          </a:xfrm>
        </p:grpSpPr>
        <p:cxnSp>
          <p:nvCxnSpPr>
            <p:cNvPr id="7" name="Прямая соединительная линия 6">
              <a:extLst>
                <a:ext uri="{FF2B5EF4-FFF2-40B4-BE49-F238E27FC236}">
                  <a16:creationId xmlns:a16="http://schemas.microsoft.com/office/drawing/2014/main" xmlns="" id="{E438E1A3-A11D-48F6-B31A-65211FBEDDEC}"/>
                </a:ext>
              </a:extLst>
            </p:cNvPr>
            <p:cNvCxnSpPr>
              <a:cxnSpLocks/>
            </p:cNvCxnSpPr>
            <p:nvPr/>
          </p:nvCxnSpPr>
          <p:spPr>
            <a:xfrm>
              <a:off x="1686592" y="301940"/>
              <a:ext cx="1954076" cy="0"/>
            </a:xfrm>
            <a:prstGeom prst="line">
              <a:avLst/>
            </a:prstGeom>
            <a:solidFill>
              <a:schemeClr val="accent2"/>
            </a:solidFill>
            <a:ln w="127000">
              <a:solidFill>
                <a:srgbClr val="C9EBE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>
              <a:extLst>
                <a:ext uri="{FF2B5EF4-FFF2-40B4-BE49-F238E27FC236}">
                  <a16:creationId xmlns:a16="http://schemas.microsoft.com/office/drawing/2014/main" xmlns="" id="{901F9901-93FC-42CC-B0BF-A13D4E0DB593}"/>
                </a:ext>
              </a:extLst>
            </p:cNvPr>
            <p:cNvCxnSpPr>
              <a:cxnSpLocks/>
            </p:cNvCxnSpPr>
            <p:nvPr/>
          </p:nvCxnSpPr>
          <p:spPr>
            <a:xfrm>
              <a:off x="263524" y="301940"/>
              <a:ext cx="1440000" cy="0"/>
            </a:xfrm>
            <a:prstGeom prst="line">
              <a:avLst/>
            </a:prstGeom>
            <a:solidFill>
              <a:schemeClr val="accent2"/>
            </a:solidFill>
            <a:ln w="127000">
              <a:solidFill>
                <a:srgbClr val="4DBD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xmlns="" id="{B9DDF0F8-C90E-430A-8C6A-979D6168E6A5}"/>
                </a:ext>
              </a:extLst>
            </p:cNvPr>
            <p:cNvCxnSpPr>
              <a:cxnSpLocks/>
            </p:cNvCxnSpPr>
            <p:nvPr/>
          </p:nvCxnSpPr>
          <p:spPr>
            <a:xfrm>
              <a:off x="3624132" y="301940"/>
              <a:ext cx="1440000" cy="0"/>
            </a:xfrm>
            <a:prstGeom prst="line">
              <a:avLst/>
            </a:prstGeom>
            <a:solidFill>
              <a:schemeClr val="accent2"/>
            </a:solidFill>
            <a:ln w="127000">
              <a:solidFill>
                <a:srgbClr val="4DBD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452677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999E1615-EBD5-402A-9BF3-EC4E0CDD27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0021" y="101934"/>
            <a:ext cx="989203" cy="45758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6EF3860-E9A2-49B7-A454-02AC7B1BA5BC}"/>
              </a:ext>
            </a:extLst>
          </p:cNvPr>
          <p:cNvSpPr txBox="1"/>
          <p:nvPr/>
        </p:nvSpPr>
        <p:spPr>
          <a:xfrm>
            <a:off x="141108" y="330724"/>
            <a:ext cx="114435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0000"/>
                </a:solidFill>
                <a:latin typeface="Times New Roman"/>
              </a:rPr>
              <a:t>МЕТОДИЧЕСКИЕ РЕКОМЕНДАЦИИ </a:t>
            </a:r>
            <a:endParaRPr lang="ru-RU" sz="3200" dirty="0">
              <a:solidFill>
                <a:srgbClr val="000000"/>
              </a:solidFill>
              <a:latin typeface="Times New Roman"/>
            </a:endParaRPr>
          </a:p>
          <a:p>
            <a:pPr algn="ctr"/>
            <a:r>
              <a:rPr lang="ru-RU" sz="3200" b="1" dirty="0">
                <a:solidFill>
                  <a:srgbClr val="000000"/>
                </a:solidFill>
                <a:latin typeface="Times New Roman"/>
              </a:rPr>
              <a:t>по организации процесса обучения в первом классе </a:t>
            </a:r>
            <a:endParaRPr lang="ru-RU" sz="3200" dirty="0">
              <a:solidFill>
                <a:srgbClr val="000000"/>
              </a:solidFill>
              <a:latin typeface="Times New Roman"/>
            </a:endParaRPr>
          </a:p>
          <a:p>
            <a:pPr algn="ctr"/>
            <a:r>
              <a:rPr lang="ru-RU" sz="3200" b="1" dirty="0">
                <a:solidFill>
                  <a:srgbClr val="000000"/>
                </a:solidFill>
                <a:latin typeface="Times New Roman"/>
              </a:rPr>
              <a:t>в адаптационный период (сентябрь-октябрь) </a:t>
            </a:r>
            <a:endParaRPr lang="ru-RU" sz="3200" b="1" dirty="0">
              <a:latin typeface="Cera Pro" panose="00000500000000000000" pitchFamily="50" charset="0"/>
              <a:ea typeface="Fashion Fetish Outline" panose="02000000000000000000" pitchFamily="2" charset="-128"/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xmlns="" id="{1B4157C6-D142-48A7-94C5-D9C12C653D77}"/>
              </a:ext>
            </a:extLst>
          </p:cNvPr>
          <p:cNvGrpSpPr/>
          <p:nvPr/>
        </p:nvGrpSpPr>
        <p:grpSpPr>
          <a:xfrm>
            <a:off x="263524" y="301940"/>
            <a:ext cx="4800608" cy="0"/>
            <a:chOff x="263524" y="301940"/>
            <a:chExt cx="4800608" cy="0"/>
          </a:xfrm>
        </p:grpSpPr>
        <p:cxnSp>
          <p:nvCxnSpPr>
            <p:cNvPr id="7" name="Прямая соединительная линия 6">
              <a:extLst>
                <a:ext uri="{FF2B5EF4-FFF2-40B4-BE49-F238E27FC236}">
                  <a16:creationId xmlns:a16="http://schemas.microsoft.com/office/drawing/2014/main" xmlns="" id="{E438E1A3-A11D-48F6-B31A-65211FBEDDEC}"/>
                </a:ext>
              </a:extLst>
            </p:cNvPr>
            <p:cNvCxnSpPr>
              <a:cxnSpLocks/>
            </p:cNvCxnSpPr>
            <p:nvPr/>
          </p:nvCxnSpPr>
          <p:spPr>
            <a:xfrm>
              <a:off x="1686592" y="301940"/>
              <a:ext cx="1954076" cy="0"/>
            </a:xfrm>
            <a:prstGeom prst="line">
              <a:avLst/>
            </a:prstGeom>
            <a:solidFill>
              <a:schemeClr val="accent2"/>
            </a:solidFill>
            <a:ln w="127000">
              <a:solidFill>
                <a:srgbClr val="C9EBE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>
              <a:extLst>
                <a:ext uri="{FF2B5EF4-FFF2-40B4-BE49-F238E27FC236}">
                  <a16:creationId xmlns:a16="http://schemas.microsoft.com/office/drawing/2014/main" xmlns="" id="{901F9901-93FC-42CC-B0BF-A13D4E0DB593}"/>
                </a:ext>
              </a:extLst>
            </p:cNvPr>
            <p:cNvCxnSpPr>
              <a:cxnSpLocks/>
            </p:cNvCxnSpPr>
            <p:nvPr/>
          </p:nvCxnSpPr>
          <p:spPr>
            <a:xfrm>
              <a:off x="263524" y="301940"/>
              <a:ext cx="1440000" cy="0"/>
            </a:xfrm>
            <a:prstGeom prst="line">
              <a:avLst/>
            </a:prstGeom>
            <a:solidFill>
              <a:schemeClr val="accent2"/>
            </a:solidFill>
            <a:ln w="127000">
              <a:solidFill>
                <a:srgbClr val="4DBD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xmlns="" id="{B9DDF0F8-C90E-430A-8C6A-979D6168E6A5}"/>
                </a:ext>
              </a:extLst>
            </p:cNvPr>
            <p:cNvCxnSpPr>
              <a:cxnSpLocks/>
            </p:cNvCxnSpPr>
            <p:nvPr/>
          </p:nvCxnSpPr>
          <p:spPr>
            <a:xfrm>
              <a:off x="3624132" y="301940"/>
              <a:ext cx="1440000" cy="0"/>
            </a:xfrm>
            <a:prstGeom prst="line">
              <a:avLst/>
            </a:prstGeom>
            <a:solidFill>
              <a:schemeClr val="accent2"/>
            </a:solidFill>
            <a:ln w="127000">
              <a:solidFill>
                <a:srgbClr val="4DBD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Прямоугольник 1"/>
          <p:cNvSpPr/>
          <p:nvPr/>
        </p:nvSpPr>
        <p:spPr>
          <a:xfrm>
            <a:off x="405115" y="1900384"/>
            <a:ext cx="1128531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0000"/>
                </a:solidFill>
                <a:latin typeface="Times New Roman"/>
              </a:rPr>
              <a:t>Д</a:t>
            </a:r>
            <a:r>
              <a:rPr lang="ru-RU" sz="2800" dirty="0" smtClean="0">
                <a:solidFill>
                  <a:srgbClr val="000000"/>
                </a:solidFill>
                <a:latin typeface="Times New Roman"/>
              </a:rPr>
              <a:t>ля </a:t>
            </a:r>
            <a:r>
              <a:rPr lang="ru-RU" sz="2800" dirty="0">
                <a:solidFill>
                  <a:srgbClr val="000000"/>
                </a:solidFill>
                <a:latin typeface="Times New Roman"/>
              </a:rPr>
              <a:t>полноценного прохождения </a:t>
            </a:r>
            <a:r>
              <a:rPr lang="ru-RU" sz="2800" dirty="0" smtClean="0">
                <a:solidFill>
                  <a:srgbClr val="000000"/>
                </a:solidFill>
                <a:latin typeface="Times New Roman"/>
              </a:rPr>
              <a:t>программ необходимо учитывать </a:t>
            </a:r>
            <a:r>
              <a:rPr lang="ru-RU" sz="2800" dirty="0">
                <a:solidFill>
                  <a:srgbClr val="000000"/>
                </a:solidFill>
                <a:latin typeface="Times New Roman"/>
              </a:rPr>
              <a:t>несколько принципиальных моментов, заключающихся в том, что при сокращении учебных часов в адаптационный период необходимо: </a:t>
            </a:r>
          </a:p>
          <a:p>
            <a:r>
              <a:rPr lang="ru-RU" sz="2800" dirty="0">
                <a:solidFill>
                  <a:srgbClr val="000000"/>
                </a:solidFill>
                <a:latin typeface="Times New Roman"/>
              </a:rPr>
              <a:t>а) избегать сокращения общего объема учебного времени, отводимого в программе на отработку действий звукового анализа и моделирования, так как они является основой успешности дальнейшего изучения русского языка, фундаментом будущей орфографической грамотности; </a:t>
            </a:r>
          </a:p>
          <a:p>
            <a:r>
              <a:rPr lang="ru-RU" sz="2800" dirty="0">
                <a:solidFill>
                  <a:srgbClr val="000000"/>
                </a:solidFill>
                <a:latin typeface="Times New Roman"/>
              </a:rPr>
              <a:t>б) не планировать изучение на одном уроке двух разных букв и не исключать обобщающие уроки, на которых предусмотрена отработка группы изученных букв; </a:t>
            </a:r>
          </a:p>
        </p:txBody>
      </p:sp>
    </p:spTree>
    <p:extLst>
      <p:ext uri="{BB962C8B-B14F-4D97-AF65-F5344CB8AC3E}">
        <p14:creationId xmlns:p14="http://schemas.microsoft.com/office/powerpoint/2010/main" val="23715959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999E1615-EBD5-402A-9BF3-EC4E0CDD27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0021" y="101934"/>
            <a:ext cx="989203" cy="45758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6EF3860-E9A2-49B7-A454-02AC7B1BA5BC}"/>
              </a:ext>
            </a:extLst>
          </p:cNvPr>
          <p:cNvSpPr txBox="1"/>
          <p:nvPr/>
        </p:nvSpPr>
        <p:spPr>
          <a:xfrm>
            <a:off x="141108" y="330724"/>
            <a:ext cx="114435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0000"/>
                </a:solidFill>
                <a:latin typeface="Times New Roman"/>
              </a:rPr>
              <a:t>МЕТОДИЧЕСКИЕ РЕКОМЕНДАЦИИ </a:t>
            </a:r>
            <a:endParaRPr lang="ru-RU" sz="3200" dirty="0">
              <a:solidFill>
                <a:srgbClr val="000000"/>
              </a:solidFill>
              <a:latin typeface="Times New Roman"/>
            </a:endParaRPr>
          </a:p>
          <a:p>
            <a:pPr algn="ctr"/>
            <a:r>
              <a:rPr lang="ru-RU" sz="3200" b="1" dirty="0">
                <a:solidFill>
                  <a:srgbClr val="000000"/>
                </a:solidFill>
                <a:latin typeface="Times New Roman"/>
              </a:rPr>
              <a:t>по организации процесса обучения в первом классе </a:t>
            </a:r>
            <a:endParaRPr lang="ru-RU" sz="3200" dirty="0">
              <a:solidFill>
                <a:srgbClr val="000000"/>
              </a:solidFill>
              <a:latin typeface="Times New Roman"/>
            </a:endParaRPr>
          </a:p>
          <a:p>
            <a:pPr algn="ctr"/>
            <a:r>
              <a:rPr lang="ru-RU" sz="3200" b="1" dirty="0">
                <a:solidFill>
                  <a:srgbClr val="000000"/>
                </a:solidFill>
                <a:latin typeface="Times New Roman"/>
              </a:rPr>
              <a:t>в адаптационный период (сентябрь-октябрь) </a:t>
            </a:r>
            <a:endParaRPr lang="ru-RU" sz="3200" b="1" dirty="0">
              <a:latin typeface="Cera Pro" panose="00000500000000000000" pitchFamily="50" charset="0"/>
              <a:ea typeface="Fashion Fetish Outline" panose="02000000000000000000" pitchFamily="2" charset="-128"/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xmlns="" id="{1B4157C6-D142-48A7-94C5-D9C12C653D77}"/>
              </a:ext>
            </a:extLst>
          </p:cNvPr>
          <p:cNvGrpSpPr/>
          <p:nvPr/>
        </p:nvGrpSpPr>
        <p:grpSpPr>
          <a:xfrm>
            <a:off x="263524" y="301940"/>
            <a:ext cx="4800608" cy="0"/>
            <a:chOff x="263524" y="301940"/>
            <a:chExt cx="4800608" cy="0"/>
          </a:xfrm>
        </p:grpSpPr>
        <p:cxnSp>
          <p:nvCxnSpPr>
            <p:cNvPr id="7" name="Прямая соединительная линия 6">
              <a:extLst>
                <a:ext uri="{FF2B5EF4-FFF2-40B4-BE49-F238E27FC236}">
                  <a16:creationId xmlns:a16="http://schemas.microsoft.com/office/drawing/2014/main" xmlns="" id="{E438E1A3-A11D-48F6-B31A-65211FBEDDEC}"/>
                </a:ext>
              </a:extLst>
            </p:cNvPr>
            <p:cNvCxnSpPr>
              <a:cxnSpLocks/>
            </p:cNvCxnSpPr>
            <p:nvPr/>
          </p:nvCxnSpPr>
          <p:spPr>
            <a:xfrm>
              <a:off x="1686592" y="301940"/>
              <a:ext cx="1954076" cy="0"/>
            </a:xfrm>
            <a:prstGeom prst="line">
              <a:avLst/>
            </a:prstGeom>
            <a:solidFill>
              <a:schemeClr val="accent2"/>
            </a:solidFill>
            <a:ln w="127000">
              <a:solidFill>
                <a:srgbClr val="C9EBE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>
              <a:extLst>
                <a:ext uri="{FF2B5EF4-FFF2-40B4-BE49-F238E27FC236}">
                  <a16:creationId xmlns:a16="http://schemas.microsoft.com/office/drawing/2014/main" xmlns="" id="{901F9901-93FC-42CC-B0BF-A13D4E0DB593}"/>
                </a:ext>
              </a:extLst>
            </p:cNvPr>
            <p:cNvCxnSpPr>
              <a:cxnSpLocks/>
            </p:cNvCxnSpPr>
            <p:nvPr/>
          </p:nvCxnSpPr>
          <p:spPr>
            <a:xfrm>
              <a:off x="263524" y="301940"/>
              <a:ext cx="1440000" cy="0"/>
            </a:xfrm>
            <a:prstGeom prst="line">
              <a:avLst/>
            </a:prstGeom>
            <a:solidFill>
              <a:schemeClr val="accent2"/>
            </a:solidFill>
            <a:ln w="127000">
              <a:solidFill>
                <a:srgbClr val="4DBD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xmlns="" id="{B9DDF0F8-C90E-430A-8C6A-979D6168E6A5}"/>
                </a:ext>
              </a:extLst>
            </p:cNvPr>
            <p:cNvCxnSpPr>
              <a:cxnSpLocks/>
            </p:cNvCxnSpPr>
            <p:nvPr/>
          </p:nvCxnSpPr>
          <p:spPr>
            <a:xfrm>
              <a:off x="3624132" y="301940"/>
              <a:ext cx="1440000" cy="0"/>
            </a:xfrm>
            <a:prstGeom prst="line">
              <a:avLst/>
            </a:prstGeom>
            <a:solidFill>
              <a:schemeClr val="accent2"/>
            </a:solidFill>
            <a:ln w="127000">
              <a:solidFill>
                <a:srgbClr val="4DBD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Прямоугольник 1"/>
          <p:cNvSpPr/>
          <p:nvPr/>
        </p:nvSpPr>
        <p:spPr>
          <a:xfrm>
            <a:off x="752353" y="1900384"/>
            <a:ext cx="1060241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000000"/>
                </a:solidFill>
                <a:latin typeface="Times New Roman"/>
              </a:rPr>
              <a:t> в</a:t>
            </a:r>
            <a:r>
              <a:rPr lang="ru-RU" sz="2800" dirty="0">
                <a:solidFill>
                  <a:srgbClr val="000000"/>
                </a:solidFill>
                <a:latin typeface="Times New Roman"/>
              </a:rPr>
              <a:t>) исключить интенсификацию обучения написания букв и не сокращать подготовительный период до введения первой буквы, поскольку современные первоклассники не отличаются высоким уровнем развития мелкой моторики, у многих обучающихся существуют проблемы со зрительным и пространственным восприятием, со зрительно-моторными координациями; если в первые недели ускорять процесс овладения графическим навыком и не давать первоклассникам возможности преодолеть имеющиеся проблемы, то у значительного числа детей проблемы с почерком останутся надолго.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0230494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999E1615-EBD5-402A-9BF3-EC4E0CDD27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0021" y="101934"/>
            <a:ext cx="989203" cy="45758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6EF3860-E9A2-49B7-A454-02AC7B1BA5BC}"/>
              </a:ext>
            </a:extLst>
          </p:cNvPr>
          <p:cNvSpPr txBox="1"/>
          <p:nvPr/>
        </p:nvSpPr>
        <p:spPr>
          <a:xfrm>
            <a:off x="141108" y="330724"/>
            <a:ext cx="114435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0000"/>
                </a:solidFill>
                <a:latin typeface="Times New Roman"/>
              </a:rPr>
              <a:t>МЕТОДИЧЕСКИЕ РЕКОМЕНДАЦИИ </a:t>
            </a:r>
            <a:endParaRPr lang="ru-RU" sz="3200" dirty="0">
              <a:solidFill>
                <a:srgbClr val="000000"/>
              </a:solidFill>
              <a:latin typeface="Times New Roman"/>
            </a:endParaRPr>
          </a:p>
          <a:p>
            <a:pPr algn="ctr"/>
            <a:r>
              <a:rPr lang="ru-RU" sz="3200" b="1" dirty="0">
                <a:solidFill>
                  <a:srgbClr val="000000"/>
                </a:solidFill>
                <a:latin typeface="Times New Roman"/>
              </a:rPr>
              <a:t>по организации процесса обучения в первом классе </a:t>
            </a:r>
            <a:endParaRPr lang="ru-RU" sz="3200" dirty="0">
              <a:solidFill>
                <a:srgbClr val="000000"/>
              </a:solidFill>
              <a:latin typeface="Times New Roman"/>
            </a:endParaRPr>
          </a:p>
          <a:p>
            <a:pPr algn="ctr"/>
            <a:r>
              <a:rPr lang="ru-RU" sz="3200" b="1" dirty="0">
                <a:solidFill>
                  <a:srgbClr val="000000"/>
                </a:solidFill>
                <a:latin typeface="Times New Roman"/>
              </a:rPr>
              <a:t>в адаптационный период (сентябрь-октябрь) </a:t>
            </a:r>
            <a:endParaRPr lang="ru-RU" sz="3200" b="1" dirty="0">
              <a:latin typeface="Cera Pro" panose="00000500000000000000" pitchFamily="50" charset="0"/>
              <a:ea typeface="Fashion Fetish Outline" panose="02000000000000000000" pitchFamily="2" charset="-128"/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xmlns="" id="{1B4157C6-D142-48A7-94C5-D9C12C653D77}"/>
              </a:ext>
            </a:extLst>
          </p:cNvPr>
          <p:cNvGrpSpPr/>
          <p:nvPr/>
        </p:nvGrpSpPr>
        <p:grpSpPr>
          <a:xfrm>
            <a:off x="263524" y="301940"/>
            <a:ext cx="4800608" cy="0"/>
            <a:chOff x="263524" y="301940"/>
            <a:chExt cx="4800608" cy="0"/>
          </a:xfrm>
        </p:grpSpPr>
        <p:cxnSp>
          <p:nvCxnSpPr>
            <p:cNvPr id="7" name="Прямая соединительная линия 6">
              <a:extLst>
                <a:ext uri="{FF2B5EF4-FFF2-40B4-BE49-F238E27FC236}">
                  <a16:creationId xmlns:a16="http://schemas.microsoft.com/office/drawing/2014/main" xmlns="" id="{E438E1A3-A11D-48F6-B31A-65211FBEDDEC}"/>
                </a:ext>
              </a:extLst>
            </p:cNvPr>
            <p:cNvCxnSpPr>
              <a:cxnSpLocks/>
            </p:cNvCxnSpPr>
            <p:nvPr/>
          </p:nvCxnSpPr>
          <p:spPr>
            <a:xfrm>
              <a:off x="1686592" y="301940"/>
              <a:ext cx="1954076" cy="0"/>
            </a:xfrm>
            <a:prstGeom prst="line">
              <a:avLst/>
            </a:prstGeom>
            <a:solidFill>
              <a:schemeClr val="accent2"/>
            </a:solidFill>
            <a:ln w="127000">
              <a:solidFill>
                <a:srgbClr val="C9EBE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>
              <a:extLst>
                <a:ext uri="{FF2B5EF4-FFF2-40B4-BE49-F238E27FC236}">
                  <a16:creationId xmlns:a16="http://schemas.microsoft.com/office/drawing/2014/main" xmlns="" id="{901F9901-93FC-42CC-B0BF-A13D4E0DB593}"/>
                </a:ext>
              </a:extLst>
            </p:cNvPr>
            <p:cNvCxnSpPr>
              <a:cxnSpLocks/>
            </p:cNvCxnSpPr>
            <p:nvPr/>
          </p:nvCxnSpPr>
          <p:spPr>
            <a:xfrm>
              <a:off x="263524" y="301940"/>
              <a:ext cx="1440000" cy="0"/>
            </a:xfrm>
            <a:prstGeom prst="line">
              <a:avLst/>
            </a:prstGeom>
            <a:solidFill>
              <a:schemeClr val="accent2"/>
            </a:solidFill>
            <a:ln w="127000">
              <a:solidFill>
                <a:srgbClr val="4DBD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xmlns="" id="{B9DDF0F8-C90E-430A-8C6A-979D6168E6A5}"/>
                </a:ext>
              </a:extLst>
            </p:cNvPr>
            <p:cNvCxnSpPr>
              <a:cxnSpLocks/>
            </p:cNvCxnSpPr>
            <p:nvPr/>
          </p:nvCxnSpPr>
          <p:spPr>
            <a:xfrm>
              <a:off x="3624132" y="301940"/>
              <a:ext cx="1440000" cy="0"/>
            </a:xfrm>
            <a:prstGeom prst="line">
              <a:avLst/>
            </a:prstGeom>
            <a:solidFill>
              <a:schemeClr val="accent2"/>
            </a:solidFill>
            <a:ln w="127000">
              <a:solidFill>
                <a:srgbClr val="4DBD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Прямоугольник 1"/>
          <p:cNvSpPr/>
          <p:nvPr/>
        </p:nvSpPr>
        <p:spPr>
          <a:xfrm>
            <a:off x="752353" y="1900384"/>
            <a:ext cx="106024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>
                <a:solidFill>
                  <a:srgbClr val="000000"/>
                </a:solidFill>
                <a:latin typeface="Times New Roman"/>
              </a:rPr>
              <a:t>	</a:t>
            </a:r>
            <a:r>
              <a:rPr lang="ru-RU" sz="4000" dirty="0" err="1" smtClean="0">
                <a:solidFill>
                  <a:srgbClr val="000000"/>
                </a:solidFill>
                <a:latin typeface="Times New Roman"/>
              </a:rPr>
              <a:t>Несформированность</a:t>
            </a:r>
            <a:r>
              <a:rPr lang="ru-RU" sz="4000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4000" dirty="0">
                <a:solidFill>
                  <a:srgbClr val="000000"/>
                </a:solidFill>
                <a:latin typeface="Times New Roman"/>
              </a:rPr>
              <a:t>навыка чтения в адаптационный период сдерживает процесс самостоятельной работы с детскими книгами. 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7780515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6787</TotalTime>
  <Words>2360</Words>
  <Application>Microsoft Office PowerPoint</Application>
  <PresentationFormat>Произвольный</PresentationFormat>
  <Paragraphs>194</Paragraphs>
  <Slides>31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7</vt:i4>
      </vt:variant>
      <vt:variant>
        <vt:lpstr>Заголовки слайдов</vt:lpstr>
      </vt:variant>
      <vt:variant>
        <vt:i4>31</vt:i4>
      </vt:variant>
    </vt:vector>
  </HeadingPairs>
  <TitlesOfParts>
    <vt:vector size="50" baseType="lpstr">
      <vt:lpstr>Arial</vt:lpstr>
      <vt:lpstr>Cambria</vt:lpstr>
      <vt:lpstr>Times New Roman</vt:lpstr>
      <vt:lpstr>TimesNewRoman</vt:lpstr>
      <vt:lpstr>Calibri</vt:lpstr>
      <vt:lpstr>MS Mincho</vt:lpstr>
      <vt:lpstr>Fashion Fetish Outline</vt:lpstr>
      <vt:lpstr>Newton-Regular</vt:lpstr>
      <vt:lpstr>Calibri Light</vt:lpstr>
      <vt:lpstr>Cera Pro</vt:lpstr>
      <vt:lpstr>Arial Unicode MS</vt:lpstr>
      <vt:lpstr>TimesNewRoman,Bold</vt:lpstr>
      <vt:lpstr>Тема Office</vt:lpstr>
      <vt:lpstr>1_Тема Office</vt:lpstr>
      <vt:lpstr>2_Тема Office</vt:lpstr>
      <vt:lpstr>3_Тема Office</vt:lpstr>
      <vt:lpstr>4_Тема Office</vt:lpstr>
      <vt:lpstr>5_Тема Office</vt:lpstr>
      <vt:lpstr>7_Тема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Даниил Купцов</dc:creator>
  <cp:lastModifiedBy>Ольга Жиренко</cp:lastModifiedBy>
  <cp:revision>140</cp:revision>
  <dcterms:created xsi:type="dcterms:W3CDTF">2022-11-16T23:21:01Z</dcterms:created>
  <dcterms:modified xsi:type="dcterms:W3CDTF">2026-04-14T16:45:56Z</dcterms:modified>
</cp:coreProperties>
</file>