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361" r:id="rId3"/>
    <p:sldId id="363" r:id="rId4"/>
    <p:sldId id="364" r:id="rId5"/>
    <p:sldId id="367" r:id="rId6"/>
    <p:sldId id="369" r:id="rId7"/>
    <p:sldId id="370" r:id="rId8"/>
    <p:sldId id="371" r:id="rId9"/>
    <p:sldId id="372" r:id="rId10"/>
    <p:sldId id="374" r:id="rId11"/>
    <p:sldId id="376" r:id="rId12"/>
    <p:sldId id="377" r:id="rId13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07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05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C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32" autoAdjust="0"/>
    <p:restoredTop sz="94660"/>
  </p:normalViewPr>
  <p:slideViewPr>
    <p:cSldViewPr snapToGrid="0" showGuides="1">
      <p:cViewPr varScale="1">
        <p:scale>
          <a:sx n="142" d="100"/>
          <a:sy n="142" d="100"/>
        </p:scale>
        <p:origin x="-660" y="-96"/>
      </p:cViewPr>
      <p:guideLst>
        <p:guide orient="horz" pos="1207"/>
        <p:guide orient="horz" pos="905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F659-DCE1-4FDC-8EF9-28EA26FB5533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EB70-40B1-40E9-B7E8-94E0FFB6D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76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F659-DCE1-4FDC-8EF9-28EA26FB5533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EB70-40B1-40E9-B7E8-94E0FFB6D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534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F659-DCE1-4FDC-8EF9-28EA26FB5533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EB70-40B1-40E9-B7E8-94E0FFB6D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3344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F659-DCE1-4FDC-8EF9-28EA26FB5533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EB70-40B1-40E9-B7E8-94E0FFB6D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54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F659-DCE1-4FDC-8EF9-28EA26FB5533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EB70-40B1-40E9-B7E8-94E0FFB6D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194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F659-DCE1-4FDC-8EF9-28EA26FB5533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EB70-40B1-40E9-B7E8-94E0FFB6D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875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F659-DCE1-4FDC-8EF9-28EA26FB5533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EB70-40B1-40E9-B7E8-94E0FFB6D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529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F659-DCE1-4FDC-8EF9-28EA26FB5533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EB70-40B1-40E9-B7E8-94E0FFB6D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0162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F659-DCE1-4FDC-8EF9-28EA26FB5533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EB70-40B1-40E9-B7E8-94E0FFB6D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340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F659-DCE1-4FDC-8EF9-28EA26FB5533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EB70-40B1-40E9-B7E8-94E0FFB6D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8096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9F659-DCE1-4FDC-8EF9-28EA26FB5533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FEB70-40B1-40E9-B7E8-94E0FFB6D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989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9F659-DCE1-4FDC-8EF9-28EA26FB5533}" type="datetimeFigureOut">
              <a:rPr lang="ru-RU" smtClean="0"/>
              <a:pPr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FEB70-40B1-40E9-B7E8-94E0FFB6D7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20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4129" y="3704665"/>
            <a:ext cx="7846358" cy="1143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80114" y="1"/>
            <a:ext cx="4963886" cy="90786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87783" y="359647"/>
            <a:ext cx="5656217" cy="90786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975" y="3879476"/>
            <a:ext cx="7727896" cy="96818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bg1"/>
                </a:solidFill>
                <a:ea typeface="Times New Roman" panose="02020603050405020304" pitchFamily="18" charset="0"/>
              </a:rPr>
            </a:br>
            <a:r>
              <a:rPr lang="ru-RU" sz="15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ЛЯШЕНКО </a:t>
            </a:r>
            <a:r>
              <a:rPr lang="ru-RU" sz="15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Татьяна </a:t>
            </a:r>
            <a:r>
              <a:rPr lang="ru-RU" sz="15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Васильевна, заведующий центром развития управленческих кадров</a:t>
            </a:r>
            <a:br>
              <a:rPr lang="ru-RU" sz="15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</a:br>
            <a:endParaRPr lang="ru-RU" sz="1500" b="1" dirty="0">
              <a:solidFill>
                <a:schemeClr val="bg1"/>
              </a:solidFill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4300" y="2170043"/>
            <a:ext cx="8924923" cy="57573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единого образовательного пространства – ФГОС, ФОП, ФПУ</a:t>
            </a:r>
            <a:endParaRPr lang="ru-RU" sz="29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7" r="16700" b="5100"/>
          <a:stretch/>
        </p:blipFill>
        <p:spPr bwMode="auto">
          <a:xfrm>
            <a:off x="8287177" y="81277"/>
            <a:ext cx="684530" cy="9181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88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351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ts val="3169"/>
              </a:lnSpc>
            </a:pPr>
            <a:r>
              <a:rPr lang="ru-RU" sz="3200" spc="-16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КОНТРОЛЬ</a:t>
            </a:r>
            <a:r>
              <a:rPr lang="ru-RU" sz="3200" spc="122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 </a:t>
            </a:r>
            <a:r>
              <a:rPr lang="ru-RU" sz="3200" spc="-32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КАЧЕСТВА</a:t>
            </a:r>
            <a:r>
              <a:rPr lang="ru-RU" sz="3200" spc="139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 </a:t>
            </a:r>
            <a:r>
              <a:rPr lang="ru-RU" sz="3200" spc="-11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ОБРАЗОВАНИЯ</a:t>
            </a:r>
            <a:endParaRPr lang="ru-RU" sz="3200" spc="-11" dirty="0">
              <a:solidFill>
                <a:schemeClr val="bg1"/>
              </a:solidFill>
              <a:latin typeface="UHGQOU+Montserrat-ExtraBold"/>
              <a:cs typeface="UHGQOU+Montserrat-ExtraBold"/>
            </a:endParaRPr>
          </a:p>
        </p:txBody>
      </p:sp>
      <p:pic>
        <p:nvPicPr>
          <p:cNvPr id="4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7" r="16700" b="5100"/>
          <a:stretch/>
        </p:blipFill>
        <p:spPr bwMode="auto">
          <a:xfrm>
            <a:off x="8346057" y="39091"/>
            <a:ext cx="713954" cy="8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949" y="1102659"/>
            <a:ext cx="8457525" cy="358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68914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351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lnSpc>
                <a:spcPts val="3169"/>
              </a:lnSpc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Письмо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Минпросвещения</a:t>
            </a:r>
            <a:endParaRPr lang="ru-RU" sz="3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3169"/>
              </a:lnSpc>
            </a:pP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 13.01.2023 № 03-49</a:t>
            </a:r>
            <a:endParaRPr lang="ru-RU" sz="3200" spc="-11" dirty="0">
              <a:solidFill>
                <a:schemeClr val="bg1"/>
              </a:solidFill>
              <a:latin typeface="UHGQOU+Montserrat-ExtraBold"/>
              <a:cs typeface="UHGQOU+Montserrat-ExtraBold"/>
            </a:endParaRPr>
          </a:p>
        </p:txBody>
      </p:sp>
      <p:pic>
        <p:nvPicPr>
          <p:cNvPr id="4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7" r="16700" b="5100"/>
          <a:stretch/>
        </p:blipFill>
        <p:spPr bwMode="auto">
          <a:xfrm>
            <a:off x="8346057" y="39091"/>
            <a:ext cx="713954" cy="8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822" t="17460" r="15178" b="12599"/>
          <a:stretch/>
        </p:blipFill>
        <p:spPr>
          <a:xfrm>
            <a:off x="1120807" y="1397501"/>
            <a:ext cx="6552728" cy="351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891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351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Актуальная информация. Консультация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7" r="16700" b="5100"/>
          <a:stretch/>
        </p:blipFill>
        <p:spPr bwMode="auto">
          <a:xfrm>
            <a:off x="8346057" y="39091"/>
            <a:ext cx="713954" cy="8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437518"/>
            <a:ext cx="7545526" cy="278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68914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351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7" r="16700" b="5100"/>
          <a:stretch/>
        </p:blipFill>
        <p:spPr bwMode="auto">
          <a:xfrm>
            <a:off x="8346057" y="39091"/>
            <a:ext cx="713954" cy="8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83253C3-7316-492F-A241-A7208B5191F6}"/>
              </a:ext>
            </a:extLst>
          </p:cNvPr>
          <p:cNvSpPr/>
          <p:nvPr/>
        </p:nvSpPr>
        <p:spPr>
          <a:xfrm>
            <a:off x="318625" y="321238"/>
            <a:ext cx="8027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Единое образовательное пространство</a:t>
            </a:r>
            <a:endParaRPr lang="ru-RU" sz="2800" dirty="0"/>
          </a:p>
        </p:txBody>
      </p:sp>
      <p:pic>
        <p:nvPicPr>
          <p:cNvPr id="11" name="Sli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87" y="1286536"/>
            <a:ext cx="7126942" cy="357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891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351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7" r="16700" b="5100"/>
          <a:stretch/>
        </p:blipFill>
        <p:spPr bwMode="auto">
          <a:xfrm>
            <a:off x="8346057" y="39091"/>
            <a:ext cx="713954" cy="8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83253C3-7316-492F-A241-A7208B5191F6}"/>
              </a:ext>
            </a:extLst>
          </p:cNvPr>
          <p:cNvSpPr/>
          <p:nvPr/>
        </p:nvSpPr>
        <p:spPr>
          <a:xfrm>
            <a:off x="345519" y="159874"/>
            <a:ext cx="802743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169"/>
              </a:lnSpc>
            </a:pPr>
            <a:r>
              <a:rPr lang="ru-RU" sz="2800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КЛЮЧЕВЫЕ</a:t>
            </a:r>
            <a:r>
              <a:rPr lang="ru-RU" sz="2800" spc="112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ИЗМЕНЕНИЯ</a:t>
            </a:r>
          </a:p>
          <a:p>
            <a:pPr algn="ctr">
              <a:lnSpc>
                <a:spcPts val="3120"/>
              </a:lnSpc>
            </a:pPr>
            <a:r>
              <a:rPr lang="ru-RU" sz="2800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В</a:t>
            </a:r>
            <a:r>
              <a:rPr lang="ru-RU" sz="2800" spc="106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 </a:t>
            </a:r>
            <a:r>
              <a:rPr lang="ru-RU" sz="2800" spc="-13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ЗАКОНЕ</a:t>
            </a:r>
            <a:r>
              <a:rPr lang="ru-RU" sz="2800" spc="119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ОБ</a:t>
            </a:r>
            <a:r>
              <a:rPr lang="ru-RU" sz="2800" spc="106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 </a:t>
            </a:r>
            <a:r>
              <a:rPr lang="ru-RU" sz="2800" spc="-11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ОБРАЗОВАНИИ</a:t>
            </a:r>
            <a:endParaRPr lang="ru-RU" sz="2800" spc="-11" dirty="0">
              <a:solidFill>
                <a:schemeClr val="bg1"/>
              </a:solidFill>
              <a:latin typeface="UHGQOU+Montserrat-ExtraBold"/>
              <a:cs typeface="UHGQOU+Montserrat-ExtraBold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255059" y="1252445"/>
          <a:ext cx="6096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pc="-30" dirty="0" smtClean="0">
                          <a:solidFill>
                            <a:schemeClr val="bg1"/>
                          </a:solidFill>
                          <a:latin typeface="ISKCTK+DelaGothicOne-Regular"/>
                          <a:cs typeface="ISKCTK+DelaGothicOne-Regular"/>
                        </a:rPr>
                        <a:t>ст.12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ISKCTK+DelaGothicOne-Regular"/>
                          <a:cs typeface="ISKCTK+DelaGothicOne-Regular"/>
                        </a:rPr>
                        <a:t>ст.28</a:t>
                      </a:r>
                    </a:p>
                    <a:p>
                      <a:pPr algn="ctr"/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ISKCTK+DelaGothicOne-Regular"/>
                          <a:cs typeface="ISKCTK+DelaGothicOne-Regular"/>
                        </a:rPr>
                        <a:t>ст.3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UHGQOU+Montserrat-ExtraBold"/>
                          <a:cs typeface="UHGQOU+Montserrat-ExtraBold"/>
                        </a:rPr>
                        <a:t>Разработка</a:t>
                      </a:r>
                      <a:r>
                        <a:rPr lang="ru-RU" sz="1400" b="1" spc="57" dirty="0" smtClean="0">
                          <a:solidFill>
                            <a:srgbClr val="000000"/>
                          </a:solidFill>
                          <a:latin typeface="UHGQOU+Montserrat-ExtraBold"/>
                          <a:cs typeface="UHGQOU+Montserrat-ExtraBold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UHGQOU+Montserrat-ExtraBold"/>
                          <a:cs typeface="UHGQOU+Montserrat-ExtraBold"/>
                        </a:rPr>
                        <a:t>ООП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UHGQOU+Montserrat-ExtraBold"/>
                          <a:cs typeface="UHGQOU+Montserrat-ExtraBold"/>
                        </a:rPr>
                        <a:t>Свобода</a:t>
                      </a:r>
                      <a:r>
                        <a:rPr lang="ru-RU" sz="1400" b="1" spc="51" dirty="0" smtClean="0">
                          <a:solidFill>
                            <a:srgbClr val="000000"/>
                          </a:solidFill>
                          <a:latin typeface="UHGQOU+Montserrat-ExtraBold"/>
                          <a:cs typeface="UHGQOU+Montserrat-ExtraBold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UHGQOU+Montserrat-ExtraBold"/>
                          <a:cs typeface="UHGQOU+Montserrat-ExtraBold"/>
                        </a:rPr>
                        <a:t>школы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UHGQOU+Montserrat-ExtraBold"/>
                          <a:cs typeface="UHGQOU+Montserrat-ExtraBold"/>
                        </a:rPr>
                        <a:t>Обязательный</a:t>
                      </a:r>
                      <a:r>
                        <a:rPr lang="ru-RU" sz="1400" b="1" spc="53" dirty="0" smtClean="0">
                          <a:solidFill>
                            <a:srgbClr val="000000"/>
                          </a:solidFill>
                          <a:latin typeface="UHGQOU+Montserrat-ExtraBold"/>
                          <a:cs typeface="UHGQOU+Montserrat-ExtraBold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UHGQOU+Montserrat-ExtraBold"/>
                          <a:cs typeface="UHGQOU+Montserrat-ExtraBold"/>
                        </a:rPr>
                        <a:t>переход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2568388"/>
            <a:ext cx="2037229" cy="227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7807" y="2548218"/>
            <a:ext cx="2023782" cy="242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1417" y="2662518"/>
            <a:ext cx="2064124" cy="21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6891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351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7" r="16700" b="5100"/>
          <a:stretch/>
        </p:blipFill>
        <p:spPr bwMode="auto">
          <a:xfrm>
            <a:off x="8346057" y="39091"/>
            <a:ext cx="713954" cy="8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83253C3-7316-492F-A241-A7208B5191F6}"/>
              </a:ext>
            </a:extLst>
          </p:cNvPr>
          <p:cNvSpPr/>
          <p:nvPr/>
        </p:nvSpPr>
        <p:spPr>
          <a:xfrm>
            <a:off x="345519" y="159874"/>
            <a:ext cx="802743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169"/>
              </a:lnSpc>
            </a:pPr>
            <a:r>
              <a:rPr lang="ru-RU" sz="2800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КЛЮЧЕВЫЕ</a:t>
            </a:r>
            <a:r>
              <a:rPr lang="ru-RU" sz="2800" spc="112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ИЗМЕНЕНИЯ</a:t>
            </a:r>
          </a:p>
          <a:p>
            <a:pPr algn="ctr">
              <a:lnSpc>
                <a:spcPts val="3120"/>
              </a:lnSpc>
            </a:pPr>
            <a:r>
              <a:rPr lang="ru-RU" sz="2800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В</a:t>
            </a:r>
            <a:r>
              <a:rPr lang="ru-RU" sz="2800" spc="106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 </a:t>
            </a:r>
            <a:r>
              <a:rPr lang="ru-RU" sz="2800" spc="-13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ЗАКОНЕ</a:t>
            </a:r>
            <a:r>
              <a:rPr lang="ru-RU" sz="2800" spc="119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ОБ</a:t>
            </a:r>
            <a:r>
              <a:rPr lang="ru-RU" sz="2800" spc="106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 </a:t>
            </a:r>
            <a:r>
              <a:rPr lang="ru-RU" sz="2800" spc="-11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ОБРАЗОВАНИИ</a:t>
            </a:r>
            <a:endParaRPr lang="ru-RU" sz="2800" spc="-11" dirty="0">
              <a:solidFill>
                <a:schemeClr val="bg1"/>
              </a:solidFill>
              <a:latin typeface="UHGQOU+Montserrat-ExtraBold"/>
              <a:cs typeface="UHGQOU+Montserrat-ExtraBold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9410" y="1168782"/>
            <a:ext cx="7081443" cy="373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68914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351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7" r="16700" b="5100"/>
          <a:stretch/>
        </p:blipFill>
        <p:spPr bwMode="auto">
          <a:xfrm>
            <a:off x="8346057" y="39091"/>
            <a:ext cx="713954" cy="8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83253C3-7316-492F-A241-A7208B5191F6}"/>
              </a:ext>
            </a:extLst>
          </p:cNvPr>
          <p:cNvSpPr/>
          <p:nvPr/>
        </p:nvSpPr>
        <p:spPr>
          <a:xfrm>
            <a:off x="345519" y="159874"/>
            <a:ext cx="8027432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169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ОДНКР</a:t>
            </a:r>
            <a:endParaRPr lang="ru-RU" sz="2800" b="1" spc="-11" dirty="0">
              <a:solidFill>
                <a:schemeClr val="bg1"/>
              </a:solidFill>
              <a:latin typeface="UHGQOU+Montserrat-ExtraBold"/>
              <a:cs typeface="UHGQOU+Montserrat-ExtraBold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086" y="1339013"/>
            <a:ext cx="8262186" cy="343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6891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351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7" r="16700" b="5100"/>
          <a:stretch/>
        </p:blipFill>
        <p:spPr bwMode="auto">
          <a:xfrm>
            <a:off x="8346057" y="39091"/>
            <a:ext cx="713954" cy="8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83253C3-7316-492F-A241-A7208B5191F6}"/>
              </a:ext>
            </a:extLst>
          </p:cNvPr>
          <p:cNvSpPr/>
          <p:nvPr/>
        </p:nvSpPr>
        <p:spPr>
          <a:xfrm>
            <a:off x="345519" y="159874"/>
            <a:ext cx="8027432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3"/>
              </a:lnSpc>
            </a:pPr>
            <a:r>
              <a:rPr lang="ru-RU" sz="2800" b="1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«РОДНЫЕ»</a:t>
            </a:r>
            <a:r>
              <a:rPr lang="ru-RU" sz="2800" b="1" spc="100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ПРЕДМЕТЫ</a:t>
            </a:r>
            <a:r>
              <a:rPr lang="ru-RU" sz="2800" b="1" spc="97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И</a:t>
            </a:r>
            <a:r>
              <a:rPr lang="ru-RU" sz="2800" b="1" spc="94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 </a:t>
            </a:r>
            <a:r>
              <a:rPr lang="ru-RU" sz="2800" b="1" spc="-13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ВТОРЫЕ</a:t>
            </a:r>
            <a:r>
              <a:rPr lang="ru-RU" sz="2800" b="1" spc="107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 </a:t>
            </a:r>
            <a:r>
              <a:rPr lang="ru-RU" sz="2800" b="1" spc="-12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ИНОСТРАННЫЕ</a:t>
            </a:r>
            <a:endParaRPr lang="ru-RU" sz="2800" b="1" spc="-12" dirty="0">
              <a:solidFill>
                <a:schemeClr val="bg1"/>
              </a:solidFill>
              <a:latin typeface="UHGQOU+Montserrat-ExtraBold"/>
              <a:cs typeface="UHGQOU+Montserrat-ExtraBold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335" y="1317812"/>
            <a:ext cx="7476780" cy="336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6891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351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7" r="16700" b="5100"/>
          <a:stretch/>
        </p:blipFill>
        <p:spPr bwMode="auto">
          <a:xfrm>
            <a:off x="8346057" y="39091"/>
            <a:ext cx="713954" cy="8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8324" y="163131"/>
            <a:ext cx="6265596" cy="474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6891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351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ts val="3169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UHGQOU+Montserrat-ExtraBold"/>
                <a:cs typeface="UHGQOU+Montserrat-ExtraBold"/>
              </a:rPr>
              <a:t>УЧЕБНИКИ</a:t>
            </a:r>
            <a:endParaRPr lang="ru-RU" sz="3200" b="1" dirty="0">
              <a:solidFill>
                <a:schemeClr val="bg1"/>
              </a:solidFill>
              <a:latin typeface="UHGQOU+Montserrat-ExtraBold"/>
              <a:cs typeface="UHGQOU+Montserrat-ExtraBold"/>
            </a:endParaRPr>
          </a:p>
        </p:txBody>
      </p:sp>
      <p:pic>
        <p:nvPicPr>
          <p:cNvPr id="4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7" r="16700" b="5100"/>
          <a:stretch/>
        </p:blipFill>
        <p:spPr bwMode="auto">
          <a:xfrm>
            <a:off x="8346057" y="39091"/>
            <a:ext cx="713954" cy="8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675" y="1229598"/>
            <a:ext cx="7949006" cy="33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6891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10351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lnSpc>
                <a:spcPts val="3169"/>
              </a:lnSpc>
            </a:pPr>
            <a:endParaRPr lang="ru-RU" sz="3200" b="1" dirty="0">
              <a:solidFill>
                <a:schemeClr val="bg1"/>
              </a:solidFill>
              <a:latin typeface="UHGQOU+Montserrat-ExtraBold"/>
              <a:cs typeface="UHGQOU+Montserrat-ExtraBold"/>
            </a:endParaRPr>
          </a:p>
        </p:txBody>
      </p:sp>
      <p:pic>
        <p:nvPicPr>
          <p:cNvPr id="4" name="Picture 2" descr="C:\Users\Shmatkova\Downloads\логотип (1).png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57" r="16700" b="5100"/>
          <a:stretch/>
        </p:blipFill>
        <p:spPr bwMode="auto">
          <a:xfrm>
            <a:off x="8346057" y="39091"/>
            <a:ext cx="713954" cy="872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1818" y="186345"/>
            <a:ext cx="6621093" cy="456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68914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54</Words>
  <Application>Microsoft Office PowerPoint</Application>
  <PresentationFormat>Экран (16:9)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ЛЯШЕНКО Татьяна Васильевна, заведующий центром развития управленческих кадров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КОШЕЛЕВ ОЛЕГ ПЕТРОВИЧ – заместитель Председателя Орловского областного  Совета народных депутатов – председатель комитета по образованию, спорту,  культуре и туризму Орловского областного Совета народных депутатов</dc:title>
  <dc:creator>Elena</dc:creator>
  <cp:lastModifiedBy>Ольга</cp:lastModifiedBy>
  <cp:revision>165</cp:revision>
  <dcterms:created xsi:type="dcterms:W3CDTF">2022-03-29T08:45:53Z</dcterms:created>
  <dcterms:modified xsi:type="dcterms:W3CDTF">2023-08-25T11:48:27Z</dcterms:modified>
</cp:coreProperties>
</file>