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2"/>
  </p:notesMasterIdLst>
  <p:sldIdLst>
    <p:sldId id="345" r:id="rId2"/>
    <p:sldId id="279" r:id="rId3"/>
    <p:sldId id="330" r:id="rId4"/>
    <p:sldId id="329" r:id="rId5"/>
    <p:sldId id="302" r:id="rId6"/>
    <p:sldId id="346" r:id="rId7"/>
    <p:sldId id="319" r:id="rId8"/>
    <p:sldId id="340" r:id="rId9"/>
    <p:sldId id="299" r:id="rId10"/>
    <p:sldId id="310" r:id="rId11"/>
    <p:sldId id="315" r:id="rId12"/>
    <p:sldId id="316" r:id="rId13"/>
    <p:sldId id="300" r:id="rId14"/>
    <p:sldId id="301" r:id="rId15"/>
    <p:sldId id="348" r:id="rId16"/>
    <p:sldId id="321" r:id="rId17"/>
    <p:sldId id="328" r:id="rId18"/>
    <p:sldId id="341" r:id="rId19"/>
    <p:sldId id="323" r:id="rId20"/>
    <p:sldId id="324" r:id="rId21"/>
    <p:sldId id="325" r:id="rId22"/>
    <p:sldId id="349" r:id="rId23"/>
    <p:sldId id="311" r:id="rId24"/>
    <p:sldId id="326" r:id="rId25"/>
    <p:sldId id="350" r:id="rId26"/>
    <p:sldId id="352" r:id="rId27"/>
    <p:sldId id="353" r:id="rId28"/>
    <p:sldId id="354" r:id="rId29"/>
    <p:sldId id="304" r:id="rId30"/>
    <p:sldId id="327" r:id="rId31"/>
    <p:sldId id="307" r:id="rId32"/>
    <p:sldId id="303" r:id="rId33"/>
    <p:sldId id="337" r:id="rId34"/>
    <p:sldId id="338" r:id="rId35"/>
    <p:sldId id="336" r:id="rId36"/>
    <p:sldId id="312" r:id="rId37"/>
    <p:sldId id="339" r:id="rId38"/>
    <p:sldId id="342" r:id="rId39"/>
    <p:sldId id="343" r:id="rId40"/>
    <p:sldId id="344" r:id="rId41"/>
  </p:sldIdLst>
  <p:sldSz cx="12192000" cy="6858000"/>
  <p:notesSz cx="6858000" cy="9144000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alibri Light" pitchFamily="34" charset="0"/>
      <p:regular r:id="rId47"/>
      <p:italic r:id="rId48"/>
    </p:embeddedFont>
    <p:embeddedFont>
      <p:font typeface="Cera Pro" pitchFamily="2" charset="0"/>
      <p:regular r:id="rId49"/>
      <p:bold r:id="rId50"/>
      <p:italic r:id="rId51"/>
      <p:boldItalic r:id="rId52"/>
    </p:embeddedFont>
    <p:embeddedFont>
      <p:font typeface="Fashion Fetish Outline" pitchFamily="2" charset="-128"/>
      <p:regular r:id="rId53"/>
    </p:embeddedFont>
    <p:embeddedFont>
      <p:font typeface="Cera Pro Regular" pitchFamily="2" charset="0"/>
      <p:regular r:id="rId54"/>
    </p:embeddedFont>
    <p:embeddedFont>
      <p:font typeface="Google Sans" pitchFamily="34" charset="0"/>
      <p:regular r:id="rId55"/>
    </p:embeddedFont>
    <p:embeddedFont>
      <p:font typeface="Cera Pro Bold" pitchFamily="2" charset="0"/>
      <p:bold r:id="rId5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4178" userDrawn="1">
          <p15:clr>
            <a:srgbClr val="A4A3A4"/>
          </p15:clr>
        </p15:guide>
        <p15:guide id="5" pos="166" userDrawn="1">
          <p15:clr>
            <a:srgbClr val="A4A3A4"/>
          </p15:clr>
        </p15:guide>
        <p15:guide id="6" pos="568" userDrawn="1">
          <p15:clr>
            <a:srgbClr val="A4A3A4"/>
          </p15:clr>
        </p15:guide>
        <p15:guide id="7" orient="horz" pos="700" userDrawn="1">
          <p15:clr>
            <a:srgbClr val="A4A3A4"/>
          </p15:clr>
        </p15:guide>
        <p15:guide id="11" orient="horz" pos="1007" userDrawn="1">
          <p15:clr>
            <a:srgbClr val="A4A3A4"/>
          </p15:clr>
        </p15:guide>
        <p15:guide id="12" orient="horz" pos="1638" userDrawn="1">
          <p15:clr>
            <a:srgbClr val="A4A3A4"/>
          </p15:clr>
        </p15:guide>
        <p15:guide id="13" orient="horz" pos="1423" userDrawn="1">
          <p15:clr>
            <a:srgbClr val="A4A3A4"/>
          </p15:clr>
        </p15:guide>
        <p15:guide id="14" pos="7514" userDrawn="1">
          <p15:clr>
            <a:srgbClr val="A4A3A4"/>
          </p15:clr>
        </p15:guide>
        <p15:guide id="15" orient="horz" pos="999">
          <p15:clr>
            <a:srgbClr val="A4A3A4"/>
          </p15:clr>
        </p15:guide>
        <p15:guide id="16" pos="167">
          <p15:clr>
            <a:srgbClr val="A4A3A4"/>
          </p15:clr>
        </p15:guide>
        <p15:guide id="17" pos="7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D94"/>
    <a:srgbClr val="FFCC99"/>
    <a:srgbClr val="C9EBE2"/>
    <a:srgbClr val="FC9E3A"/>
    <a:srgbClr val="00AEEF"/>
    <a:srgbClr val="044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96" y="-84"/>
      </p:cViewPr>
      <p:guideLst>
        <p:guide orient="horz" pos="2160"/>
        <p:guide orient="horz" pos="504"/>
        <p:guide orient="horz" pos="4178"/>
        <p:guide orient="horz" pos="700"/>
        <p:guide orient="horz" pos="1007"/>
        <p:guide orient="horz" pos="1638"/>
        <p:guide orient="horz" pos="1423"/>
        <p:guide orient="horz" pos="999"/>
        <p:guide pos="3840"/>
        <p:guide pos="166"/>
        <p:guide pos="568"/>
        <p:guide pos="7514"/>
        <p:guide pos="167"/>
        <p:guide pos="75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84CA-57DD-4055-8449-3E1141BFD9E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8B081-337A-4932-8862-7CB3443CD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0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579328-9083-4A5F-926D-58AAAA5D4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59382BD-344F-4956-B148-CDC9BF1EF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4AEF05-E005-46DF-9B62-9E96FAAC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FACF55-AC38-4DF3-822B-B158EA85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E7BCFA-0B79-4B83-956C-813B9B6E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8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04EA33-1ECB-4FD3-91EA-5D2D5800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7495E7-3C13-4750-966F-D0286A1F9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C3C842-FADD-4B4F-B90C-9BC5F5ED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1015C1-6C66-409E-AB30-7767C6AB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9AD132-4B86-4E95-A8E8-7AB668C5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2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D57983-BEFC-4B61-B202-741434A99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2540E9A-B807-46D9-BAC6-CD008C355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249570-7CDE-442C-A1B8-753F1298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38639A-09C2-4C41-98A6-3E03A2E1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24BFFE-7331-48D6-8857-9C11BD25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0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FEA765-625A-4810-A1EE-F3736346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B92472-5EB8-4FDE-AF76-AA2A66FB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64290F-7116-4225-BA70-79AFD71F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E38DEC-C6B4-40D8-951F-612BFAC9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066C30-A9FE-414A-9171-E8F00DE1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2B0FD4-157B-4C2C-9A55-080E3AB9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921652-CB4D-48CD-ABA9-274BE34C0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2FC1BB-06F2-4D70-A8A3-28D18A61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310AB4-FF08-4072-AF1A-E078C436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55AB52-9CB0-4EF5-8408-9CD2BD64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3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33E09-935E-4151-A2B4-FC53E740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F8A048-D0E4-4179-AE50-3FCFD93B6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4006DF2-8CB8-4403-8E4F-B2EB61DE7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0448D0-202C-4E30-AF00-E4C20405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5765BC-19DE-4E20-9DA9-7A0D1325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E83FF9-878B-4058-BF71-DBE8B051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58B36C-2993-4B1D-ABA2-A3782B86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776004-D450-48D6-8E5A-A86E5C604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213339-0DB1-49FC-90A9-0B34E8E4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FE6CC78-9BAA-49A9-B86A-42A3154CE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9991C77-2659-450C-8CCC-A025F9E3A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DFCB5E1-E53D-4449-BC25-B471BC1E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E13767F-2C03-4A4B-9393-AE1EF0A3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B65C2DB-A389-4785-9F77-CC63A200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3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246A76-4CCA-4821-BDB6-F17BAC5E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F2AB3B8-BA34-46D9-96C9-7F51D26F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0CE5EC8-A429-453C-91D7-6ED609F6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98BF80E-C36B-4D64-97C4-947A7B5F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3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60281BA-9BB3-4B63-8F3B-535A12AF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382B5F-9081-4D49-A97A-77086ECC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AC59DE-DEBE-4660-9AE2-C5BED823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2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02F52E-2B17-4BF9-AF5E-848DA0BA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948AD1-6DC2-47FD-8349-899A7F2F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CF0C6F-E63E-4AAF-A33E-E1421A1E5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39622F-8539-4B47-8D2B-DB4F0016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AA731D-3606-4252-A2AB-90FA7FAD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BDEA597-18E2-44D5-B77A-A1FD07A7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0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F617E-B4B8-4CF6-AD55-3D8EF2F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6FE21A-09EC-4318-8C8D-38A76A611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29DB9B-7F2A-43DA-8EEC-A2F6A11A5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42EF13-7420-4B4F-9A09-15985892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5E26C49-6AFD-4179-9F81-FE65BF05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F01785-8EA7-45BF-A7C8-58403C18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8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750C4E-5841-4789-80E8-B1A79DF9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643D2C-4DA8-43AC-8DF8-6EC6A8419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008DA7-5128-4869-B27B-D80AAA641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559F-5624-42D7-AB1C-9248E220DE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8F6654-983E-4E5B-A4AB-D00496719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2B39A0-3D71-4412-B445-A2FC220D4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5E12-EAED-483D-9134-0D58CF042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hyperlink" Target="https://www.ozon.ru/seller/obrazovatelnyy-proekt-7447/knigi-16500/?miniapp=seller_7447&amp;publisher=1210062&amp;sorting=new" TargetMode="External"/><Relationship Id="rId2" Type="http://schemas.openxmlformats.org/officeDocument/2006/relationships/hyperlink" Target="https://www.vaco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hyperlink" Target="https://www.wildberries.ru/seller/38950?sort=newly&amp;page=1&amp;fbrand=14662" TargetMode="Externa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34939C5C-FF98-873C-D6C0-87F96EDC416D}"/>
              </a:ext>
            </a:extLst>
          </p:cNvPr>
          <p:cNvCxnSpPr>
            <a:cxnSpLocks/>
          </p:cNvCxnSpPr>
          <p:nvPr/>
        </p:nvCxnSpPr>
        <p:spPr>
          <a:xfrm>
            <a:off x="1590675" y="6260802"/>
            <a:ext cx="5191125" cy="0"/>
          </a:xfrm>
          <a:prstGeom prst="line">
            <a:avLst/>
          </a:prstGeom>
          <a:ln w="3365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A092E5E-A784-9AC6-4C97-3C07E3F64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5817865"/>
            <a:ext cx="1648082" cy="762361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EDF02540-376F-8FD0-4A91-6D5AFC55B64C}"/>
              </a:ext>
            </a:extLst>
          </p:cNvPr>
          <p:cNvCxnSpPr>
            <a:cxnSpLocks/>
          </p:cNvCxnSpPr>
          <p:nvPr/>
        </p:nvCxnSpPr>
        <p:spPr>
          <a:xfrm>
            <a:off x="1602230" y="6248102"/>
            <a:ext cx="5185920" cy="0"/>
          </a:xfrm>
          <a:prstGeom prst="line">
            <a:avLst/>
          </a:prstGeom>
          <a:ln w="33655">
            <a:solidFill>
              <a:srgbClr val="4DB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015613F-0249-41A3-882E-29BEE38B7D9B}"/>
              </a:ext>
            </a:extLst>
          </p:cNvPr>
          <p:cNvGrpSpPr/>
          <p:nvPr/>
        </p:nvGrpSpPr>
        <p:grpSpPr>
          <a:xfrm>
            <a:off x="263524" y="301940"/>
            <a:ext cx="4800608" cy="0"/>
            <a:chOff x="263524" y="301940"/>
            <a:chExt cx="4800608" cy="0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43BB3F1B-A550-4DB7-98F7-57E073206DAF}"/>
                </a:ext>
              </a:extLst>
            </p:cNvPr>
            <p:cNvCxnSpPr>
              <a:cxnSpLocks/>
            </p:cNvCxnSpPr>
            <p:nvPr/>
          </p:nvCxnSpPr>
          <p:spPr>
            <a:xfrm>
              <a:off x="1686592" y="301940"/>
              <a:ext cx="1954076" cy="0"/>
            </a:xfrm>
            <a:prstGeom prst="line">
              <a:avLst/>
            </a:prstGeom>
            <a:solidFill>
              <a:schemeClr val="accent2"/>
            </a:solidFill>
            <a:ln w="127000">
              <a:solidFill>
                <a:srgbClr val="C9EB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FE4A38D3-7C08-4991-82A8-B6A0F935204B}"/>
                </a:ext>
              </a:extLst>
            </p:cNvPr>
            <p:cNvCxnSpPr>
              <a:cxnSpLocks/>
            </p:cNvCxnSpPr>
            <p:nvPr/>
          </p:nvCxnSpPr>
          <p:spPr>
            <a:xfrm>
              <a:off x="263524" y="301940"/>
              <a:ext cx="1440000" cy="0"/>
            </a:xfrm>
            <a:prstGeom prst="line">
              <a:avLst/>
            </a:prstGeom>
            <a:solidFill>
              <a:schemeClr val="accent2"/>
            </a:solidFill>
            <a:ln w="127000">
              <a:solidFill>
                <a:srgbClr val="4DBD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EF3D3D72-66C5-4A57-AE9B-89B5AE914C32}"/>
                </a:ext>
              </a:extLst>
            </p:cNvPr>
            <p:cNvCxnSpPr>
              <a:cxnSpLocks/>
            </p:cNvCxnSpPr>
            <p:nvPr/>
          </p:nvCxnSpPr>
          <p:spPr>
            <a:xfrm>
              <a:off x="3624132" y="301940"/>
              <a:ext cx="1440000" cy="0"/>
            </a:xfrm>
            <a:prstGeom prst="line">
              <a:avLst/>
            </a:prstGeom>
            <a:solidFill>
              <a:schemeClr val="accent2"/>
            </a:solidFill>
            <a:ln w="127000">
              <a:solidFill>
                <a:srgbClr val="4DBD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37749AF5-4709-440A-8D00-58077DD07DD3}"/>
              </a:ext>
            </a:extLst>
          </p:cNvPr>
          <p:cNvSpPr/>
          <p:nvPr/>
        </p:nvSpPr>
        <p:spPr>
          <a:xfrm rot="20700000">
            <a:off x="8497272" y="1833001"/>
            <a:ext cx="3189993" cy="3189994"/>
          </a:xfrm>
          <a:prstGeom prst="round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AD73D3A-2E56-4BF9-9408-01854CEF9E52}"/>
              </a:ext>
            </a:extLst>
          </p:cNvPr>
          <p:cNvSpPr txBox="1"/>
          <p:nvPr/>
        </p:nvSpPr>
        <p:spPr>
          <a:xfrm>
            <a:off x="381656" y="778394"/>
            <a:ext cx="7609161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Cera Pro" panose="00000500000000000000" pitchFamily="50" charset="0"/>
                <a:ea typeface="Fashion Fetish Outline" panose="02000000000000000000" pitchFamily="2" charset="-128"/>
              </a:rPr>
              <a:t>Современные подходы</a:t>
            </a:r>
            <a:br>
              <a:rPr lang="ru-RU" sz="4000" b="1" dirty="0">
                <a:latin typeface="Cera Pro" panose="00000500000000000000" pitchFamily="50" charset="0"/>
                <a:ea typeface="Fashion Fetish Outline" panose="02000000000000000000" pitchFamily="2" charset="-128"/>
              </a:rPr>
            </a:br>
            <a:r>
              <a:rPr lang="ru-RU" sz="4000" b="1" dirty="0">
                <a:latin typeface="Cera Pro" panose="00000500000000000000" pitchFamily="50" charset="0"/>
                <a:ea typeface="Fashion Fetish Outline" panose="02000000000000000000" pitchFamily="2" charset="-128"/>
              </a:rPr>
              <a:t>к организации и проведению словарной работы</a:t>
            </a:r>
            <a:br>
              <a:rPr lang="ru-RU" sz="4000" b="1" dirty="0">
                <a:latin typeface="Cera Pro" panose="00000500000000000000" pitchFamily="50" charset="0"/>
                <a:ea typeface="Fashion Fetish Outline" panose="02000000000000000000" pitchFamily="2" charset="-128"/>
              </a:rPr>
            </a:br>
            <a:r>
              <a:rPr lang="ru-RU" sz="4000" b="1" dirty="0">
                <a:latin typeface="Cera Pro" panose="00000500000000000000" pitchFamily="50" charset="0"/>
                <a:ea typeface="Fashion Fetish Outline" panose="02000000000000000000" pitchFamily="2" charset="-128"/>
              </a:rPr>
              <a:t>в начальном общем </a:t>
            </a:r>
            <a:r>
              <a:rPr lang="ru-RU" sz="4000" b="1">
                <a:latin typeface="Cera Pro" panose="00000500000000000000" pitchFamily="50" charset="0"/>
                <a:ea typeface="Fashion Fetish Outline" panose="02000000000000000000" pitchFamily="2" charset="-128"/>
              </a:rPr>
              <a:t>образовании </a:t>
            </a:r>
            <a:endParaRPr lang="ru-RU" sz="4000" b="1" dirty="0">
              <a:latin typeface="Cera Pro" panose="00000500000000000000" pitchFamily="50" charset="0"/>
              <a:ea typeface="Fashion Fetish Outline" panose="02000000000000000000" pitchFamily="2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6D88382-34DB-A541-369A-B49C6868F114}"/>
              </a:ext>
            </a:extLst>
          </p:cNvPr>
          <p:cNvSpPr txBox="1"/>
          <p:nvPr/>
        </p:nvSpPr>
        <p:spPr>
          <a:xfrm>
            <a:off x="777184" y="3671299"/>
            <a:ext cx="7452415" cy="24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err="1">
                <a:latin typeface="Cera Pro" panose="00000500000000000000" pitchFamily="50" charset="0"/>
              </a:rPr>
              <a:t>Жиренко</a:t>
            </a:r>
            <a:r>
              <a:rPr lang="ru-RU" sz="2800" b="1" dirty="0">
                <a:latin typeface="Cera Pro" panose="00000500000000000000" pitchFamily="50" charset="0"/>
              </a:rPr>
              <a:t> Ольга Егоровна</a:t>
            </a:r>
            <a:br>
              <a:rPr lang="ru-RU" sz="2800" b="1" dirty="0">
                <a:latin typeface="Cera Pro" panose="00000500000000000000" pitchFamily="50" charset="0"/>
              </a:rPr>
            </a:br>
            <a:r>
              <a:rPr lang="ru-RU" sz="4800" b="1" dirty="0">
                <a:latin typeface="Cera Pro" panose="00000500000000000000" pitchFamily="2" charset="0"/>
                <a:ea typeface="Fashion Fetish Outline" panose="02000000000000000000" pitchFamily="2" charset="-128"/>
              </a:rPr>
              <a:t/>
            </a:r>
            <a:br>
              <a:rPr lang="ru-RU" sz="4800" b="1" dirty="0">
                <a:latin typeface="Cera Pro" panose="00000500000000000000" pitchFamily="2" charset="0"/>
                <a:ea typeface="Fashion Fetish Outline" panose="02000000000000000000" pitchFamily="2" charset="-128"/>
              </a:rPr>
            </a:br>
            <a:r>
              <a:rPr lang="ru-RU" sz="2400" dirty="0">
                <a:latin typeface="Cera Pro" panose="00000500000000000000" pitchFamily="50" charset="0"/>
              </a:rPr>
              <a:t>Канд. </a:t>
            </a:r>
            <a:r>
              <a:rPr lang="ru-RU" sz="2400" dirty="0" err="1">
                <a:latin typeface="Cera Pro" panose="00000500000000000000" pitchFamily="50" charset="0"/>
              </a:rPr>
              <a:t>пед</a:t>
            </a:r>
            <a:r>
              <a:rPr lang="ru-RU" sz="2400" dirty="0">
                <a:latin typeface="Cera Pro" panose="00000500000000000000" pitchFamily="50" charset="0"/>
              </a:rPr>
              <a:t>. наук, доцент, </a:t>
            </a:r>
          </a:p>
          <a:p>
            <a:pPr>
              <a:lnSpc>
                <a:spcPts val="2500"/>
              </a:lnSpc>
            </a:pPr>
            <a:r>
              <a:rPr lang="ru-RU" sz="2400" dirty="0">
                <a:latin typeface="Cera Pro" panose="00000500000000000000" pitchFamily="50" charset="0"/>
              </a:rPr>
              <a:t>автор учебно-методических пособий, </a:t>
            </a:r>
          </a:p>
          <a:p>
            <a:pPr>
              <a:lnSpc>
                <a:spcPts val="2500"/>
              </a:lnSpc>
            </a:pPr>
            <a:r>
              <a:rPr lang="ru-RU" sz="2400" dirty="0">
                <a:latin typeface="Cera Pro" panose="00000500000000000000" pitchFamily="50" charset="0"/>
              </a:rPr>
              <a:t>издательство «ВАКО»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Cera Pro" panose="00000500000000000000" pitchFamily="50" charset="0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r="6311"/>
          <a:stretch/>
        </p:blipFill>
        <p:spPr bwMode="auto">
          <a:xfrm>
            <a:off x="8546304" y="1845751"/>
            <a:ext cx="3165220" cy="31652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8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263524" y="2297096"/>
            <a:ext cx="11320039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За годы обучения в начальной школе детям приходится заучивать более двухсот слов, правописание которых невозможно проверить.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Традиционные приёмы запоминания не всегда приводят</a:t>
            </a:r>
            <a:b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к эффективным результатам.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Несмотря на многократное написание таких слов, составление с ними предложений, отгадывание загадок, где ответ — слово с непроверяемой орфограммой, процент ошибок в словарных диктантах и при выполнении заданий ВПР по русскому языку по-прежнему остаётся высоким. </a:t>
            </a:r>
            <a:endParaRPr lang="en-US" sz="2800" dirty="0">
              <a:latin typeface="Cera Pr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6"/>
          <p:cNvSpPr txBox="1"/>
          <p:nvPr/>
        </p:nvSpPr>
        <p:spPr bwMode="auto">
          <a:xfrm>
            <a:off x="225092" y="936986"/>
            <a:ext cx="8049637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Правописание слов с непроверяемыми</a:t>
            </a:r>
            <a:br>
              <a:rPr lang="ru-RU" sz="3200" dirty="0"/>
            </a:br>
            <a:r>
              <a:rPr lang="ru-RU" sz="3200" dirty="0"/>
              <a:t>орфограммами – одна из проблем НОО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3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4254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DBB3DAC-5B6A-4274-B9FE-1B1B969CD9EC}"/>
              </a:ext>
            </a:extLst>
          </p:cNvPr>
          <p:cNvSpPr txBox="1"/>
          <p:nvPr/>
        </p:nvSpPr>
        <p:spPr>
          <a:xfrm>
            <a:off x="264593" y="2482180"/>
            <a:ext cx="108254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20000"/>
            </a:pPr>
            <a:endParaRPr lang="en-US" sz="2000" dirty="0">
              <a:latin typeface="Cera Pro" panose="00000500000000000000" pitchFamily="50" charset="0"/>
            </a:endParaRPr>
          </a:p>
          <a:p>
            <a:pPr marL="252000" indent="-2520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FF0000"/>
              </a:solidFill>
              <a:latin typeface="Cera Pro" panose="00000500000000000000" pitchFamily="50" charset="0"/>
            </a:endParaRPr>
          </a:p>
          <a:p>
            <a:pPr>
              <a:buClr>
                <a:schemeClr val="tx1"/>
              </a:buClr>
              <a:buSzPct val="120000"/>
            </a:pPr>
            <a:r>
              <a:rPr lang="ru-RU" sz="2000" dirty="0">
                <a:solidFill>
                  <a:srgbClr val="FF0000"/>
                </a:solidFill>
                <a:latin typeface="Cera Pro" panose="00000500000000000000" pitchFamily="50" charset="0"/>
              </a:rPr>
              <a:t> </a:t>
            </a:r>
          </a:p>
          <a:p>
            <a:pPr marL="252000" indent="-25200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endParaRPr lang="ru-RU" sz="2000" dirty="0">
              <a:latin typeface="Cera Pro" panose="00000500000000000000" pitchFamily="50" charset="0"/>
            </a:endParaRPr>
          </a:p>
          <a:p>
            <a:pPr>
              <a:buClr>
                <a:schemeClr val="tx1"/>
              </a:buClr>
              <a:buSzPct val="120000"/>
            </a:pPr>
            <a:r>
              <a:rPr lang="ru-RU" sz="2000" dirty="0">
                <a:latin typeface="Cera Pro" panose="00000500000000000000" pitchFamily="50" charset="0"/>
              </a:rPr>
              <a:t> </a:t>
            </a:r>
            <a:endParaRPr lang="en-US" sz="2000" dirty="0">
              <a:latin typeface="Cera Pro" panose="00000500000000000000" pitchFamily="50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E4D53478-7496-4419-A9D9-92CBEB092954}"/>
              </a:ext>
            </a:extLst>
          </p:cNvPr>
          <p:cNvSpPr/>
          <p:nvPr/>
        </p:nvSpPr>
        <p:spPr>
          <a:xfrm>
            <a:off x="2723187" y="2359950"/>
            <a:ext cx="5218461" cy="31483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9263" fontAlgn="base" hangingPunct="0">
              <a:lnSpc>
                <a:spcPct val="80000"/>
              </a:lnSpc>
              <a:spcBef>
                <a:spcPts val="500"/>
              </a:spcBef>
              <a:spcAft>
                <a:spcPts val="1288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2600" kern="0" dirty="0">
              <a:solidFill>
                <a:srgbClr val="000066"/>
              </a:solidFill>
              <a:latin typeface="Times New Roman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Четверостишие читается вслух.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Выполняются задания к нему. 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Четверостишие списывается в тетрадь.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Ученики  выделяют букву непроверяемого звука в слове,</a:t>
            </a:r>
            <a:b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а подчёркивают  эту букву как ударную во всех «вспомогательных» словах стихотворения.</a:t>
            </a:r>
          </a:p>
          <a:p>
            <a:pPr lvl="0" defTabSz="449263" fontAlgn="base" hangingPunct="0">
              <a:lnSpc>
                <a:spcPct val="80000"/>
              </a:lnSpc>
              <a:spcBef>
                <a:spcPts val="500"/>
              </a:spcBef>
              <a:spcAft>
                <a:spcPts val="1288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2600" kern="0" dirty="0">
              <a:solidFill>
                <a:srgbClr val="000066"/>
              </a:solidFill>
              <a:latin typeface="Times New Roman"/>
            </a:endParaRPr>
          </a:p>
        </p:txBody>
      </p:sp>
      <p:sp>
        <p:nvSpPr>
          <p:cNvPr id="10" name="TextBox 6"/>
          <p:cNvSpPr txBox="1"/>
          <p:nvPr/>
        </p:nvSpPr>
        <p:spPr bwMode="auto">
          <a:xfrm>
            <a:off x="225092" y="936986"/>
            <a:ext cx="7757891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работы с четверостишиями</a:t>
            </a:r>
            <a:br>
              <a:rPr lang="ru-RU" sz="3200" dirty="0"/>
            </a:br>
            <a:r>
              <a:rPr lang="ru-RU" sz="3200" dirty="0"/>
              <a:t>на уроке и во внеурочное время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3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4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5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7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2" descr="C:\Users\sakha\Downloads\TR_SlovarRab_1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5" y="2259012"/>
            <a:ext cx="2265717" cy="3227388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kha\Desktop\работа 2025 вако\TR_RY_SlovarRab_1kl_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63" y="1111250"/>
            <a:ext cx="3932034" cy="5600473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4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E4D53478-7496-4419-A9D9-92CBEB092954}"/>
              </a:ext>
            </a:extLst>
          </p:cNvPr>
          <p:cNvSpPr/>
          <p:nvPr/>
        </p:nvSpPr>
        <p:spPr>
          <a:xfrm>
            <a:off x="4486149" y="2050038"/>
            <a:ext cx="3411526" cy="40729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Ученики подбирают однокоренные слова</a:t>
            </a:r>
            <a:b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к изучаемому слову.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Дети составляют собственные словосочетания</a:t>
            </a:r>
            <a:b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и предложения</a:t>
            </a:r>
            <a:b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со словами</a:t>
            </a:r>
            <a:b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с непроверяемыми орфограммами.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Четверостишие заучивается.</a:t>
            </a:r>
          </a:p>
        </p:txBody>
      </p:sp>
      <p:sp>
        <p:nvSpPr>
          <p:cNvPr id="11" name="TextBox 6"/>
          <p:cNvSpPr txBox="1"/>
          <p:nvPr/>
        </p:nvSpPr>
        <p:spPr bwMode="auto">
          <a:xfrm>
            <a:off x="225092" y="936986"/>
            <a:ext cx="7873307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работы с четверостишиями </a:t>
            </a:r>
            <a:br>
              <a:rPr lang="ru-RU" sz="3200" dirty="0"/>
            </a:br>
            <a:r>
              <a:rPr lang="ru-RU" sz="3200" dirty="0"/>
              <a:t>на уроке и во внеурочное время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3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4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5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6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7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0721" y="2249957"/>
            <a:ext cx="3076989" cy="4382618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31" y="2249957"/>
            <a:ext cx="3076989" cy="4382618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sakha\Downloads\TR_SlovarRab_1k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75" y="2548387"/>
            <a:ext cx="1593277" cy="2269535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sakha\Downloads\TR_SlovarRab_2k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38" y="2548389"/>
            <a:ext cx="1593276" cy="2269534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7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3026600" y="2275852"/>
            <a:ext cx="8902047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 Легче запоминается установка на правописание словарного слова, данная исключительно</a:t>
            </a:r>
            <a:b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в стихотворной форме.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Стихотворение должно быть коротким (оптимально — четверостишьем), с чётким ритмом и прозрачными рифмами.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Рассматриваться </a:t>
            </a:r>
            <a:r>
              <a:rPr lang="ru-RU" sz="2800" b="1" dirty="0">
                <a:latin typeface="Cera Pro" panose="00000500000000000000" pitchFamily="2" charset="0"/>
                <a:cs typeface="Times New Roman" panose="02020603050405020304" pitchFamily="18" charset="0"/>
              </a:rPr>
              <a:t>в одном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стихотворении должно </a:t>
            </a:r>
            <a:r>
              <a:rPr lang="ru-RU" sz="2800" b="1" dirty="0">
                <a:latin typeface="Cera Pro" panose="00000500000000000000" pitchFamily="2" charset="0"/>
                <a:cs typeface="Times New Roman" panose="02020603050405020304" pitchFamily="18" charset="0"/>
              </a:rPr>
              <a:t>только одно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слово, в крайнем случае — два, сходных по запоминаемой орфограмме («шёл», «шёлк»). </a:t>
            </a:r>
          </a:p>
        </p:txBody>
      </p:sp>
      <p:sp>
        <p:nvSpPr>
          <p:cNvPr id="6" name="TextBox 6"/>
          <p:cNvSpPr txBox="1"/>
          <p:nvPr/>
        </p:nvSpPr>
        <p:spPr bwMode="auto">
          <a:xfrm>
            <a:off x="225092" y="936986"/>
            <a:ext cx="10242546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обучения правильному написанию слов</a:t>
            </a:r>
            <a:br>
              <a:rPr lang="ru-RU" sz="3200" dirty="0"/>
            </a:br>
            <a:r>
              <a:rPr lang="ru-RU" sz="3200" dirty="0"/>
              <a:t>с непроверяемыми корневыми орфограммами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" descr="C:\Users\sakha\Downloads\TR_SlovarRab_1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5" y="2259012"/>
            <a:ext cx="2265717" cy="3227388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6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BAA881-0CE0-4569-B1E1-AE2070425AE8}"/>
              </a:ext>
            </a:extLst>
          </p:cNvPr>
          <p:cNvSpPr txBox="1"/>
          <p:nvPr/>
        </p:nvSpPr>
        <p:spPr>
          <a:xfrm>
            <a:off x="3504533" y="2828495"/>
            <a:ext cx="7559943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СКОРЕЕ В </a:t>
            </a:r>
            <a:r>
              <a:rPr lang="ru-RU" altLang="ru-RU" sz="2800" b="1" dirty="0">
                <a:solidFill>
                  <a:srgbClr val="FF0000"/>
                </a:solidFill>
                <a:latin typeface="Cera Pro" panose="00000500000000000000" pitchFamily="2" charset="0"/>
              </a:rPr>
              <a:t>ГО</a:t>
            </a: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РЫ ПОДНИМИСЬ,</a:t>
            </a:r>
          </a:p>
          <a:p>
            <a:pPr lvl="0"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НА МИР С ВЕРШИНЫ ПОСМОТ</a:t>
            </a:r>
            <a:r>
              <a:rPr lang="ru-RU" altLang="ru-RU" sz="2800" b="1" dirty="0">
                <a:solidFill>
                  <a:srgbClr val="FF0000"/>
                </a:solidFill>
                <a:latin typeface="Cera Pro" panose="00000500000000000000" pitchFamily="2" charset="0"/>
              </a:rPr>
              <a:t>РИ</a:t>
            </a: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.</a:t>
            </a:r>
          </a:p>
          <a:p>
            <a:pPr lvl="0"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КАК ПИШУТ СЛОВО «Г</a:t>
            </a:r>
            <a:r>
              <a:rPr lang="ru-RU" altLang="ru-RU" sz="2800" b="1" dirty="0">
                <a:solidFill>
                  <a:srgbClr val="FF0000"/>
                </a:solidFill>
                <a:latin typeface="Cera Pro" panose="00000500000000000000" pitchFamily="2" charset="0"/>
              </a:rPr>
              <a:t>О</a:t>
            </a: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РИЗОНТ»?</a:t>
            </a:r>
          </a:p>
          <a:p>
            <a:pPr lvl="0"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СНАЧАЛА </a:t>
            </a:r>
            <a:r>
              <a:rPr 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—</a:t>
            </a: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 «</a:t>
            </a:r>
            <a:r>
              <a:rPr lang="ru-RU" altLang="ru-RU" sz="2800" b="1" dirty="0">
                <a:solidFill>
                  <a:srgbClr val="FF0000"/>
                </a:solidFill>
                <a:latin typeface="Cera Pro" panose="00000500000000000000" pitchFamily="2" charset="0"/>
              </a:rPr>
              <a:t>ГО</a:t>
            </a: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», А ПОСЛЕ </a:t>
            </a:r>
            <a:r>
              <a:rPr 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—</a:t>
            </a: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 «</a:t>
            </a:r>
            <a:r>
              <a:rPr lang="ru-RU" altLang="ru-RU" sz="2800" b="1" dirty="0">
                <a:solidFill>
                  <a:srgbClr val="FF0000"/>
                </a:solidFill>
                <a:latin typeface="Cera Pro" panose="00000500000000000000" pitchFamily="2" charset="0"/>
              </a:rPr>
              <a:t>РИ</a:t>
            </a: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» 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65" y="2259013"/>
            <a:ext cx="2265717" cy="3227387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 bwMode="auto">
          <a:xfrm>
            <a:off x="225092" y="936986"/>
            <a:ext cx="10242546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обучения правильному написанию слов</a:t>
            </a:r>
            <a:br>
              <a:rPr lang="ru-RU" sz="3200" dirty="0"/>
            </a:br>
            <a:r>
              <a:rPr lang="ru-RU" sz="3200" dirty="0"/>
              <a:t>с непроверяемыми корневыми орфограммами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1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1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5445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1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1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52" name="Text Box 1"/>
          <p:cNvSpPr txBox="1">
            <a:spLocks noChangeArrowheads="1"/>
          </p:cNvSpPr>
          <p:nvPr/>
        </p:nvSpPr>
        <p:spPr bwMode="auto">
          <a:xfrm>
            <a:off x="480484" y="1493143"/>
            <a:ext cx="11094200" cy="52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3600" b="1" dirty="0">
                <a:solidFill>
                  <a:srgbClr val="002060"/>
                </a:solidFill>
                <a:latin typeface="Cera Pro" panose="00000500000000000000" pitchFamily="2" charset="0"/>
              </a:rPr>
              <a:t>Слоги-подсказки тоже важны</a:t>
            </a:r>
            <a:br>
              <a:rPr lang="ru-RU" altLang="ru-RU" sz="3600" b="1" dirty="0">
                <a:solidFill>
                  <a:srgbClr val="002060"/>
                </a:solidFill>
                <a:latin typeface="Cera Pro" panose="00000500000000000000" pitchFamily="2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Cera Pro" panose="00000500000000000000" pitchFamily="2" charset="0"/>
              </a:rPr>
              <a:t>при формировании навыков грамотного письма слов с непроверяемыми орфограммами.</a:t>
            </a:r>
            <a:br>
              <a:rPr lang="ru-RU" altLang="ru-RU" sz="3600" b="1" dirty="0">
                <a:solidFill>
                  <a:srgbClr val="002060"/>
                </a:solidFill>
                <a:latin typeface="Cera Pro" panose="00000500000000000000" pitchFamily="2" charset="0"/>
              </a:rPr>
            </a:br>
            <a:endParaRPr lang="ru-RU" altLang="ru-RU" sz="3600" b="1" dirty="0">
              <a:solidFill>
                <a:srgbClr val="FF0000"/>
              </a:solidFill>
              <a:latin typeface="Cera Pro" panose="00000500000000000000" pitchFamily="2" charset="0"/>
            </a:endParaRPr>
          </a:p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3600" b="1" dirty="0">
                <a:solidFill>
                  <a:srgbClr val="FF0000"/>
                </a:solidFill>
                <a:latin typeface="Cera Pro" panose="00000500000000000000" pitchFamily="2" charset="0"/>
              </a:rPr>
              <a:t>ПРА</a:t>
            </a: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ВИТ </a:t>
            </a:r>
            <a:r>
              <a:rPr lang="ru-RU" altLang="ru-RU" sz="3600" b="1" dirty="0">
                <a:solidFill>
                  <a:srgbClr val="FF0000"/>
                </a:solidFill>
                <a:latin typeface="Cera Pro" panose="00000500000000000000" pitchFamily="2" charset="0"/>
              </a:rPr>
              <a:t>ПРА</a:t>
            </a: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ВИТЕЛЬСТВО НАШЕЙ СТРАНОЮ,</a:t>
            </a:r>
          </a:p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РАБОТА </a:t>
            </a:r>
            <a:r>
              <a:rPr lang="ru-RU" altLang="ru-RU" sz="3600" b="1" dirty="0">
                <a:solidFill>
                  <a:srgbClr val="FF0000"/>
                </a:solidFill>
                <a:latin typeface="Cera Pro" panose="00000500000000000000" pitchFamily="2" charset="0"/>
              </a:rPr>
              <a:t>ПРА</a:t>
            </a: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ВИТЕЛЬСТВА ОЧЕНЬ ВАЖНА.</a:t>
            </a:r>
          </a:p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3600" b="1" dirty="0">
                <a:solidFill>
                  <a:srgbClr val="FF0000"/>
                </a:solidFill>
                <a:latin typeface="Cera Pro" panose="00000500000000000000" pitchFamily="2" charset="0"/>
              </a:rPr>
              <a:t>ПРА</a:t>
            </a: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ВИЛО ТВЁРДО ПОМНИМ ТАКОЕ:</a:t>
            </a:r>
          </a:p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В СЛОВЕ «</a:t>
            </a:r>
            <a:r>
              <a:rPr lang="ru-RU" altLang="ru-RU" sz="3600" b="1" dirty="0">
                <a:solidFill>
                  <a:srgbClr val="FF0000"/>
                </a:solidFill>
                <a:latin typeface="Cera Pro" panose="00000500000000000000" pitchFamily="2" charset="0"/>
              </a:rPr>
              <a:t>ПРА</a:t>
            </a: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ВИТЕЛЬСТВО» </a:t>
            </a:r>
            <a:r>
              <a:rPr 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— </a:t>
            </a: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ГЛАСНАЯ «</a:t>
            </a:r>
            <a:r>
              <a:rPr lang="ru-RU" altLang="ru-RU" sz="3600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sz="3600" b="1" dirty="0">
                <a:solidFill>
                  <a:srgbClr val="000066"/>
                </a:solidFill>
                <a:latin typeface="Cera Pro" panose="00000500000000000000" pitchFamily="2" charset="0"/>
              </a:rPr>
              <a:t>».</a:t>
            </a: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3082592" y="977550"/>
            <a:ext cx="595206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449263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ПР</a:t>
            </a:r>
            <a:r>
              <a:rPr lang="ru-RU" altLang="ru-RU" sz="2800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sz="2800" b="1" dirty="0">
                <a:solidFill>
                  <a:srgbClr val="000066"/>
                </a:solidFill>
                <a:latin typeface="Cera Pro" panose="00000500000000000000" pitchFamily="2" charset="0"/>
              </a:rPr>
              <a:t>ВИТЕЛЬСТВО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260177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636608" y="1923177"/>
            <a:ext cx="106487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По нашим наблюдениям, ученики абсолютно точно понимают,</a:t>
            </a:r>
            <a:b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</a:b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что слова, где повторяются в качестве ударных слоги, правописание которых нужно запомнить в словарном слове, не являются для него проверочными. Ребята отмечают, что, например, в четверостишии:</a:t>
            </a:r>
          </a:p>
          <a:p>
            <a:pPr marL="1249680" algn="just">
              <a:spcAft>
                <a:spcPts val="0"/>
              </a:spcAft>
            </a:pP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Л</a:t>
            </a:r>
            <a:r>
              <a:rPr lang="ru-RU" sz="2400" b="1" i="1" kern="50" dirty="0"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пата л</a:t>
            </a:r>
            <a:r>
              <a:rPr lang="ru-RU" sz="2400" u="sng" kern="50" dirty="0"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вко трудится весь день,</a:t>
            </a:r>
          </a:p>
          <a:p>
            <a:pPr marL="1249680" algn="just">
              <a:spcAft>
                <a:spcPts val="0"/>
              </a:spcAft>
            </a:pP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Л</a:t>
            </a:r>
            <a:r>
              <a:rPr lang="ru-RU" sz="2400" b="1" i="1" kern="50" dirty="0"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пате пл</a:t>
            </a:r>
            <a:r>
              <a:rPr lang="ru-RU" sz="2400" u="sng" kern="50" dirty="0"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тный снег сгребать не лень.</a:t>
            </a:r>
          </a:p>
          <a:p>
            <a:pPr marL="1249680" algn="just">
              <a:spcAft>
                <a:spcPts val="0"/>
              </a:spcAft>
            </a:pP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Чтоб от усердия не л</a:t>
            </a:r>
            <a:r>
              <a:rPr lang="ru-RU" sz="2400" u="sng" kern="50" dirty="0"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пнула л</a:t>
            </a:r>
            <a:r>
              <a:rPr lang="ru-RU" sz="2400" b="1" i="1" kern="50" dirty="0"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пата,</a:t>
            </a:r>
          </a:p>
          <a:p>
            <a:pPr marL="1249680" algn="just">
              <a:spcAft>
                <a:spcPts val="0"/>
              </a:spcAft>
            </a:pP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Мы </a:t>
            </a:r>
            <a:r>
              <a:rPr lang="ru-RU" sz="2400" b="1" kern="50" dirty="0">
                <a:latin typeface="Cera Pro" panose="00000500000000000000" pitchFamily="2" charset="0"/>
                <a:ea typeface="Nimbus Sans L"/>
                <a:cs typeface="Times New Roman"/>
              </a:rPr>
              <a:t>букву «о» подарим</a:t>
            </a: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 ей, ребята! -</a:t>
            </a:r>
          </a:p>
          <a:p>
            <a:pPr algn="just">
              <a:spcAft>
                <a:spcPts val="0"/>
              </a:spcAft>
            </a:pP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 слова «ловко», «плотный», «лопнула» не могут являться однокоренными, а следовательно, и проверочными к слову «лопата». </a:t>
            </a:r>
            <a:b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</a:b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Ученики называют такие слова «подсказками для уха», отмечают,</a:t>
            </a:r>
            <a:b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</a:br>
            <a:r>
              <a:rPr lang="ru-RU" sz="2400" kern="50" dirty="0">
                <a:latin typeface="Cera Pro" panose="00000500000000000000" pitchFamily="2" charset="0"/>
                <a:ea typeface="Nimbus Sans L"/>
                <a:cs typeface="Times New Roman"/>
              </a:rPr>
              <a:t>что, выделяя на слух один и тот же слог, не забывают писать именно этот слог в словарном слове.</a:t>
            </a:r>
            <a:endParaRPr lang="ru-RU" sz="2400" kern="50" dirty="0">
              <a:effectLst/>
              <a:latin typeface="Cera Pro" panose="00000500000000000000" pitchFamily="2" charset="0"/>
              <a:ea typeface="Nimbus Sans L"/>
              <a:cs typeface="Times New Roman"/>
            </a:endParaRP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10242546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обучения правильному написанию слов</a:t>
            </a:r>
            <a:br>
              <a:rPr lang="ru-RU" sz="3200" dirty="0"/>
            </a:br>
            <a:r>
              <a:rPr lang="ru-RU" sz="3200" dirty="0"/>
              <a:t>с непроверяемыми корневыми орфограммами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9246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3829385" y="2210779"/>
            <a:ext cx="7755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Особый</a:t>
            </a: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 и, пожалуй, </a:t>
            </a:r>
            <a:r>
              <a:rPr lang="ru-RU" sz="2400" b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главный эффект </a:t>
            </a: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даёт то,</a:t>
            </a:r>
            <a:b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</a:b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что в последней или в двух последних строчках стихотворения содержится </a:t>
            </a:r>
            <a:r>
              <a:rPr lang="ru-RU" sz="2400" b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конкретный совет</a:t>
            </a:r>
            <a:br>
              <a:rPr lang="ru-RU" sz="2400" b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</a:br>
            <a:r>
              <a:rPr lang="ru-RU" sz="2400" b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по правописанию словарного слова</a:t>
            </a: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:		</a:t>
            </a:r>
            <a:endParaRPr lang="ru-RU" sz="24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marL="450215" indent="450215" algn="just">
              <a:spcAft>
                <a:spcPts val="0"/>
              </a:spcAft>
            </a:pP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           Р</a:t>
            </a:r>
            <a:r>
              <a:rPr lang="ru-RU" sz="24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и</a:t>
            </a: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сунки у </a:t>
            </a:r>
            <a:r>
              <a:rPr lang="ru-RU" sz="24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Ри</a:t>
            </a: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ты приятны для глаза.</a:t>
            </a:r>
            <a:endParaRPr lang="ru-RU" sz="24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		</a:t>
            </a:r>
            <a:r>
              <a:rPr lang="ru-RU" sz="24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Ри</a:t>
            </a: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та р</a:t>
            </a:r>
            <a:r>
              <a:rPr lang="ru-RU" sz="24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и</a:t>
            </a: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сует, иди, посмот</a:t>
            </a:r>
            <a:r>
              <a:rPr lang="ru-RU" sz="24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ри</a:t>
            </a: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, — </a:t>
            </a:r>
          </a:p>
          <a:p>
            <a:pPr algn="just">
              <a:spcAft>
                <a:spcPts val="0"/>
              </a:spcAft>
            </a:pP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		Ирисов синих полную вазу.</a:t>
            </a:r>
            <a:endParaRPr lang="ru-RU" sz="24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		</a:t>
            </a:r>
            <a:r>
              <a:rPr lang="ru-RU" sz="24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В слове «рисунок» пиши букву «и»!</a:t>
            </a:r>
            <a:endParaRPr lang="ru-RU" sz="2400" kern="50" dirty="0">
              <a:latin typeface="Cera Pro" panose="00000500000000000000" pitchFamily="2" charset="0"/>
              <a:ea typeface="Nimbus Sans L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225092" y="936986"/>
            <a:ext cx="10242546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обучения правильному написанию слов</a:t>
            </a:r>
            <a:br>
              <a:rPr lang="ru-RU" sz="3200" dirty="0"/>
            </a:br>
            <a:r>
              <a:rPr lang="ru-RU" sz="3200" dirty="0"/>
              <a:t>с непроверяемыми корневыми орфограммами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" descr="C:\Users\sakha\Downloads\TR_SlovarRab_1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5" y="2259012"/>
            <a:ext cx="2265717" cy="3227388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7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 bwMode="auto">
          <a:xfrm>
            <a:off x="225092" y="936986"/>
            <a:ext cx="7353934" cy="15696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обучения правильному</a:t>
            </a:r>
            <a:br>
              <a:rPr lang="ru-RU" sz="3200" dirty="0"/>
            </a:br>
            <a:r>
              <a:rPr lang="ru-RU" sz="3200" dirty="0"/>
              <a:t>написанию слов с непроверяемыми</a:t>
            </a:r>
            <a:br>
              <a:rPr lang="ru-RU" sz="3200" dirty="0"/>
            </a:br>
            <a:r>
              <a:rPr lang="ru-RU" sz="3200" dirty="0"/>
              <a:t>корневыми орфограммами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8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2" descr="C:\Users\sakha\Downloads\TR_SlovarRab_1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57" y="2600325"/>
            <a:ext cx="2813705" cy="4007966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504" y="1072469"/>
            <a:ext cx="3970287" cy="5654960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6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3668434" y="2343845"/>
            <a:ext cx="8391844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Содержание четверостишия должно быть ярким, образным, запоминающимся, развивающим воображение ребёнка, расширяющим его кругозор. Это очень важно, если учитывать, какое значение придаётся сейчас интеграции образовательного процесса.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В НОО изучение таких предметов как «Литературное чтение», «Русский язык» и «Окружающий мир» позволяет проводить интегрированные уроки.</a:t>
            </a:r>
            <a:b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И здесь хорошие результаты даёт использование составленных по вышеизложенным принципам коротких стихотворений. </a:t>
            </a:r>
          </a:p>
        </p:txBody>
      </p:sp>
      <p:sp>
        <p:nvSpPr>
          <p:cNvPr id="6" name="TextBox 6"/>
          <p:cNvSpPr txBox="1"/>
          <p:nvPr/>
        </p:nvSpPr>
        <p:spPr bwMode="auto">
          <a:xfrm>
            <a:off x="225092" y="936986"/>
            <a:ext cx="10242546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обучения правильному написанию слов</a:t>
            </a:r>
            <a:br>
              <a:rPr lang="ru-RU" sz="3200" dirty="0"/>
            </a:br>
            <a:r>
              <a:rPr lang="ru-RU" sz="3200" dirty="0"/>
              <a:t>с непроверяемыми корневыми орфограммами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97" y="2014203"/>
            <a:ext cx="3336333" cy="4752005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462988" y="2106618"/>
            <a:ext cx="1112163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В соответствии с приказом Минпросвещения России от 9 октября</a:t>
            </a:r>
            <a:b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2024 г. № 704  в ФРП по учебному предмету «Русский язык» внесены перечни (кодификаторы) распределенных по классам: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Font typeface="+mj-lt"/>
              <a:buAutoNum type="arabicParenR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проверяемых требований к результатам освоения программы;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Font typeface="+mj-lt"/>
              <a:buAutoNum type="arabicParenR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элементов содержания обучения.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Педагогам важно постоянно обращаться к этим позициям, чтобы быть уверенными, что на уроках раскрывается определенное нормативными документами содержание и отрабатываются те предметные результаты, которые зафиксированы как обязательные на конец данного года обучения. </a:t>
            </a:r>
          </a:p>
          <a:p>
            <a:r>
              <a:rPr lang="ru-RU" sz="2600" kern="50" dirty="0">
                <a:solidFill>
                  <a:srgbClr val="1C1C1C"/>
                </a:solidFill>
                <a:latin typeface="Times New Roman"/>
                <a:ea typeface="Nimbus Sans L"/>
                <a:cs typeface="Times New Roman"/>
              </a:rPr>
              <a:t> </a:t>
            </a:r>
            <a:endParaRPr lang="ru-RU" sz="2600" kern="50" dirty="0">
              <a:latin typeface="Arial"/>
              <a:ea typeface="Nimbus Sans L"/>
              <a:cs typeface="Times New Roman"/>
            </a:endParaRPr>
          </a:p>
        </p:txBody>
      </p:sp>
      <p:sp>
        <p:nvSpPr>
          <p:cNvPr id="10" name="TextBox 6"/>
          <p:cNvSpPr txBox="1"/>
          <p:nvPr/>
        </p:nvSpPr>
        <p:spPr bwMode="auto">
          <a:xfrm>
            <a:off x="225092" y="936986"/>
            <a:ext cx="6788075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Методическое письмо 2025–2026</a:t>
            </a:r>
            <a:endParaRPr sz="3200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3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586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179336" y="2100785"/>
            <a:ext cx="118100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На уроках по «Окружающему миру» будут очень уместными такие стихотворения:</a:t>
            </a:r>
          </a:p>
          <a:p>
            <a:pPr algn="just">
              <a:spcAft>
                <a:spcPts val="0"/>
              </a:spcAft>
            </a:pP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 algn="just"/>
            <a:r>
              <a:rPr lang="ru-RU" sz="20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Бо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льше на б</a:t>
            </a:r>
            <a:r>
              <a:rPr lang="ru-RU" sz="20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лото мы точно не пойдём, </a:t>
            </a: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/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Мы за сотню метров б</a:t>
            </a:r>
            <a:r>
              <a:rPr lang="ru-RU" sz="20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лото обойдём.</a:t>
            </a: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/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Топкое б</a:t>
            </a:r>
            <a:r>
              <a:rPr lang="ru-RU" sz="20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лото, опасное оно.</a:t>
            </a: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/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Не хочешь в нём увязнуть?</a:t>
            </a: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/>
            <a:r>
              <a:rPr lang="ru-RU" sz="2000" b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Пиши три буквы «о»!</a:t>
            </a:r>
          </a:p>
          <a:p>
            <a:pPr lvl="7"/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 algn="just"/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В</a:t>
            </a:r>
            <a:r>
              <a:rPr lang="ru-RU" sz="20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т на в</a:t>
            </a:r>
            <a:r>
              <a:rPr lang="ru-RU" sz="20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стоке с</a:t>
            </a:r>
            <a:r>
              <a:rPr lang="ru-RU" sz="20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лнце всх</a:t>
            </a:r>
            <a:r>
              <a:rPr lang="ru-RU" sz="20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дит.</a:t>
            </a: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 algn="just"/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В</a:t>
            </a:r>
            <a:r>
              <a:rPr lang="ru-RU" sz="20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сток — для с</a:t>
            </a:r>
            <a:r>
              <a:rPr lang="ru-RU" sz="20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лнышка окн</a:t>
            </a:r>
            <a:r>
              <a:rPr lang="ru-RU" sz="20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.</a:t>
            </a: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 algn="just"/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Как сл</a:t>
            </a:r>
            <a:r>
              <a:rPr lang="ru-RU" sz="2000" u="sng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во пишется «в</a:t>
            </a:r>
            <a:r>
              <a:rPr lang="ru-RU" sz="2000" b="1" i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сток»?</a:t>
            </a: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7" algn="just"/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Конечно, в нём — </a:t>
            </a:r>
            <a:r>
              <a:rPr lang="ru-RU" sz="2000" b="1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две буквы «о».</a:t>
            </a: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 </a:t>
            </a: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kern="50" dirty="0"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Ученики на уроке получают сведения естественно-научного характера</a:t>
            </a:r>
            <a:b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</a:br>
            <a:r>
              <a:rPr lang="ru-RU" sz="2000" kern="50" dirty="0">
                <a:solidFill>
                  <a:srgbClr val="1C1C1C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в запоминающейся стихотворной форме, а заодно заучивают правописание словарных слов.</a:t>
            </a:r>
            <a:endParaRPr lang="ru-RU" sz="2000" kern="50" dirty="0">
              <a:effectLst/>
              <a:latin typeface="Cera Pro" panose="00000500000000000000" pitchFamily="2" charset="0"/>
              <a:ea typeface="Nimbus Sans L"/>
              <a:cs typeface="Times New Roman"/>
            </a:endParaRP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10242546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обучения правильному написанию слов</a:t>
            </a:r>
            <a:br>
              <a:rPr lang="ru-RU" sz="3200" dirty="0"/>
            </a:br>
            <a:r>
              <a:rPr lang="ru-RU" sz="3200" dirty="0"/>
              <a:t>с непроверяемыми корневыми орфограммами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8350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625029" y="1940445"/>
            <a:ext cx="111464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По возможности, стихотворения для запоминания слов должны нести воспитательную нагрузку. При его заучивании ученик как бы исподволь воспринимает идеи нравственного развития личности:</a:t>
            </a:r>
          </a:p>
          <a:p>
            <a:pPr algn="just">
              <a:spcAft>
                <a:spcPts val="0"/>
              </a:spcAft>
            </a:pPr>
            <a:endParaRPr lang="ru-RU" sz="2400" kern="50" dirty="0">
              <a:solidFill>
                <a:srgbClr val="002060"/>
              </a:solidFill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6" algn="just"/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Маме я верный помощник давн</a:t>
            </a:r>
            <a:r>
              <a:rPr lang="ru-RU" sz="2400" u="sng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:</a:t>
            </a:r>
          </a:p>
          <a:p>
            <a:pPr lvl="6" algn="just"/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М</a:t>
            </a:r>
            <a:r>
              <a:rPr lang="ru-RU" sz="2400" u="sng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ю на кухне п</a:t>
            </a:r>
            <a:r>
              <a:rPr lang="ru-RU" sz="2400" b="1" i="1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суду.</a:t>
            </a:r>
          </a:p>
          <a:p>
            <a:pPr lvl="6" algn="just"/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В слове «п</a:t>
            </a:r>
            <a:r>
              <a:rPr lang="ru-RU" sz="2400" b="1" i="1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о</a:t>
            </a:r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суда» гласную </a:t>
            </a:r>
            <a:r>
              <a:rPr lang="ru-RU" sz="2400" b="1" u="sng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«о»</a:t>
            </a:r>
            <a:endParaRPr lang="ru-RU" sz="2400" kern="50" dirty="0">
              <a:solidFill>
                <a:srgbClr val="002060"/>
              </a:solidFill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6" algn="just"/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Я написать </a:t>
            </a:r>
            <a:r>
              <a:rPr lang="ru-RU" sz="2400" b="1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не забуду.</a:t>
            </a:r>
            <a:endParaRPr lang="ru-RU" sz="2400" kern="50" dirty="0">
              <a:solidFill>
                <a:srgbClr val="002060"/>
              </a:solidFill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6" algn="just"/>
            <a:endParaRPr lang="ru-RU" sz="2400" kern="50" dirty="0">
              <a:solidFill>
                <a:srgbClr val="002060"/>
              </a:solidFill>
              <a:latin typeface="Cera Pro" panose="00000500000000000000" pitchFamily="2" charset="0"/>
              <a:ea typeface="Nimbus Sans L"/>
              <a:cs typeface="Times New Roman"/>
            </a:endParaRPr>
          </a:p>
          <a:p>
            <a:pPr lvl="6" algn="just"/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Рано д</a:t>
            </a:r>
            <a:r>
              <a:rPr lang="ru-RU" sz="2400" b="1" i="1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е</a:t>
            </a:r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журный в школу придёт,</a:t>
            </a:r>
          </a:p>
          <a:p>
            <a:pPr lvl="6" algn="just"/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Цветы аккуратно в классе польёт,</a:t>
            </a:r>
          </a:p>
          <a:p>
            <a:pPr lvl="6" algn="just"/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Губку намочит в чистой вод</a:t>
            </a:r>
            <a:r>
              <a:rPr lang="ru-RU" sz="2400" u="sng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е</a:t>
            </a:r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.</a:t>
            </a:r>
          </a:p>
          <a:p>
            <a:pPr lvl="6" algn="just"/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В слове «д</a:t>
            </a:r>
            <a:r>
              <a:rPr lang="ru-RU" sz="2400" b="1" i="1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е</a:t>
            </a:r>
            <a:r>
              <a:rPr lang="ru-RU" sz="2400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журный» </a:t>
            </a:r>
            <a:r>
              <a:rPr lang="ru-RU" sz="2400" b="1" kern="50" dirty="0">
                <a:solidFill>
                  <a:srgbClr val="002060"/>
                </a:solidFill>
                <a:latin typeface="Cera Pro" panose="00000500000000000000" pitchFamily="2" charset="0"/>
                <a:ea typeface="Nimbus Sans L"/>
                <a:cs typeface="Times New Roman"/>
              </a:rPr>
              <a:t>пиши букву «е»!</a:t>
            </a:r>
            <a:endParaRPr lang="ru-RU" sz="2400" kern="50" dirty="0">
              <a:solidFill>
                <a:srgbClr val="002060"/>
              </a:solidFill>
              <a:effectLst/>
              <a:latin typeface="Cera Pro" panose="00000500000000000000" pitchFamily="2" charset="0"/>
              <a:ea typeface="Nimbus Sans L"/>
              <a:cs typeface="Times New Roman"/>
            </a:endParaRP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10242546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обучения правильному написанию слов</a:t>
            </a:r>
            <a:br>
              <a:rPr lang="ru-RU" sz="3200" dirty="0"/>
            </a:br>
            <a:r>
              <a:rPr lang="ru-RU" sz="3200" dirty="0"/>
              <a:t>с непроверяемыми корневыми орфограммами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73022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895361" y="898338"/>
            <a:ext cx="10409767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0066"/>
                </a:solidFill>
                <a:latin typeface="Cera Pro" panose="00000500000000000000" pitchFamily="2" charset="0"/>
              </a:rPr>
              <a:t>Пять принципов построения четверостиший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895361" y="1906588"/>
            <a:ext cx="10409767" cy="431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1800" b="1">
              <a:solidFill>
                <a:srgbClr val="000066"/>
              </a:solidFill>
              <a:latin typeface="Cera Pro" panose="00000500000000000000" pitchFamily="2" charset="0"/>
            </a:endParaRPr>
          </a:p>
          <a:p>
            <a:endParaRPr lang="ru-RU" altLang="ru-RU" sz="1800" b="1">
              <a:solidFill>
                <a:srgbClr val="000066"/>
              </a:solidFill>
              <a:latin typeface="Cera Pro" panose="00000500000000000000" pitchFamily="2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60424" y="1854044"/>
            <a:ext cx="40322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000066"/>
                </a:solidFill>
                <a:latin typeface="Cera Pro" panose="00000500000000000000" pitchFamily="2" charset="0"/>
              </a:rPr>
              <a:t>Краткость и ритмичность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С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е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л я в с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е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дло,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Поскакал на кон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е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.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В слове «с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е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дло»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Напиши букву «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е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».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3890287" y="1853863"/>
            <a:ext cx="345651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 b="1" dirty="0">
                <a:solidFill>
                  <a:srgbClr val="000066"/>
                </a:solidFill>
                <a:latin typeface="Cera Pro" panose="00000500000000000000" pitchFamily="2" charset="0"/>
              </a:rPr>
              <a:t>Познавательность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В Сах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ре жить не сах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р,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Там страшная жар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.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Давайте в слове «сах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р»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Писать две буквы «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».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b="1" dirty="0">
              <a:solidFill>
                <a:srgbClr val="000066"/>
              </a:solidFill>
              <a:latin typeface="Cera Pro" panose="00000500000000000000" pitchFamily="2" charset="0"/>
            </a:endParaRP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b="1" dirty="0">
              <a:solidFill>
                <a:srgbClr val="000066"/>
              </a:solidFill>
              <a:latin typeface="Cera Pro" panose="00000500000000000000" pitchFamily="2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7614149" y="1854044"/>
            <a:ext cx="448139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000066"/>
                </a:solidFill>
                <a:latin typeface="Cera Pro" panose="00000500000000000000" pitchFamily="2" charset="0"/>
              </a:rPr>
              <a:t>Зрительно-слуховые ассоциации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У Пол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и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ны три л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и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мона,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Ой, с </a:t>
            </a:r>
            <a:r>
              <a:rPr lang="ru-RU" altLang="ru-RU" b="1" dirty="0" err="1">
                <a:solidFill>
                  <a:srgbClr val="000066"/>
                </a:solidFill>
                <a:latin typeface="Cera Pro" panose="00000500000000000000" pitchFamily="2" charset="0"/>
              </a:rPr>
              <a:t>кисл</a:t>
            </a:r>
            <a:r>
              <a:rPr lang="ru-RU" altLang="ru-RU" b="1" dirty="0" err="1">
                <a:solidFill>
                  <a:srgbClr val="FF0000"/>
                </a:solidFill>
                <a:latin typeface="Cera Pro" panose="00000500000000000000" pitchFamily="2" charset="0"/>
              </a:rPr>
              <a:t>и</a:t>
            </a:r>
            <a:r>
              <a:rPr lang="ru-RU" altLang="ru-RU" b="1" dirty="0" err="1">
                <a:solidFill>
                  <a:srgbClr val="000066"/>
                </a:solidFill>
                <a:latin typeface="Cera Pro" panose="00000500000000000000" pitchFamily="2" charset="0"/>
              </a:rPr>
              <a:t>нкою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 они!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Слово кислое «л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и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мон»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Мы напишем с буквой «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и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».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738427" y="4273485"/>
            <a:ext cx="537633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000066"/>
                </a:solidFill>
                <a:latin typeface="Cera Pro" panose="00000500000000000000" pitchFamily="2" charset="0"/>
              </a:rPr>
              <a:t>Воспитательный момент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Т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ня т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релки старательно мыла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Ст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ли т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релки у Т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ни сверкать.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Ну а в тетрадке она не забыла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В слове «т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релка»  - «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А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» написать!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6288617" y="4273484"/>
            <a:ext cx="49272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000066"/>
                </a:solidFill>
                <a:latin typeface="Cera Pro" panose="00000500000000000000" pitchFamily="2" charset="0"/>
              </a:rPr>
              <a:t>Зарифмованный совет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Я слово «с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о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бака» хочу написать.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Про гласную «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о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» мне нельзя забывать,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Но букву запомнить мне очень легк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о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: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Ведь схожа с 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о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шейником гласная «</a:t>
            </a:r>
            <a:r>
              <a:rPr lang="ru-RU" altLang="ru-RU" b="1" dirty="0">
                <a:solidFill>
                  <a:srgbClr val="FF0000"/>
                </a:solidFill>
                <a:latin typeface="Cera Pro" panose="00000500000000000000" pitchFamily="2" charset="0"/>
              </a:rPr>
              <a:t>о</a:t>
            </a:r>
            <a:r>
              <a:rPr lang="ru-RU" altLang="ru-RU" b="1" dirty="0">
                <a:solidFill>
                  <a:srgbClr val="000066"/>
                </a:solidFill>
                <a:latin typeface="Cera Pro" panose="00000500000000000000" pitchFamily="2" charset="0"/>
              </a:rPr>
              <a:t>»!</a:t>
            </a:r>
          </a:p>
        </p:txBody>
      </p:sp>
    </p:spTree>
    <p:extLst>
      <p:ext uri="{BB962C8B-B14F-4D97-AF65-F5344CB8AC3E}">
        <p14:creationId xmlns:p14="http://schemas.microsoft.com/office/powerpoint/2010/main" val="314772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DBB3DAC-5B6A-4274-B9FE-1B1B969CD9EC}"/>
              </a:ext>
            </a:extLst>
          </p:cNvPr>
          <p:cNvSpPr txBox="1"/>
          <p:nvPr/>
        </p:nvSpPr>
        <p:spPr>
          <a:xfrm>
            <a:off x="951395" y="2430683"/>
            <a:ext cx="1033767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800" kern="50" dirty="0">
                <a:latin typeface="Cera Pro" panose="00000500000000000000" pitchFamily="2" charset="0"/>
                <a:ea typeface="Nimbus Sans L"/>
              </a:rPr>
              <a:t>Стихотворений, построенных с учётом</a:t>
            </a:r>
            <a:br>
              <a:rPr lang="ru-RU" sz="2800" kern="50" dirty="0">
                <a:latin typeface="Cera Pro" panose="00000500000000000000" pitchFamily="2" charset="0"/>
                <a:ea typeface="Nimbus Sans L"/>
              </a:rPr>
            </a:br>
            <a:r>
              <a:rPr lang="ru-RU" sz="2800" kern="50" dirty="0">
                <a:latin typeface="Cera Pro" panose="00000500000000000000" pitchFamily="2" charset="0"/>
                <a:ea typeface="Nimbus Sans L"/>
              </a:rPr>
              <a:t>всех вышеназванных принципов (краткость и ритмичность, зрительно-слуховые ассоциации, зарифмованный совет</a:t>
            </a:r>
            <a:br>
              <a:rPr lang="ru-RU" sz="2800" kern="50" dirty="0">
                <a:latin typeface="Cera Pro" panose="00000500000000000000" pitchFamily="2" charset="0"/>
                <a:ea typeface="Nimbus Sans L"/>
              </a:rPr>
            </a:br>
            <a:r>
              <a:rPr lang="ru-RU" sz="2800" kern="50" dirty="0">
                <a:latin typeface="Cera Pro" panose="00000500000000000000" pitchFamily="2" charset="0"/>
                <a:ea typeface="Nimbus Sans L"/>
              </a:rPr>
              <a:t>по правописанию слов с непроверяемыми орфограммами, познавательность, воспитательный момент) написано</a:t>
            </a:r>
            <a:br>
              <a:rPr lang="ru-RU" sz="2800" kern="50" dirty="0">
                <a:latin typeface="Cera Pro" panose="00000500000000000000" pitchFamily="2" charset="0"/>
                <a:ea typeface="Nimbus Sans L"/>
              </a:rPr>
            </a:br>
            <a:r>
              <a:rPr lang="ru-RU" sz="2800" kern="50" dirty="0">
                <a:latin typeface="Cera Pro" panose="00000500000000000000" pitchFamily="2" charset="0"/>
                <a:ea typeface="Nimbus Sans L"/>
              </a:rPr>
              <a:t>для запоминания около 300 словарных слов, изучаемых</a:t>
            </a:r>
            <a:br>
              <a:rPr lang="ru-RU" sz="2800" kern="50" dirty="0">
                <a:latin typeface="Cera Pro" panose="00000500000000000000" pitchFamily="2" charset="0"/>
                <a:ea typeface="Nimbus Sans L"/>
              </a:rPr>
            </a:br>
            <a:r>
              <a:rPr lang="ru-RU" sz="2800" kern="50" dirty="0">
                <a:latin typeface="Cera Pro" panose="00000500000000000000" pitchFamily="2" charset="0"/>
                <a:ea typeface="Nimbus Sans L"/>
              </a:rPr>
              <a:t>на уроках русского языка в начальных классах.</a:t>
            </a:r>
            <a:br>
              <a:rPr lang="ru-RU" sz="2800" kern="50" dirty="0">
                <a:latin typeface="Cera Pro" panose="00000500000000000000" pitchFamily="2" charset="0"/>
                <a:ea typeface="Nimbus Sans L"/>
              </a:rPr>
            </a:br>
            <a:r>
              <a:rPr lang="ru-RU" sz="2800" kern="50" dirty="0">
                <a:latin typeface="Cera Pro" panose="00000500000000000000" pitchFamily="2" charset="0"/>
                <a:ea typeface="Nimbus Sans L"/>
              </a:rPr>
              <a:t>Все эти слова есть на страницах учебников «Русский язык».</a:t>
            </a:r>
            <a:endParaRPr lang="en-US" sz="2800" dirty="0">
              <a:latin typeface="Cera Pro" panose="00000500000000000000" pitchFamily="2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5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46" name="TextBox 6"/>
          <p:cNvSpPr txBox="1"/>
          <p:nvPr/>
        </p:nvSpPr>
        <p:spPr bwMode="auto">
          <a:xfrm>
            <a:off x="225092" y="936986"/>
            <a:ext cx="7958267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Система заданий в соответствии</a:t>
            </a:r>
            <a:br>
              <a:rPr lang="ru-RU" sz="3200" dirty="0"/>
            </a:br>
            <a:r>
              <a:rPr lang="ru-RU" sz="3200" dirty="0"/>
              <a:t>с системно-</a:t>
            </a:r>
            <a:r>
              <a:rPr lang="ru-RU" sz="3200" dirty="0" err="1"/>
              <a:t>деятельностным</a:t>
            </a:r>
            <a:r>
              <a:rPr lang="ru-RU" sz="3200" dirty="0"/>
              <a:t> подходом</a:t>
            </a:r>
          </a:p>
        </p:txBody>
      </p:sp>
    </p:spTree>
    <p:extLst>
      <p:ext uri="{BB962C8B-B14F-4D97-AF65-F5344CB8AC3E}">
        <p14:creationId xmlns:p14="http://schemas.microsoft.com/office/powerpoint/2010/main" val="567532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3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44" name="TextBox 6"/>
          <p:cNvSpPr txBox="1"/>
          <p:nvPr/>
        </p:nvSpPr>
        <p:spPr bwMode="auto">
          <a:xfrm>
            <a:off x="225092" y="936986"/>
            <a:ext cx="7958267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Система заданий в соответствии</a:t>
            </a:r>
            <a:br>
              <a:rPr lang="ru-RU" sz="3200" dirty="0"/>
            </a:br>
            <a:r>
              <a:rPr lang="ru-RU" sz="3200" dirty="0"/>
              <a:t>с системно-</a:t>
            </a:r>
            <a:r>
              <a:rPr lang="ru-RU" sz="3200" dirty="0" err="1"/>
              <a:t>деятельностным</a:t>
            </a:r>
            <a:r>
              <a:rPr lang="ru-RU" sz="3200" dirty="0"/>
              <a:t> подходом</a:t>
            </a:r>
          </a:p>
        </p:txBody>
      </p:sp>
      <p:pic>
        <p:nvPicPr>
          <p:cNvPr id="2050" name="Picture 2" descr="C:\Users\sakha\Desktop\работа 2025 вако\TR_RY_SlovarRab_2kl_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06" y="2079464"/>
            <a:ext cx="6535031" cy="4653989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65" y="2259013"/>
            <a:ext cx="2265717" cy="3227387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5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 bwMode="auto">
          <a:xfrm>
            <a:off x="225092" y="936986"/>
            <a:ext cx="7650490" cy="206210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работы с непроверяемыми</a:t>
            </a:r>
            <a:br>
              <a:rPr lang="ru-RU" sz="3200" dirty="0"/>
            </a:br>
            <a:r>
              <a:rPr lang="ru-RU" sz="3200" dirty="0"/>
              <a:t>орфограммами во время отработки</a:t>
            </a:r>
            <a:br>
              <a:rPr lang="ru-RU" sz="3200" dirty="0"/>
            </a:br>
            <a:r>
              <a:rPr lang="ru-RU" sz="3200" dirty="0"/>
              <a:t>каллиграфии</a:t>
            </a:r>
          </a:p>
          <a:p>
            <a:pPr>
              <a:defRPr/>
            </a:pPr>
            <a:endParaRPr lang="ru-RU" sz="320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: скругленные углы 24">
            <a:extLst>
              <a:ext uri="{FF2B5EF4-FFF2-40B4-BE49-F238E27FC236}">
                <a16:creationId xmlns="" xmlns:a16="http://schemas.microsoft.com/office/drawing/2014/main" id="{E4D53478-7496-4419-A9D9-92CBEB092954}"/>
              </a:ext>
            </a:extLst>
          </p:cNvPr>
          <p:cNvSpPr/>
          <p:nvPr/>
        </p:nvSpPr>
        <p:spPr>
          <a:xfrm>
            <a:off x="2862087" y="2962113"/>
            <a:ext cx="4835311" cy="20034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49263" fontAlgn="base" hangingPunct="0">
              <a:lnSpc>
                <a:spcPct val="80000"/>
              </a:lnSpc>
              <a:spcBef>
                <a:spcPts val="500"/>
              </a:spcBef>
              <a:spcAft>
                <a:spcPts val="1288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Очень много слов с непроверяемыми орфограммами авторы разместили</a:t>
            </a:r>
            <a:b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на страницах тетради «Тренажер</a:t>
            </a:r>
            <a:b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по чистописанию. Учимся писать грамотно».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0314" y="1111250"/>
            <a:ext cx="3932032" cy="5600473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65" y="2617838"/>
            <a:ext cx="2265716" cy="3227387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25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 bwMode="auto">
          <a:xfrm>
            <a:off x="225092" y="936986"/>
            <a:ext cx="10067819" cy="15696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работы с непроверяемыми</a:t>
            </a:r>
            <a:br>
              <a:rPr lang="ru-RU" sz="3200" dirty="0"/>
            </a:br>
            <a:r>
              <a:rPr lang="ru-RU" sz="3200" dirty="0"/>
              <a:t>орфограммами во время отработки каллиграфии</a:t>
            </a:r>
          </a:p>
          <a:p>
            <a:pPr>
              <a:defRPr/>
            </a:pPr>
            <a:endParaRPr lang="ru-RU" sz="320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: скругленные углы 24">
            <a:extLst>
              <a:ext uri="{FF2B5EF4-FFF2-40B4-BE49-F238E27FC236}">
                <a16:creationId xmlns="" xmlns:a16="http://schemas.microsoft.com/office/drawing/2014/main" id="{E4D53478-7496-4419-A9D9-92CBEB092954}"/>
              </a:ext>
            </a:extLst>
          </p:cNvPr>
          <p:cNvSpPr/>
          <p:nvPr/>
        </p:nvSpPr>
        <p:spPr>
          <a:xfrm>
            <a:off x="4248576" y="2962113"/>
            <a:ext cx="3561922" cy="20034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9263" fontAlgn="base" hangingPunct="0">
              <a:lnSpc>
                <a:spcPct val="80000"/>
              </a:lnSpc>
              <a:spcBef>
                <a:spcPts val="500"/>
              </a:spcBef>
              <a:spcAft>
                <a:spcPts val="1288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Используют авторы и право учителя на пропедевтику преподаваемых тем,</a:t>
            </a:r>
            <a:b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но в рамках ФРП для НОО, что соответствует современным требованиям обновленного ФГОС НОО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760" y="1987120"/>
            <a:ext cx="3345359" cy="4764861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222" y="2004735"/>
            <a:ext cx="3345358" cy="4764861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7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 bwMode="auto">
          <a:xfrm>
            <a:off x="225092" y="936986"/>
            <a:ext cx="10067819" cy="15696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работы с непроверяемыми</a:t>
            </a:r>
            <a:br>
              <a:rPr lang="ru-RU" sz="3200" dirty="0"/>
            </a:br>
            <a:r>
              <a:rPr lang="ru-RU" sz="3200" dirty="0"/>
              <a:t>орфограммами во время отработки каллиграфии</a:t>
            </a:r>
          </a:p>
          <a:p>
            <a:pPr>
              <a:defRPr/>
            </a:pPr>
            <a:endParaRPr lang="ru-RU" sz="320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: скругленные углы 24">
            <a:extLst>
              <a:ext uri="{FF2B5EF4-FFF2-40B4-BE49-F238E27FC236}">
                <a16:creationId xmlns="" xmlns:a16="http://schemas.microsoft.com/office/drawing/2014/main" id="{E4D53478-7496-4419-A9D9-92CBEB092954}"/>
              </a:ext>
            </a:extLst>
          </p:cNvPr>
          <p:cNvSpPr/>
          <p:nvPr/>
        </p:nvSpPr>
        <p:spPr>
          <a:xfrm>
            <a:off x="4248576" y="2600325"/>
            <a:ext cx="3561922" cy="23652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49263" fontAlgn="base" hangingPunct="0">
              <a:lnSpc>
                <a:spcPct val="80000"/>
              </a:lnSpc>
              <a:spcBef>
                <a:spcPts val="500"/>
              </a:spcBef>
              <a:spcAft>
                <a:spcPts val="1288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Много внимания уделяется в методическом письме расширению словарного запаса за счет заимствованных слов</a:t>
            </a:r>
            <a:b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и современных слов</a:t>
            </a:r>
            <a:b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в русском языке.</a:t>
            </a:r>
            <a:b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И это отражено в «Словарной работе»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760" y="1987120"/>
            <a:ext cx="3345358" cy="4764861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222" y="2004735"/>
            <a:ext cx="3345358" cy="4764860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31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 bwMode="auto">
          <a:xfrm>
            <a:off x="225092" y="936986"/>
            <a:ext cx="10067819" cy="15696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Методика работы с непроверяемыми</a:t>
            </a:r>
            <a:br>
              <a:rPr lang="ru-RU" sz="3200" dirty="0"/>
            </a:br>
            <a:r>
              <a:rPr lang="ru-RU" sz="3200" dirty="0"/>
              <a:t>орфограммами во время отработки каллиграфии</a:t>
            </a:r>
          </a:p>
          <a:p>
            <a:pPr>
              <a:defRPr/>
            </a:pPr>
            <a:endParaRPr lang="ru-RU" sz="3200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: скругленные углы 24">
            <a:extLst>
              <a:ext uri="{FF2B5EF4-FFF2-40B4-BE49-F238E27FC236}">
                <a16:creationId xmlns="" xmlns:a16="http://schemas.microsoft.com/office/drawing/2014/main" id="{E4D53478-7496-4419-A9D9-92CBEB092954}"/>
              </a:ext>
            </a:extLst>
          </p:cNvPr>
          <p:cNvSpPr/>
          <p:nvPr/>
        </p:nvSpPr>
        <p:spPr>
          <a:xfrm>
            <a:off x="4248576" y="2600325"/>
            <a:ext cx="3561922" cy="23652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9263" fontAlgn="base" hangingPunct="0">
              <a:lnSpc>
                <a:spcPct val="80000"/>
              </a:lnSpc>
              <a:spcBef>
                <a:spcPts val="500"/>
              </a:spcBef>
              <a:spcAft>
                <a:spcPts val="1288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Многие тексты направлены на расширение кругозора, патриотического воспитания. </a:t>
            </a:r>
          </a:p>
          <a:p>
            <a:pPr lvl="0" defTabSz="449263" fontAlgn="base" hangingPunct="0">
              <a:lnSpc>
                <a:spcPct val="80000"/>
              </a:lnSpc>
              <a:spcBef>
                <a:spcPts val="500"/>
              </a:spcBef>
              <a:spcAft>
                <a:spcPts val="1288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Ведь именно учитель создает нацию. Так написано огромными буквами и на гимназии №1</a:t>
            </a:r>
            <a:b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в г. Грозный.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760" y="1987120"/>
            <a:ext cx="3345358" cy="4764860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222" y="2004735"/>
            <a:ext cx="3345357" cy="4764860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13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484509" y="1713062"/>
            <a:ext cx="11217502" cy="4486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Эти короткие стихотворения составляются</a:t>
            </a:r>
            <a:b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уже на протяжении двадцати лет и учителя начальных классов отмечают, что их применение на уроках существенно повышает уровень усвоения учениками правописания словарных слов.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Дети легко запоминают четверостишия, быстро восстанавливают их в памяти, даже спустя длительный срок. Особо хотим отметить, что во время словарных и обычных орфографических диктантов ученики практически не делают ошибок в тех словах, к которым написаны и разучены стихотворения.</a:t>
            </a:r>
            <a:endParaRPr lang="en-US" sz="2800" dirty="0">
              <a:latin typeface="Cera Pr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3670233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Результативность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0108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417515" y="2723813"/>
            <a:ext cx="11121636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Эти трудности были выявлены несколькими способами.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Были проанализированы результаты мониторинга, в частности, ответ</a:t>
            </a:r>
            <a:b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15 педагогов на вопрос «Работа с каким предметным содержанием вызывает у младших школьников наибольшие трудности?».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Три раздела – «Орфография и пунктуация», «Развитие речи», «Фонетика</a:t>
            </a:r>
            <a:b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и графика» были указаны педагогами как максимально сложные. </a:t>
            </a:r>
          </a:p>
        </p:txBody>
      </p:sp>
      <p:sp>
        <p:nvSpPr>
          <p:cNvPr id="10" name="TextBox 6"/>
          <p:cNvSpPr txBox="1"/>
          <p:nvPr/>
        </p:nvSpPr>
        <p:spPr bwMode="auto">
          <a:xfrm>
            <a:off x="225092" y="936986"/>
            <a:ext cx="10861305" cy="206210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Методическое письмо 2025–2026</a:t>
            </a:r>
          </a:p>
          <a:p>
            <a:pPr>
              <a:defRPr/>
            </a:pPr>
            <a:r>
              <a:rPr lang="ru-RU" sz="3200" dirty="0"/>
              <a:t>Наиболее типичные трудности младших школьников</a:t>
            </a:r>
            <a:br>
              <a:rPr lang="ru-RU" sz="3200" dirty="0"/>
            </a:br>
            <a:r>
              <a:rPr lang="ru-RU" sz="3200" dirty="0"/>
              <a:t>при изучении русского языка</a:t>
            </a:r>
          </a:p>
          <a:p>
            <a:pPr>
              <a:defRPr/>
            </a:pPr>
            <a:endParaRPr sz="3200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3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77684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89" y="1696051"/>
            <a:ext cx="1138948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Объектом контроля при проведении словарных диктантов является написание слов с непроверяемыми орфограммами, перечень этих слов присутствует в учебниках. 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Рекомендуемый объем словарного диктанта: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endParaRPr lang="ru-RU" sz="2800" dirty="0">
              <a:latin typeface="Cera Pro" panose="00000500000000000000" pitchFamily="2" charset="0"/>
              <a:cs typeface="Times New Roman" panose="02020603050405020304" pitchFamily="18" charset="0"/>
            </a:endParaRPr>
          </a:p>
          <a:p>
            <a:pPr marL="3429000" lvl="7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1 класс – 3 </a:t>
            </a:r>
            <a:r>
              <a:rPr lang="ru-RU" sz="2800" dirty="0" smtClean="0">
                <a:latin typeface="Cera Pro" panose="00000500000000000000" pitchFamily="2" charset="0"/>
                <a:cs typeface="Times New Roman" panose="02020603050405020304" pitchFamily="18" charset="0"/>
              </a:rPr>
              <a:t>слова; </a:t>
            </a:r>
            <a:endParaRPr lang="ru-RU" sz="2800" dirty="0">
              <a:latin typeface="Cera Pro" panose="00000500000000000000" pitchFamily="2" charset="0"/>
              <a:cs typeface="Times New Roman" panose="02020603050405020304" pitchFamily="18" charset="0"/>
            </a:endParaRPr>
          </a:p>
          <a:p>
            <a:pPr marL="3429000" lvl="7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2 класс – 5–6 слов; </a:t>
            </a:r>
          </a:p>
          <a:p>
            <a:pPr marL="3429000" lvl="7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3 класс – 7–9 слов; </a:t>
            </a:r>
          </a:p>
          <a:p>
            <a:pPr marL="3429000" lvl="7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4 класс – 10–12 слов.</a:t>
            </a:r>
          </a:p>
          <a:p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endParaRPr lang="ru-RU" sz="2800" dirty="0"/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7429276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Требования к словарным диктантам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5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19089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6E764E7-FDE7-4215-9F08-A1FCB14EC72D}"/>
              </a:ext>
            </a:extLst>
          </p:cNvPr>
          <p:cNvSpPr txBox="1"/>
          <p:nvPr/>
        </p:nvSpPr>
        <p:spPr>
          <a:xfrm>
            <a:off x="658143" y="2233998"/>
            <a:ext cx="10825439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b="1" dirty="0">
                <a:latin typeface="Cera Pro" panose="00000500000000000000" pitchFamily="2" charset="0"/>
                <a:cs typeface="Times New Roman" panose="02020603050405020304" pitchFamily="18" charset="0"/>
              </a:rPr>
              <a:t>Повышение орфографической грамотности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Расширение словарного запаса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Развитие зрительной и слуховой памяти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Информативность четверостиший расширяет кругозор учащихся</a:t>
            </a: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11481667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Результат использования тетрадей «Словарная работа»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17835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530809" y="1918236"/>
            <a:ext cx="11055457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Словарная работа в начальном общем образовании (НОО) имеет огромное значение, так как является ключевым компонентом обучения языку, который </a:t>
            </a:r>
            <a:r>
              <a:rPr lang="ru-RU" sz="2800" b="1" dirty="0">
                <a:latin typeface="Cera Pro" panose="00000500000000000000" pitchFamily="2" charset="0"/>
                <a:cs typeface="Times New Roman" panose="02020603050405020304" pitchFamily="18" charset="0"/>
              </a:rPr>
              <a:t>обогащает пассивный и активный словарь, развивает связную речь, повышает грамотность и формирует навыки сознательного владения языком.</a:t>
            </a:r>
          </a:p>
          <a:p>
            <a:pPr marL="228600" indent="-228600">
              <a:spcBef>
                <a:spcPts val="1000"/>
              </a:spcBef>
              <a:buClr>
                <a:srgbClr val="4DBD9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Она помогает ученикам понять новые слова, правильно</a:t>
            </a:r>
            <a:b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их использовать в разных контекстах, а также развивает</a:t>
            </a:r>
            <a:b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их мышление и способность к грамотному изложению мыслей. </a:t>
            </a:r>
            <a:endParaRPr lang="en-US" sz="2800" dirty="0">
              <a:latin typeface="Cera Pr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7714610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Значимость словарной работы в НОО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68651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426633" y="1782051"/>
            <a:ext cx="11402697" cy="3828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Интернет в наш поселок вчера провели.</a:t>
            </a:r>
          </a:p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"Интернет"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в этом слове пишу букву "И".</a:t>
            </a:r>
          </a:p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Связь отличная, будто живём мы в Москве!</a:t>
            </a:r>
          </a:p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"Интернет"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в этом слове пишу букву "Е".</a:t>
            </a:r>
          </a:p>
          <a:p>
            <a:pPr lvl="4">
              <a:spcBef>
                <a:spcPts val="1800"/>
              </a:spcBef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Работать программистом я решил давно.</a:t>
            </a:r>
          </a:p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В слове "программист" пишем букву "О".</a:t>
            </a:r>
          </a:p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Для робота программу составил я вчера.</a:t>
            </a:r>
          </a:p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В слове "программист" пишем букву "А".</a:t>
            </a:r>
          </a:p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"Учите информатику!"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советую я всем.</a:t>
            </a:r>
          </a:p>
          <a:p>
            <a:pPr lvl="4"/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В слове "программист" - удвоенная "М". </a:t>
            </a: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7714610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Значимость словарной работы в НОО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35331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553959" y="2080286"/>
            <a:ext cx="11055457" cy="425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Чтобы враг никогда нас не смог победить,</a:t>
            </a:r>
          </a:p>
          <a:p>
            <a:pPr lvl="4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Надо нам всей страной оборону крепить.</a:t>
            </a:r>
          </a:p>
          <a:p>
            <a:pPr lvl="4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С нашей армией будем всегда заодно.</a:t>
            </a:r>
          </a:p>
          <a:p>
            <a:pPr lvl="4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"Оборона"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три раза пишу букву "О".</a:t>
            </a:r>
          </a:p>
          <a:p>
            <a:pPr lvl="4">
              <a:lnSpc>
                <a:spcPct val="115000"/>
              </a:lnSpc>
              <a:spcBef>
                <a:spcPts val="1800"/>
              </a:spcBef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Отечество солдаты защищали,</a:t>
            </a:r>
          </a:p>
          <a:p>
            <a:pPr lvl="4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Стране далась победа нелегко.</a:t>
            </a:r>
          </a:p>
          <a:p>
            <a:pPr lvl="4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Мы это слово гордое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"победа"</a:t>
            </a:r>
          </a:p>
          <a:p>
            <a:pPr lvl="4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Напишем без ошибки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с буквой "О". </a:t>
            </a: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7714610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Значимость словарной работы в НОО</a:t>
            </a:r>
          </a:p>
          <a:p>
            <a:pPr lvl="0">
              <a:defRPr/>
            </a:pPr>
            <a:r>
              <a:rPr lang="ru-RU" sz="3200" dirty="0"/>
              <a:t>Патриотическое воспитание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39371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200362" y="1479989"/>
            <a:ext cx="11320038" cy="5113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20000"/>
            </a:pPr>
            <a:r>
              <a:rPr lang="ru-RU" sz="2800" b="1" dirty="0">
                <a:latin typeface="Cera Pro" panose="00000500000000000000" pitchFamily="2" charset="0"/>
                <a:ea typeface="Calibri"/>
                <a:cs typeface="Times New Roman"/>
              </a:rPr>
              <a:t>Словарная работа позволяет знакомить с профессиями:</a:t>
            </a:r>
          </a:p>
          <a:p>
            <a:pPr>
              <a:buClr>
                <a:schemeClr val="tx1"/>
              </a:buClr>
              <a:buSzPct val="120000"/>
            </a:pPr>
            <a:endParaRPr lang="ru-RU" sz="2800" dirty="0">
              <a:latin typeface="Cera Pro" panose="00000500000000000000" pitchFamily="2" charset="0"/>
              <a:ea typeface="Calibri"/>
              <a:cs typeface="Times New Roman"/>
            </a:endParaRPr>
          </a:p>
          <a:p>
            <a:pPr lvl="3">
              <a:lnSpc>
                <a:spcPct val="115000"/>
              </a:lnSpc>
              <a:tabLst>
                <a:tab pos="1190625" algn="l"/>
              </a:tabLst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Как землю правильно пахать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это знает агроном.</a:t>
            </a:r>
          </a:p>
          <a:p>
            <a:pPr lvl="3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Как урожай большой собрать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это знает агроном.</a:t>
            </a:r>
          </a:p>
          <a:p>
            <a:pPr lvl="3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В поле он с утра до ночи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агроному нелегко.</a:t>
            </a:r>
          </a:p>
          <a:p>
            <a:pPr lvl="3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"Агроном"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пишу сначала букву "А", потом две "О".</a:t>
            </a:r>
          </a:p>
          <a:p>
            <a:pPr lvl="3">
              <a:lnSpc>
                <a:spcPct val="115000"/>
              </a:lnSpc>
              <a:spcBef>
                <a:spcPts val="1800"/>
              </a:spcBef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Инженер изобретает и приборы, и станки.</a:t>
            </a:r>
          </a:p>
          <a:p>
            <a:pPr lvl="3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Это слово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"инженер"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начинаю с буквы "И".</a:t>
            </a:r>
          </a:p>
          <a:p>
            <a:pPr lvl="3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Разберется инженер в самом сложном чертеже.</a:t>
            </a:r>
          </a:p>
          <a:p>
            <a:pPr lvl="3">
              <a:lnSpc>
                <a:spcPct val="115000"/>
              </a:lnSpc>
            </a:pP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"Инженер" </a:t>
            </a: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Cera Pro" panose="00000500000000000000" pitchFamily="2" charset="0"/>
                <a:ea typeface="Calibri"/>
                <a:cs typeface="Times New Roman"/>
              </a:rPr>
              <a:t> я в этом слове напишу две буквы "Е".</a:t>
            </a:r>
            <a:endParaRPr lang="ru-RU" sz="2400" dirty="0">
              <a:latin typeface="Cera Pro" panose="00000500000000000000" pitchFamily="2" charset="0"/>
              <a:ea typeface="Calibri"/>
              <a:cs typeface="Times New Roman"/>
            </a:endParaRPr>
          </a:p>
        </p:txBody>
      </p:sp>
      <p:sp>
        <p:nvSpPr>
          <p:cNvPr id="4" name="TextBox 6"/>
          <p:cNvSpPr txBox="1"/>
          <p:nvPr/>
        </p:nvSpPr>
        <p:spPr bwMode="auto">
          <a:xfrm>
            <a:off x="225092" y="936986"/>
            <a:ext cx="7714610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Значимость словарной работы в НОО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4195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264583" y="1527864"/>
            <a:ext cx="11665479" cy="532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oogle Sans"/>
              </a:rPr>
              <a:t>Обогащение и уточнение словарного запаса:</a:t>
            </a:r>
            <a:endParaRPr lang="ru-RU" dirty="0">
              <a:latin typeface="Google Sans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cs typeface="Times New Roman" panose="02020603050405020304" pitchFamily="18" charset="0"/>
              </a:rPr>
              <a:t>Ученики знакомятся с новыми словами, их значениями, оттенками и связями с другими словами.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cs typeface="Times New Roman" panose="02020603050405020304" pitchFamily="18" charset="0"/>
              </a:rPr>
              <a:t>Работа помогает уточнить значения уже известных слов и сферу их употребления.</a:t>
            </a:r>
          </a:p>
          <a:p>
            <a:r>
              <a:rPr lang="ru-RU" b="1" dirty="0">
                <a:latin typeface="Google Sans"/>
              </a:rPr>
              <a:t>Развитие речи:</a:t>
            </a:r>
            <a:endParaRPr lang="ru-RU" dirty="0">
              <a:latin typeface="Google Sans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cs typeface="Times New Roman" panose="02020603050405020304" pitchFamily="18" charset="0"/>
              </a:rPr>
              <a:t>Словарная работа напрямую способствует развитию связной речи учащихся.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cs typeface="Times New Roman" panose="02020603050405020304" pitchFamily="18" charset="0"/>
              </a:rPr>
              <a:t>Она учит детей выбирать точные и уместные слова в соответствии с контекстом, что делает их речь более ясной и выразительной.</a:t>
            </a:r>
          </a:p>
          <a:p>
            <a:r>
              <a:rPr lang="ru-RU" b="1" dirty="0">
                <a:latin typeface="Google Sans"/>
              </a:rPr>
              <a:t>Формирование грамотности: </a:t>
            </a:r>
            <a:r>
              <a:rPr lang="ru-RU" dirty="0">
                <a:latin typeface="Google Sans"/>
              </a:rPr>
              <a:t>Систематическая работа над словами, их значениями, произношением</a:t>
            </a:r>
            <a:br>
              <a:rPr lang="ru-RU" dirty="0">
                <a:latin typeface="Google Sans"/>
              </a:rPr>
            </a:br>
            <a:r>
              <a:rPr lang="ru-RU" dirty="0">
                <a:latin typeface="Google Sans"/>
              </a:rPr>
              <a:t>и написанием формирует орфографическую грамотность.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cs typeface="Times New Roman" panose="02020603050405020304" pitchFamily="18" charset="0"/>
              </a:rPr>
              <a:t>Ученики учатся сознательно овладевать новыми словами, что является основой для последующей языковой практики.</a:t>
            </a:r>
          </a:p>
          <a:p>
            <a:r>
              <a:rPr lang="ru-RU" b="1" dirty="0">
                <a:latin typeface="Google Sans"/>
              </a:rPr>
              <a:t>Развитие мышления: </a:t>
            </a:r>
            <a:r>
              <a:rPr lang="ru-RU" dirty="0">
                <a:latin typeface="Google Sans"/>
              </a:rPr>
              <a:t>Процесс работы со словами требует сопоставления, сравнения и анализа,</a:t>
            </a:r>
            <a:br>
              <a:rPr lang="ru-RU" dirty="0">
                <a:latin typeface="Google Sans"/>
              </a:rPr>
            </a:br>
            <a:r>
              <a:rPr lang="ru-RU" dirty="0">
                <a:latin typeface="Google Sans"/>
              </a:rPr>
              <a:t>что развивает </a:t>
            </a:r>
            <a:r>
              <a:rPr lang="ru-RU" dirty="0" err="1">
                <a:latin typeface="Google Sans"/>
              </a:rPr>
              <a:t>ккогнитивное</a:t>
            </a:r>
            <a:r>
              <a:rPr lang="ru-RU" dirty="0">
                <a:latin typeface="Google Sans"/>
              </a:rPr>
              <a:t> мышление учащихся.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ra Pro" panose="00000500000000000000" pitchFamily="2" charset="0"/>
                <a:cs typeface="Times New Roman" panose="02020603050405020304" pitchFamily="18" charset="0"/>
              </a:rPr>
              <a:t>Понимание системных связей в языке (синонимы, антонимы, </a:t>
            </a:r>
            <a:r>
              <a:rPr lang="ru-RU" dirty="0" err="1">
                <a:latin typeface="Cera Pro" panose="00000500000000000000" pitchFamily="2" charset="0"/>
                <a:cs typeface="Times New Roman" panose="02020603050405020304" pitchFamily="18" charset="0"/>
              </a:rPr>
              <a:t>родо</a:t>
            </a:r>
            <a:r>
              <a:rPr lang="ru-RU" dirty="0">
                <a:latin typeface="Cera Pro" panose="00000500000000000000" pitchFamily="2" charset="0"/>
                <a:cs typeface="Times New Roman" panose="02020603050405020304" pitchFamily="18" charset="0"/>
              </a:rPr>
              <a:t>-видовые отношения) способствует более глубокому усвоению лексики.</a:t>
            </a:r>
          </a:p>
          <a:p>
            <a:r>
              <a:rPr lang="ru-RU" b="1" dirty="0">
                <a:latin typeface="Google Sans"/>
              </a:rPr>
              <a:t>Активизация словаря: </a:t>
            </a:r>
            <a:r>
              <a:rPr lang="ru-RU" dirty="0">
                <a:latin typeface="Google Sans"/>
              </a:rPr>
              <a:t>Важнейшая цель — переход слов из пассивного запаса в активный, чтобы ученик мог самостоятельно их использовать в пересказах, рассказах и сочинениях. </a:t>
            </a:r>
            <a:endParaRPr lang="ru-RU" b="0" i="0" dirty="0">
              <a:effectLst/>
              <a:latin typeface="Google Sans"/>
            </a:endParaRPr>
          </a:p>
        </p:txBody>
      </p:sp>
      <p:sp>
        <p:nvSpPr>
          <p:cNvPr id="11" name="TextBox 6"/>
          <p:cNvSpPr txBox="1"/>
          <p:nvPr/>
        </p:nvSpPr>
        <p:spPr bwMode="auto">
          <a:xfrm>
            <a:off x="225092" y="936986"/>
            <a:ext cx="10281018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Ключевые аспекты значимости словарной работы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3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13363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4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2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53" name="TextBox 6"/>
          <p:cNvSpPr txBox="1"/>
          <p:nvPr/>
        </p:nvSpPr>
        <p:spPr bwMode="auto">
          <a:xfrm>
            <a:off x="225092" y="936986"/>
            <a:ext cx="10281018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 lvl="0">
              <a:defRPr/>
            </a:pPr>
            <a:r>
              <a:rPr lang="ru-RU" sz="3200" dirty="0"/>
              <a:t>Ключевые аспекты значимости словарной работы</a:t>
            </a:r>
          </a:p>
        </p:txBody>
      </p:sp>
      <p:pic>
        <p:nvPicPr>
          <p:cNvPr id="54" name="Picture 2" descr="C:\Users\sakha\Downloads\TR_SlovarRab_1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6" y="2107128"/>
            <a:ext cx="2835700" cy="4039297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sakha\Downloads\TR_SlovarRab_2k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76" y="2107127"/>
            <a:ext cx="2835700" cy="4039297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994" y="2107128"/>
            <a:ext cx="2835700" cy="4039296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744" y="2107127"/>
            <a:ext cx="2835700" cy="4039296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11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 bwMode="auto">
          <a:xfrm>
            <a:off x="1657900" y="2085233"/>
            <a:ext cx="2181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20000"/>
              <a:defRPr/>
            </a:pPr>
            <a:r>
              <a:rPr lang="en-US" b="1">
                <a:solidFill>
                  <a:srgbClr val="00AEEF"/>
                </a:solidFill>
                <a:latin typeface="Cera Pro"/>
              </a:rPr>
              <a:t>Telegram-</a:t>
            </a:r>
            <a:r>
              <a:rPr lang="ru-RU" b="1">
                <a:solidFill>
                  <a:srgbClr val="00AEEF"/>
                </a:solidFill>
                <a:latin typeface="Cera Pro"/>
              </a:rPr>
              <a:t>канал</a:t>
            </a:r>
            <a:r>
              <a:rPr lang="ru-RU" b="1" dirty="0">
                <a:solidFill>
                  <a:srgbClr val="00AEEF"/>
                </a:solidFill>
                <a:latin typeface="Cera Pro"/>
              </a:rPr>
              <a:t>:</a:t>
            </a:r>
            <a:endParaRPr dirty="0"/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2"/>
          <a:srcRect l="9712" t="9712" r="9712" b="9712"/>
          <a:stretch/>
        </p:blipFill>
        <p:spPr bwMode="auto">
          <a:xfrm>
            <a:off x="1206394" y="3184663"/>
            <a:ext cx="2017883" cy="2045755"/>
          </a:xfrm>
          <a:prstGeom prst="rect">
            <a:avLst/>
          </a:prstGeom>
          <a:noFill/>
          <a:ln w="28575">
            <a:solidFill>
              <a:srgbClr val="4DBD94"/>
            </a:solidFill>
          </a:ln>
        </p:spPr>
      </p:pic>
      <p:sp>
        <p:nvSpPr>
          <p:cNvPr id="52" name="TextBox 51"/>
          <p:cNvSpPr txBox="1"/>
          <p:nvPr/>
        </p:nvSpPr>
        <p:spPr bwMode="auto">
          <a:xfrm>
            <a:off x="1086919" y="5457998"/>
            <a:ext cx="2951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>
                <a:latin typeface="Cera Pro Regular"/>
              </a:rPr>
              <a:t>Чат-бот </a:t>
            </a:r>
            <a:r>
              <a:rPr lang="ru-RU" dirty="0">
                <a:latin typeface="Cera Pro Regular"/>
              </a:rPr>
              <a:t>с тестами</a:t>
            </a:r>
            <a:endParaRPr dirty="0"/>
          </a:p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 dirty="0">
                <a:latin typeface="Cera Pro Regular"/>
              </a:rPr>
              <a:t>Рабочие листы</a:t>
            </a:r>
            <a:endParaRPr dirty="0"/>
          </a:p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>
                <a:latin typeface="Cera Pro Regular"/>
              </a:rPr>
              <a:t>Демо-версии </a:t>
            </a:r>
            <a:r>
              <a:rPr lang="ru-RU" dirty="0">
                <a:latin typeface="Cera Pro Regular"/>
              </a:rPr>
              <a:t>пособий</a:t>
            </a:r>
            <a:endParaRPr lang="en-US" dirty="0">
              <a:latin typeface="Cera Pro Regular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984314" y="2085233"/>
            <a:ext cx="216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20000"/>
              <a:defRPr/>
            </a:pPr>
            <a:r>
              <a:rPr lang="ru-RU" b="1">
                <a:solidFill>
                  <a:schemeClr val="accent1"/>
                </a:solidFill>
                <a:latin typeface="Cera Pro"/>
              </a:rPr>
              <a:t>Сообщество </a:t>
            </a:r>
            <a:r>
              <a:rPr lang="en-US" b="1">
                <a:solidFill>
                  <a:schemeClr val="accent1"/>
                </a:solidFill>
                <a:latin typeface="Cera Pro"/>
              </a:rPr>
              <a:t>VK</a:t>
            </a:r>
            <a:r>
              <a:rPr lang="ru-RU" b="1">
                <a:solidFill>
                  <a:schemeClr val="accent1"/>
                </a:solidFill>
                <a:latin typeface="Cera Pro"/>
              </a:rPr>
              <a:t>:</a:t>
            </a:r>
            <a:endParaRPr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3"/>
          <a:srcRect l="10110" t="9559" r="10110" b="9558"/>
          <a:stretch/>
        </p:blipFill>
        <p:spPr bwMode="auto">
          <a:xfrm>
            <a:off x="4526588" y="3184663"/>
            <a:ext cx="2017883" cy="2045755"/>
          </a:xfrm>
          <a:prstGeom prst="rect">
            <a:avLst/>
          </a:prstGeom>
          <a:noFill/>
          <a:ln w="28575">
            <a:solidFill>
              <a:srgbClr val="4DBD94"/>
            </a:solidFill>
          </a:ln>
        </p:spPr>
      </p:pic>
      <p:sp>
        <p:nvSpPr>
          <p:cNvPr id="55" name="TextBox 54"/>
          <p:cNvSpPr txBox="1"/>
          <p:nvPr/>
        </p:nvSpPr>
        <p:spPr bwMode="auto">
          <a:xfrm>
            <a:off x="4409141" y="5457998"/>
            <a:ext cx="3084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>
                <a:latin typeface="Cera Pro Regular"/>
              </a:rPr>
              <a:t>Конкурсы и викторины</a:t>
            </a:r>
            <a:endParaRPr/>
          </a:p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>
                <a:latin typeface="Cera Pro Regular"/>
              </a:rPr>
              <a:t>Рабочие листы</a:t>
            </a:r>
            <a:endParaRPr/>
          </a:p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>
                <a:latin typeface="Cera Pro Regular"/>
              </a:rPr>
              <a:t>Обзоры пособий</a:t>
            </a:r>
            <a:endParaRPr lang="en-US">
              <a:latin typeface="Cera Pro Regular"/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4"/>
          <a:srcRect l="8630" t="8058" r="8629" b="8058"/>
          <a:stretch/>
        </p:blipFill>
        <p:spPr bwMode="auto">
          <a:xfrm>
            <a:off x="7966548" y="3184663"/>
            <a:ext cx="2017883" cy="2045755"/>
          </a:xfrm>
          <a:prstGeom prst="rect">
            <a:avLst/>
          </a:prstGeom>
          <a:noFill/>
          <a:ln w="28575">
            <a:solidFill>
              <a:srgbClr val="4DBD94"/>
            </a:solidFill>
          </a:ln>
        </p:spPr>
      </p:pic>
      <p:sp>
        <p:nvSpPr>
          <p:cNvPr id="57" name="TextBox 56"/>
          <p:cNvSpPr txBox="1"/>
          <p:nvPr/>
        </p:nvSpPr>
        <p:spPr bwMode="auto">
          <a:xfrm>
            <a:off x="7859238" y="5457998"/>
            <a:ext cx="3084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 dirty="0">
                <a:latin typeface="Cera Pro Regular"/>
              </a:rPr>
              <a:t>Записи </a:t>
            </a:r>
            <a:r>
              <a:rPr lang="ru-RU" dirty="0" err="1">
                <a:latin typeface="Cera Pro Regular"/>
              </a:rPr>
              <a:t>вебинаров</a:t>
            </a:r>
            <a:endParaRPr dirty="0"/>
          </a:p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>
                <a:latin typeface="Cera Pro Regular"/>
              </a:rPr>
              <a:t>Видео-обзоры </a:t>
            </a:r>
            <a:r>
              <a:rPr lang="ru-RU" dirty="0">
                <a:latin typeface="Cera Pro Regular"/>
              </a:rPr>
              <a:t>книг</a:t>
            </a:r>
            <a:endParaRPr dirty="0"/>
          </a:p>
          <a:p>
            <a:pPr marL="285750" indent="-285750">
              <a:buClr>
                <a:srgbClr val="4DBD94"/>
              </a:buClr>
              <a:buSzPct val="120000"/>
              <a:buFont typeface="Arial"/>
              <a:buChar char="•"/>
              <a:defRPr/>
            </a:pPr>
            <a:r>
              <a:rPr lang="ru-RU" dirty="0">
                <a:latin typeface="Cera Pro Regular"/>
              </a:rPr>
              <a:t>Интервью с авторами</a:t>
            </a:r>
            <a:endParaRPr lang="en-US" dirty="0">
              <a:latin typeface="Cera Pro Regular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29784" y="2078643"/>
            <a:ext cx="389467" cy="3825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26588" y="2060848"/>
            <a:ext cx="425705" cy="41810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 bwMode="auto">
          <a:xfrm>
            <a:off x="1072379" y="253371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latin typeface="Cera Pro Bold"/>
              </a:rPr>
              <a:t>@vaco_izd</a:t>
            </a:r>
            <a:endParaRPr lang="ru-RU" sz="2000">
              <a:latin typeface="Cera Pro Bold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4378246" y="2547166"/>
            <a:ext cx="1358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latin typeface="Cera Pro Bold"/>
              </a:rPr>
              <a:t>@vacoizd</a:t>
            </a:r>
            <a:endParaRPr lang="ru-RU" sz="2000">
              <a:latin typeface="Cera Pro Bold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7809669" y="2558578"/>
            <a:ext cx="432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" sz="2000">
                <a:latin typeface="Cera Pro Bold"/>
                <a:cs typeface="Calibri"/>
              </a:rPr>
              <a:t>https://vk.com/video/@vacoizd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1752586" y="897739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Cera Pro"/>
              </a:rPr>
              <a:t>C</a:t>
            </a:r>
            <a:r>
              <a:rPr lang="ru-RU" sz="2400" b="1" dirty="0" err="1">
                <a:latin typeface="Cera Pro"/>
              </a:rPr>
              <a:t>оцсети</a:t>
            </a:r>
            <a:r>
              <a:rPr lang="ru-RU" sz="2400" b="1" dirty="0">
                <a:latin typeface="Cera Pro"/>
              </a:rPr>
              <a:t> «ВАКО»</a:t>
            </a:r>
            <a:r>
              <a:rPr lang="en-US" sz="2400" b="1" dirty="0">
                <a:latin typeface="Cera Pro"/>
              </a:rPr>
              <a:t> </a:t>
            </a:r>
            <a:r>
              <a:rPr lang="ru-RU" sz="2400" b="1" dirty="0">
                <a:latin typeface="Cera Pro"/>
              </a:rPr>
              <a:t>– </a:t>
            </a:r>
            <a:endParaRPr sz="2400" dirty="0"/>
          </a:p>
          <a:p>
            <a:pPr>
              <a:defRPr/>
            </a:pPr>
            <a:r>
              <a:rPr lang="ru-RU" sz="2400" dirty="0">
                <a:latin typeface="Cera Pro"/>
              </a:rPr>
              <a:t>дополнительные ресурсы для учителей</a:t>
            </a:r>
            <a:endParaRPr dirty="0"/>
          </a:p>
        </p:txBody>
      </p:sp>
      <p:sp>
        <p:nvSpPr>
          <p:cNvPr id="64" name="TextBox 63"/>
          <p:cNvSpPr txBox="1"/>
          <p:nvPr/>
        </p:nvSpPr>
        <p:spPr bwMode="auto">
          <a:xfrm>
            <a:off x="8311074" y="2085233"/>
            <a:ext cx="216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  <a:latin typeface="Cera Pro"/>
              </a:rPr>
              <a:t>ВК-видео</a:t>
            </a:r>
            <a:endParaRPr dirty="0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853348" y="2060848"/>
            <a:ext cx="425705" cy="418103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21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 bwMode="auto"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 bwMode="auto"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 bwMode="auto"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 bwMode="auto"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 bwMode="auto">
          <a:xfrm>
            <a:off x="454456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 bwMode="auto">
          <a:xfrm>
            <a:off x="509255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 bwMode="auto">
          <a:xfrm>
            <a:off x="564054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 bwMode="auto">
          <a:xfrm>
            <a:off x="673651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 bwMode="auto">
          <a:xfrm>
            <a:off x="728450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 bwMode="auto">
          <a:xfrm>
            <a:off x="892846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 bwMode="auto">
          <a:xfrm>
            <a:off x="1057243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 bwMode="auto">
          <a:xfrm>
            <a:off x="1112042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 bwMode="auto">
          <a:xfrm>
            <a:off x="783249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 bwMode="auto">
          <a:xfrm>
            <a:off x="947645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 bwMode="auto">
          <a:xfrm>
            <a:off x="838048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 bwMode="auto">
          <a:xfrm>
            <a:off x="618852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 bwMode="auto">
          <a:xfrm>
            <a:off x="399657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 bwMode="auto"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 bwMode="auto">
          <a:xfrm>
            <a:off x="1002444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 bwMode="auto"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 bwMode="auto"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 bwMode="auto">
          <a:xfrm>
            <a:off x="372258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 bwMode="auto">
          <a:xfrm>
            <a:off x="481855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 bwMode="auto">
          <a:xfrm>
            <a:off x="536654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 bwMode="auto">
          <a:xfrm>
            <a:off x="591453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 bwMode="auto">
          <a:xfrm>
            <a:off x="701051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 bwMode="auto">
          <a:xfrm>
            <a:off x="755849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7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 bwMode="auto">
          <a:xfrm>
            <a:off x="920246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8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 bwMode="auto">
          <a:xfrm>
            <a:off x="1084642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9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 bwMode="auto">
          <a:xfrm>
            <a:off x="113944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0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 bwMode="auto">
          <a:xfrm>
            <a:off x="810648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1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 bwMode="auto">
          <a:xfrm>
            <a:off x="975045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2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 bwMode="auto">
          <a:xfrm>
            <a:off x="865447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3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 bwMode="auto">
          <a:xfrm>
            <a:off x="646252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4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 bwMode="auto">
          <a:xfrm>
            <a:off x="427057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5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 bwMode="auto">
          <a:xfrm>
            <a:off x="1029843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7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 bwMode="auto"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77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16652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TextBox 2"/>
          <p:cNvSpPr/>
          <p:nvPr/>
        </p:nvSpPr>
        <p:spPr bwMode="auto">
          <a:xfrm>
            <a:off x="1656720" y="2060848"/>
            <a:ext cx="3835826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ra Pro Bold"/>
                <a:ea typeface="DejaVu Sans"/>
              </a:rPr>
              <a:t>На сайте издательства:</a:t>
            </a:r>
            <a:endParaRPr lang="en-GB" sz="2400" b="1" strike="noStrike" spc="-1">
              <a:solidFill>
                <a:srgbClr val="000000"/>
              </a:solidFill>
              <a:latin typeface="Cera Pro Bold"/>
            </a:endParaRPr>
          </a:p>
        </p:txBody>
      </p:sp>
      <p:sp>
        <p:nvSpPr>
          <p:cNvPr id="50" name="TextBox 3"/>
          <p:cNvSpPr/>
          <p:nvPr/>
        </p:nvSpPr>
        <p:spPr bwMode="auto">
          <a:xfrm>
            <a:off x="5964928" y="2060848"/>
            <a:ext cx="30834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ra Pro Bold"/>
                <a:ea typeface="DejaVu Sans"/>
              </a:rPr>
              <a:t>На маркетплейсах:</a:t>
            </a:r>
            <a:endParaRPr lang="en-GB" sz="2400" b="1" strike="noStrike" spc="-1">
              <a:solidFill>
                <a:srgbClr val="000000"/>
              </a:solidFill>
              <a:latin typeface="Cera Pro Bold"/>
            </a:endParaRPr>
          </a:p>
        </p:txBody>
      </p:sp>
      <p:sp>
        <p:nvSpPr>
          <p:cNvPr id="51" name="TextBox 4"/>
          <p:cNvSpPr/>
          <p:nvPr/>
        </p:nvSpPr>
        <p:spPr bwMode="auto">
          <a:xfrm>
            <a:off x="1676520" y="2673536"/>
            <a:ext cx="3083400" cy="664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 u="sng" strike="noStrike" spc="-1">
                <a:solidFill>
                  <a:srgbClr val="0563C1"/>
                </a:solidFill>
                <a:latin typeface="Cera Pro"/>
                <a:ea typeface="DejaVu Sans"/>
                <a:hlinkClick r:id="rId2" tooltip="https://www.vaco.ru/"/>
              </a:rPr>
              <a:t>vaco.ru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Picture 7"/>
          <p:cNvPicPr/>
          <p:nvPr/>
        </p:nvPicPr>
        <p:blipFill>
          <a:blip r:embed="rId3"/>
          <a:srcRect l="9127" t="9127" r="9126" b="9126"/>
          <a:stretch/>
        </p:blipFill>
        <p:spPr bwMode="auto">
          <a:xfrm>
            <a:off x="1767600" y="3503696"/>
            <a:ext cx="2096584" cy="2096584"/>
          </a:xfrm>
          <a:prstGeom prst="rect">
            <a:avLst/>
          </a:prstGeom>
          <a:ln w="28575">
            <a:solidFill>
              <a:srgbClr val="4DBD94"/>
            </a:solidFill>
            <a:round/>
          </a:ln>
        </p:spPr>
      </p:pic>
      <p:pic>
        <p:nvPicPr>
          <p:cNvPr id="53" name="Picture 7"/>
          <p:cNvPicPr/>
          <p:nvPr/>
        </p:nvPicPr>
        <p:blipFill>
          <a:blip r:embed="rId4"/>
          <a:srcRect l="5722" t="5722" r="5721" b="5721"/>
          <a:stretch/>
        </p:blipFill>
        <p:spPr bwMode="auto">
          <a:xfrm>
            <a:off x="6058576" y="3503696"/>
            <a:ext cx="2096584" cy="2096584"/>
          </a:xfrm>
          <a:prstGeom prst="rect">
            <a:avLst/>
          </a:prstGeom>
          <a:ln w="28575">
            <a:solidFill>
              <a:srgbClr val="4DBD94"/>
            </a:solidFill>
            <a:round/>
          </a:ln>
        </p:spPr>
      </p:pic>
      <p:sp>
        <p:nvSpPr>
          <p:cNvPr id="54" name="TextBox 7"/>
          <p:cNvSpPr/>
          <p:nvPr/>
        </p:nvSpPr>
        <p:spPr bwMode="auto">
          <a:xfrm>
            <a:off x="5990896" y="2673536"/>
            <a:ext cx="1509480" cy="664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 u="sng" strike="noStrike" spc="-1">
                <a:solidFill>
                  <a:srgbClr val="0563C1"/>
                </a:solidFill>
                <a:latin typeface="Cera Pro"/>
                <a:ea typeface="DejaVu Sans"/>
                <a:hlinkClick r:id="rId5" tooltip="https://www.wildberries.ru/seller/38950?sort=newly&amp;page=1&amp;fbrand=14662"/>
              </a:rPr>
              <a:t>wb.ru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7"/>
          <p:cNvPicPr/>
          <p:nvPr/>
        </p:nvPicPr>
        <p:blipFill>
          <a:blip r:embed="rId6"/>
          <a:srcRect l="4234" t="4234" r="4233" b="4233"/>
          <a:stretch/>
        </p:blipFill>
        <p:spPr bwMode="auto">
          <a:xfrm>
            <a:off x="8895960" y="3503696"/>
            <a:ext cx="2096584" cy="2096584"/>
          </a:xfrm>
          <a:prstGeom prst="rect">
            <a:avLst/>
          </a:prstGeom>
          <a:ln w="28575">
            <a:solidFill>
              <a:srgbClr val="4DBD94"/>
            </a:solidFill>
            <a:round/>
          </a:ln>
        </p:spPr>
      </p:pic>
      <p:sp>
        <p:nvSpPr>
          <p:cNvPr id="56" name="TextBox 9"/>
          <p:cNvSpPr/>
          <p:nvPr/>
        </p:nvSpPr>
        <p:spPr bwMode="auto">
          <a:xfrm>
            <a:off x="8801280" y="2673536"/>
            <a:ext cx="1670400" cy="664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 u="sng" strike="noStrike" spc="-1">
                <a:solidFill>
                  <a:srgbClr val="0563C1"/>
                </a:solidFill>
                <a:latin typeface="Cera Pro"/>
                <a:ea typeface="DejaVu Sans"/>
                <a:hlinkClick r:id="rId7" tooltip="https://www.ozon.ru/seller/obrazovatelnyy-proekt-7447/knigi-16500/?miniapp=seller_7447&amp;publisher=1210062&amp;sorting=new"/>
              </a:rPr>
              <a:t>ozon.ru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1752586" y="906704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era Pro"/>
              </a:rPr>
              <a:t>Где купить</a:t>
            </a:r>
            <a:endParaRPr sz="2400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pic>
        <p:nvPicPr>
          <p:cNvPr id="41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8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647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740780" y="3156777"/>
            <a:ext cx="10843843" cy="334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Представляем опыт работы Шестопаловой Елены Александровны, учителя начальных классов ВКК МБОУ лицея № 5 г. Воронежа.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Почетный работник общего образования, неоднократный победитель нацпроекта «Лучшие учителя».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latin typeface="Cera Pro" panose="00000500000000000000" pitchFamily="2" charset="0"/>
                <a:cs typeface="Times New Roman" panose="02020603050405020304" pitchFamily="18" charset="0"/>
              </a:rPr>
              <a:t>Опыт работы Шестопаловой Е.А., </a:t>
            </a:r>
            <a:r>
              <a:rPr lang="ru-RU" sz="2400" b="1" dirty="0" err="1">
                <a:latin typeface="Cera Pro" panose="00000500000000000000" pitchFamily="2" charset="0"/>
                <a:cs typeface="Times New Roman" panose="02020603050405020304" pitchFamily="18" charset="0"/>
              </a:rPr>
              <a:t>Жиренко</a:t>
            </a:r>
            <a:r>
              <a:rPr lang="ru-RU" sz="2400" b="1" dirty="0">
                <a:latin typeface="Cera Pro" panose="00000500000000000000" pitchFamily="2" charset="0"/>
                <a:cs typeface="Times New Roman" panose="02020603050405020304" pitchFamily="18" charset="0"/>
              </a:rPr>
              <a:t> О.Е. </a:t>
            </a:r>
            <a:r>
              <a:rPr lang="ru-RU" sz="2400" dirty="0">
                <a:latin typeface="Cera Pro" panose="00000500000000000000" pitchFamily="2" charset="0"/>
                <a:cs typeface="Times New Roman" panose="02020603050405020304" pitchFamily="18" charset="0"/>
              </a:rPr>
              <a:t>со словарными словами представлен на курсах повышения квалификации учителей начальных классов в течение 2016–2019 гг. в рамках нацпроекта «ФЦПРЯ» </a:t>
            </a:r>
            <a:r>
              <a:rPr lang="ru-RU" sz="2400" b="1" dirty="0">
                <a:latin typeface="Cera Pro" panose="00000500000000000000" pitchFamily="2" charset="0"/>
                <a:cs typeface="Times New Roman" panose="02020603050405020304" pitchFamily="18" charset="0"/>
              </a:rPr>
              <a:t>в Республике Ингушетия, Чеченской Республике, Воронежской области.</a:t>
            </a:r>
          </a:p>
        </p:txBody>
      </p:sp>
      <p:sp>
        <p:nvSpPr>
          <p:cNvPr id="10" name="TextBox 6"/>
          <p:cNvSpPr txBox="1"/>
          <p:nvPr/>
        </p:nvSpPr>
        <p:spPr bwMode="auto">
          <a:xfrm>
            <a:off x="225092" y="936986"/>
            <a:ext cx="11305337" cy="255454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Использование стихотворений для изучения</a:t>
            </a:r>
            <a:br>
              <a:rPr lang="ru-RU" sz="3200" dirty="0"/>
            </a:br>
            <a:r>
              <a:rPr lang="ru-RU" sz="3200" dirty="0"/>
              <a:t>и запоминания слов с непроверяемыми безударными</a:t>
            </a:r>
            <a:br>
              <a:rPr lang="ru-RU" sz="3200" dirty="0"/>
            </a:br>
            <a:r>
              <a:rPr lang="ru-RU" sz="3200" dirty="0"/>
              <a:t>гласными звуками для повышения уровня грамотности</a:t>
            </a:r>
            <a:br>
              <a:rPr lang="ru-RU" sz="3200" dirty="0"/>
            </a:br>
            <a:r>
              <a:rPr lang="ru-RU" sz="3200" dirty="0"/>
              <a:t>учащихся начальной школы</a:t>
            </a:r>
          </a:p>
          <a:p>
            <a:pPr>
              <a:defRPr/>
            </a:pPr>
            <a:endParaRPr sz="3200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3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30943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/>
          <p:nvPr/>
        </p:nvSpPr>
        <p:spPr bwMode="auto">
          <a:xfrm>
            <a:off x="1752586" y="2234580"/>
            <a:ext cx="8963039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strike="noStrike" spc="-1" dirty="0">
                <a:solidFill>
                  <a:srgbClr val="4DBD94"/>
                </a:solidFill>
                <a:latin typeface="Cera Pro Regular"/>
                <a:ea typeface="DejaVu Sans"/>
              </a:rPr>
              <a:t>Адрес: </a:t>
            </a:r>
            <a:r>
              <a:rPr lang="ru-RU" sz="2400" strike="noStrike" spc="-1" dirty="0">
                <a:solidFill>
                  <a:srgbClr val="000000"/>
                </a:solidFill>
                <a:latin typeface="Cera Pro Regular"/>
                <a:ea typeface="DejaVu Sans"/>
              </a:rPr>
              <a:t>129085, г. Москва, проспект Мира, д. 101, </a:t>
            </a:r>
            <a:r>
              <a:rPr lang="ru-RU" sz="2400" spc="-1" dirty="0">
                <a:solidFill>
                  <a:srgbClr val="000000"/>
                </a:solidFill>
                <a:latin typeface="Cera Pro Regular"/>
                <a:ea typeface="DejaVu Sans"/>
              </a:rPr>
              <a:t>стр.</a:t>
            </a:r>
            <a:r>
              <a:rPr lang="en-US" sz="2400" spc="-1" dirty="0">
                <a:solidFill>
                  <a:srgbClr val="000000"/>
                </a:solidFill>
                <a:latin typeface="Cera Pro Regular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latin typeface="Cera Pro Regular"/>
                <a:ea typeface="DejaVu Sans"/>
              </a:rPr>
              <a:t>1, </a:t>
            </a:r>
            <a:br>
              <a:rPr lang="ru-RU" sz="2400" spc="-1" dirty="0">
                <a:solidFill>
                  <a:srgbClr val="000000"/>
                </a:solidFill>
                <a:latin typeface="Cera Pro Regular"/>
                <a:ea typeface="DejaVu Sans"/>
              </a:rPr>
            </a:br>
            <a:r>
              <a:rPr lang="ru-RU" sz="2400" strike="noStrike" spc="-1" dirty="0">
                <a:solidFill>
                  <a:srgbClr val="000000"/>
                </a:solidFill>
                <a:latin typeface="Cera Pro Regular"/>
                <a:ea typeface="DejaVu Sans"/>
              </a:rPr>
              <a:t>оф. 518, издательство «В</a:t>
            </a:r>
            <a:r>
              <a:rPr lang="ru-RU" sz="2400" spc="-1" dirty="0">
                <a:solidFill>
                  <a:srgbClr val="000000"/>
                </a:solidFill>
                <a:latin typeface="Cera Pro Regular"/>
                <a:ea typeface="DejaVu Sans"/>
              </a:rPr>
              <a:t>АКО</a:t>
            </a:r>
            <a:r>
              <a:rPr lang="ru-RU" sz="2400" strike="noStrike" spc="-1" dirty="0">
                <a:solidFill>
                  <a:srgbClr val="000000"/>
                </a:solidFill>
                <a:latin typeface="Cera Pro Regular"/>
                <a:ea typeface="DejaVu Sans"/>
              </a:rPr>
              <a:t>»</a:t>
            </a:r>
            <a:endParaRPr lang="en-GB" sz="2400" strike="noStrike" spc="-1" dirty="0">
              <a:solidFill>
                <a:srgbClr val="000000"/>
              </a:solidFill>
              <a:latin typeface="Cera Pro Regular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strike="noStrike" spc="-1">
                <a:solidFill>
                  <a:srgbClr val="4DBD94"/>
                </a:solidFill>
                <a:latin typeface="Cera Pro Regular"/>
                <a:ea typeface="DejaVu Sans"/>
              </a:rPr>
              <a:t>E-mail</a:t>
            </a:r>
            <a:r>
              <a:rPr lang="ru-RU" sz="2400" strike="noStrike" spc="-1" dirty="0">
                <a:solidFill>
                  <a:srgbClr val="4DBD94"/>
                </a:solidFill>
                <a:latin typeface="Cera Pro Regular"/>
                <a:ea typeface="DejaVu Sans"/>
              </a:rPr>
              <a:t>: </a:t>
            </a:r>
            <a:r>
              <a:rPr lang="en-US" sz="2400" strike="noStrike" spc="-1" dirty="0" err="1">
                <a:solidFill>
                  <a:srgbClr val="000000"/>
                </a:solidFill>
                <a:latin typeface="Cera Pro Regular"/>
                <a:ea typeface="DejaVu Sans"/>
              </a:rPr>
              <a:t>vopros</a:t>
            </a:r>
            <a:r>
              <a:rPr lang="ru-RU" sz="2400" strike="noStrike" spc="-1" dirty="0">
                <a:solidFill>
                  <a:srgbClr val="000000"/>
                </a:solidFill>
                <a:latin typeface="Cera Pro Regular"/>
                <a:ea typeface="DejaVu Sans"/>
              </a:rPr>
              <a:t>@vaco.ru</a:t>
            </a:r>
            <a:endParaRPr lang="en-GB" sz="2400" strike="noStrike" spc="-1" dirty="0">
              <a:solidFill>
                <a:srgbClr val="000000"/>
              </a:solidFill>
              <a:latin typeface="Cera Pro Regular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strike="noStrike" spc="-1" dirty="0">
                <a:solidFill>
                  <a:srgbClr val="4DBD94"/>
                </a:solidFill>
                <a:latin typeface="Cera Pro Regular"/>
                <a:ea typeface="DejaVu Sans"/>
              </a:rPr>
              <a:t>Телефон: </a:t>
            </a:r>
            <a:r>
              <a:rPr lang="ru-RU" sz="2400" strike="noStrike" spc="-1" dirty="0">
                <a:solidFill>
                  <a:srgbClr val="000000"/>
                </a:solidFill>
                <a:latin typeface="Cera Pro Regular"/>
                <a:ea typeface="DejaVu Sans"/>
              </a:rPr>
              <a:t>+7 (495</a:t>
            </a:r>
            <a:r>
              <a:rPr lang="ru-RU" sz="2400" strike="noStrike" spc="-1">
                <a:solidFill>
                  <a:srgbClr val="000000"/>
                </a:solidFill>
                <a:latin typeface="Cera Pro Regular"/>
                <a:ea typeface="DejaVu Sans"/>
              </a:rPr>
              <a:t>) 789-96-20</a:t>
            </a:r>
            <a:endParaRPr lang="en-GB" sz="2400" strike="noStrike" spc="-1" dirty="0">
              <a:solidFill>
                <a:srgbClr val="000000"/>
              </a:solidFill>
              <a:latin typeface="Cera Pro Regular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752586" y="983328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 dirty="0">
                <a:latin typeface="Cera Pro"/>
                <a:ea typeface="DejaVu Sans"/>
              </a:rPr>
              <a:t>Наши контакты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 bwMode="auto"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pic>
        <p:nvPicPr>
          <p:cNvPr id="39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8401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E4D53478-7496-4419-A9D9-92CBEB092954}"/>
              </a:ext>
            </a:extLst>
          </p:cNvPr>
          <p:cNvSpPr/>
          <p:nvPr/>
        </p:nvSpPr>
        <p:spPr>
          <a:xfrm>
            <a:off x="4166886" y="2542450"/>
            <a:ext cx="7763177" cy="41942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В 2014 г. в издательстве «ВАКО» вышло учебное пособие: «Словарная работа. 1 класс: рабочая тетрадь». Авторы: </a:t>
            </a:r>
            <a:r>
              <a:rPr lang="ru-RU" altLang="ru-RU" sz="2400" dirty="0" err="1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Жиренко</a:t>
            </a:r>
            <a:r>
              <a:rPr lang="ru-RU" altLang="ru-RU" sz="2400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 О.Е., Обухова Л.А., Шестопалова Е.А.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chemeClr val="tx1"/>
              </a:solidFill>
              <a:latin typeface="Cera Pro" panose="00000500000000000000" pitchFamily="2" charset="0"/>
              <a:cs typeface="Times New Roman" panose="02020603050405020304" pitchFamily="18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В рабочей тетради были размещены четверостишия для запоминания</a:t>
            </a:r>
            <a:br>
              <a:rPr lang="ru-RU" altLang="ru-RU" sz="2400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48 словарных слов по программе</a:t>
            </a:r>
            <a:br>
              <a:rPr lang="ru-RU" altLang="ru-RU" sz="2400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Cera Pro" panose="00000500000000000000" pitchFamily="2" charset="0"/>
                <a:cs typeface="Times New Roman" panose="02020603050405020304" pitchFamily="18" charset="0"/>
              </a:rPr>
              <a:t>1 класса, а также грамматические задания, способствующие развитию грамотности.</a:t>
            </a:r>
          </a:p>
        </p:txBody>
      </p:sp>
      <p:pic>
        <p:nvPicPr>
          <p:cNvPr id="2050" name="Picture 2" descr="C:\Users\sakha\Downloads\RT_Slov_rab_1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5" y="2542449"/>
            <a:ext cx="3181865" cy="4136425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/>
          <p:cNvSpPr txBox="1"/>
          <p:nvPr/>
        </p:nvSpPr>
        <p:spPr bwMode="auto">
          <a:xfrm>
            <a:off x="225092" y="936986"/>
            <a:ext cx="9939578" cy="206210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Формирование у учеников 1 и 2 классов </a:t>
            </a:r>
            <a:br>
              <a:rPr lang="ru-RU" sz="3200" dirty="0"/>
            </a:br>
            <a:r>
              <a:rPr lang="ru-RU" sz="3200" dirty="0"/>
              <a:t>орфографической зоркости при написании слов</a:t>
            </a:r>
            <a:br>
              <a:rPr lang="ru-RU" sz="3200" dirty="0"/>
            </a:br>
            <a:r>
              <a:rPr lang="ru-RU" sz="3200" dirty="0"/>
              <a:t>с непроверяемыми орфограммами</a:t>
            </a:r>
          </a:p>
          <a:p>
            <a:pPr>
              <a:defRPr/>
            </a:pPr>
            <a:endParaRPr sz="3200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2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3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4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5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6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7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8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9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0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1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2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3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64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8411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685" y="1598613"/>
            <a:ext cx="3181865" cy="4136424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2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3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4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5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6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7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8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9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0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1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2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3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64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4011564" y="1206475"/>
            <a:ext cx="7917084" cy="50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В 2013 году в издательстве «ВАКО» вышло учебное пособие: «Словарная работа. </a:t>
            </a:r>
            <a:b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2 класс: рабочая тетрадь». </a:t>
            </a:r>
            <a:b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Авторы: </a:t>
            </a:r>
            <a:r>
              <a:rPr lang="ru-RU" altLang="ru-RU" sz="2800" dirty="0" err="1">
                <a:latin typeface="Cera Pro" panose="00000500000000000000" pitchFamily="2" charset="0"/>
                <a:cs typeface="Times New Roman" panose="02020603050405020304" pitchFamily="18" charset="0"/>
              </a:rPr>
              <a:t>Жиренко</a:t>
            </a: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 О.Е ,Обухова Л.А., Шестопалова Е.А.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В рабочей тетради были размещены четверостишия для запоминания</a:t>
            </a:r>
            <a:b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85 словарных слов по программе</a:t>
            </a:r>
            <a:b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2 класса, а также грамматические задания, способствующие развитию грамотности.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Теперь представляем обновлённый вариант тренажёров «Словарная работа».</a:t>
            </a:r>
          </a:p>
        </p:txBody>
      </p:sp>
    </p:spTree>
    <p:extLst>
      <p:ext uri="{BB962C8B-B14F-4D97-AF65-F5344CB8AC3E}">
        <p14:creationId xmlns:p14="http://schemas.microsoft.com/office/powerpoint/2010/main" val="252537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 bwMode="auto">
          <a:xfrm>
            <a:off x="225092" y="936986"/>
            <a:ext cx="11103359" cy="206210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altLang="ru-RU" sz="3200" dirty="0"/>
              <a:t>Обновлённый вариант тренажёров «Словарная</a:t>
            </a:r>
            <a:br>
              <a:rPr lang="ru-RU" altLang="ru-RU" sz="3200" dirty="0"/>
            </a:br>
            <a:r>
              <a:rPr lang="ru-RU" altLang="ru-RU" sz="3200" dirty="0"/>
              <a:t>работа». Формирование у учеников </a:t>
            </a:r>
            <a:r>
              <a:rPr lang="ru-RU" sz="3200" dirty="0"/>
              <a:t>начальной школы</a:t>
            </a:r>
            <a:br>
              <a:rPr lang="ru-RU" sz="3200" dirty="0"/>
            </a:br>
            <a:r>
              <a:rPr lang="ru-RU" sz="3200" dirty="0"/>
              <a:t>орфографической зоркости при написании слов</a:t>
            </a:r>
            <a:br>
              <a:rPr lang="ru-RU" sz="3200" dirty="0"/>
            </a:br>
            <a:r>
              <a:rPr lang="ru-RU" sz="3200" dirty="0"/>
              <a:t>с непроверяемыми орфограммами</a:t>
            </a:r>
            <a:endParaRPr sz="3200" dirty="0"/>
          </a:p>
        </p:txBody>
      </p:sp>
      <p:pic>
        <p:nvPicPr>
          <p:cNvPr id="3074" name="Picture 2" descr="C:\Users\sakha\Downloads\TR_SlovarRab_1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25" y="3136739"/>
            <a:ext cx="2454175" cy="3495836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8018" y="3136739"/>
            <a:ext cx="2454175" cy="3495835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akha\Downloads\TR_SlovarRab_2k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00" y="3136738"/>
            <a:ext cx="2454175" cy="3495836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993262" y="4805703"/>
            <a:ext cx="772155" cy="1"/>
          </a:xfrm>
          <a:prstGeom prst="straightConnector1">
            <a:avLst/>
          </a:prstGeom>
          <a:ln w="28575">
            <a:solidFill>
              <a:srgbClr val="4DBD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465668" y="4770839"/>
            <a:ext cx="667382" cy="0"/>
          </a:xfrm>
          <a:prstGeom prst="straightConnector1">
            <a:avLst/>
          </a:prstGeom>
          <a:ln w="28575">
            <a:solidFill>
              <a:srgbClr val="4DBD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27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3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4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5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6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7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8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9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0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1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2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3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4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5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6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67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0462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 bwMode="auto">
          <a:xfrm>
            <a:off x="225092" y="936986"/>
            <a:ext cx="11103359" cy="206210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altLang="ru-RU" sz="3200" dirty="0"/>
              <a:t>Обновлённый вариант тренажёров «Словарная</a:t>
            </a:r>
            <a:br>
              <a:rPr lang="ru-RU" altLang="ru-RU" sz="3200" dirty="0"/>
            </a:br>
            <a:r>
              <a:rPr lang="ru-RU" altLang="ru-RU" sz="3200" dirty="0"/>
              <a:t>работа». Формирование у учеников </a:t>
            </a:r>
            <a:r>
              <a:rPr lang="ru-RU" sz="3200" dirty="0"/>
              <a:t>начальной школы</a:t>
            </a:r>
            <a:br>
              <a:rPr lang="ru-RU" sz="3200" dirty="0"/>
            </a:br>
            <a:r>
              <a:rPr lang="ru-RU" sz="3200" dirty="0"/>
              <a:t>орфографической зоркости при написании слов</a:t>
            </a:r>
            <a:br>
              <a:rPr lang="ru-RU" sz="3200" dirty="0"/>
            </a:br>
            <a:r>
              <a:rPr lang="ru-RU" sz="3200" dirty="0"/>
              <a:t>с непроверяемыми орфограммами</a:t>
            </a:r>
            <a:endParaRPr sz="3200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2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3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4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5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6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7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8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9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0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61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62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18" y="3136739"/>
            <a:ext cx="2454174" cy="3495835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050" y="3136738"/>
            <a:ext cx="2454175" cy="3495835"/>
          </a:xfrm>
          <a:prstGeom prst="rect">
            <a:avLst/>
          </a:prstGeom>
          <a:noFill/>
          <a:ln w="28575">
            <a:solidFill>
              <a:srgbClr val="4DBD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8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3EDBFC-531E-4CB1-8DAB-E83D1D7E8A61}"/>
              </a:ext>
            </a:extLst>
          </p:cNvPr>
          <p:cNvSpPr txBox="1"/>
          <p:nvPr/>
        </p:nvSpPr>
        <p:spPr>
          <a:xfrm>
            <a:off x="901700" y="2627453"/>
            <a:ext cx="10511288" cy="254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Одной из главных задач учителя начальных классов является развитие грамотности учащихся.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Clr>
                <a:srgbClr val="4DBD9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Особенно большое значение придаётся методам, направленным на то, чтобы помочь ученикам</a:t>
            </a:r>
            <a:b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</a:br>
            <a:r>
              <a:rPr lang="ru-RU" sz="2800" dirty="0">
                <a:latin typeface="Cera Pro" panose="00000500000000000000" pitchFamily="2" charset="0"/>
                <a:cs typeface="Times New Roman" panose="02020603050405020304" pitchFamily="18" charset="0"/>
              </a:rPr>
              <a:t>в правописании слов с непроверяемыми безударными гласными звуками.</a:t>
            </a:r>
            <a:endParaRPr lang="en-US" sz="2800" dirty="0">
              <a:latin typeface="Cera Pr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6"/>
          <p:cNvSpPr txBox="1"/>
          <p:nvPr/>
        </p:nvSpPr>
        <p:spPr bwMode="auto">
          <a:xfrm>
            <a:off x="225092" y="936986"/>
            <a:ext cx="8049637" cy="107721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>
                <a:latin typeface="Cera Pro Bold"/>
                <a:ea typeface="Cera Pro Bold"/>
                <a:cs typeface="Cera Pro Bold"/>
              </a:defRPr>
            </a:lvl1pPr>
          </a:lstStyle>
          <a:p>
            <a:pPr>
              <a:defRPr/>
            </a:pPr>
            <a:r>
              <a:rPr lang="ru-RU" sz="3200" dirty="0"/>
              <a:t>Правописание слов с непроверяемыми</a:t>
            </a:r>
            <a:br>
              <a:rPr lang="ru-RU" sz="3200" dirty="0"/>
            </a:br>
            <a:r>
              <a:rPr lang="ru-RU" sz="3200" dirty="0"/>
              <a:t>орфограммами – одна из проблем НОО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7BDED8D1-A7E3-E5FF-41FF-CFC83E007017}"/>
              </a:ext>
            </a:extLst>
          </p:cNvPr>
          <p:cNvSpPr/>
          <p:nvPr/>
        </p:nvSpPr>
        <p:spPr>
          <a:xfrm>
            <a:off x="263352" y="-412904"/>
            <a:ext cx="11665296" cy="1321624"/>
          </a:xfrm>
          <a:prstGeom prst="roundRect">
            <a:avLst/>
          </a:prstGeom>
          <a:solidFill>
            <a:srgbClr val="C9EC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9ECE2"/>
                </a:solidFill>
              </a:rPr>
              <a:t>-</a:t>
            </a:r>
            <a:endParaRPr lang="ru-RU" dirty="0">
              <a:solidFill>
                <a:srgbClr val="C9ECE2"/>
              </a:solidFill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53063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6F273E4D-A1FB-B835-1761-F09C32136A23}"/>
              </a:ext>
            </a:extLst>
          </p:cNvPr>
          <p:cNvSpPr/>
          <p:nvPr/>
        </p:nvSpPr>
        <p:spPr>
          <a:xfrm>
            <a:off x="207861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AE4917CA-1191-85B3-6CB1-456B94E8B4FF}"/>
              </a:ext>
            </a:extLst>
          </p:cNvPr>
          <p:cNvSpPr/>
          <p:nvPr/>
        </p:nvSpPr>
        <p:spPr>
          <a:xfrm>
            <a:off x="2352613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" name="Прямоугольник 5">
            <a:extLst>
              <a:ext uri="{FF2B5EF4-FFF2-40B4-BE49-F238E27FC236}">
                <a16:creationId xmlns="" xmlns:a16="http://schemas.microsoft.com/office/drawing/2014/main" id="{88512692-B4EF-8BE1-4377-75BBCABC7E5B}"/>
              </a:ext>
            </a:extLst>
          </p:cNvPr>
          <p:cNvSpPr/>
          <p:nvPr/>
        </p:nvSpPr>
        <p:spPr>
          <a:xfrm>
            <a:off x="2900601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" name="Прямоугольник 6">
            <a:extLst>
              <a:ext uri="{FF2B5EF4-FFF2-40B4-BE49-F238E27FC236}">
                <a16:creationId xmlns="" xmlns:a16="http://schemas.microsoft.com/office/drawing/2014/main" id="{75356289-552D-8589-752E-12D283889F78}"/>
              </a:ext>
            </a:extLst>
          </p:cNvPr>
          <p:cNvSpPr/>
          <p:nvPr/>
        </p:nvSpPr>
        <p:spPr>
          <a:xfrm>
            <a:off x="3448589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" name="Прямоугольник 7">
            <a:extLst>
              <a:ext uri="{FF2B5EF4-FFF2-40B4-BE49-F238E27FC236}">
                <a16:creationId xmlns="" xmlns:a16="http://schemas.microsoft.com/office/drawing/2014/main" id="{41092105-1D10-F198-16FB-226CDFC54D8F}"/>
              </a:ext>
            </a:extLst>
          </p:cNvPr>
          <p:cNvSpPr/>
          <p:nvPr/>
        </p:nvSpPr>
        <p:spPr>
          <a:xfrm>
            <a:off x="454456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" name="Прямоугольник 8">
            <a:extLst>
              <a:ext uri="{FF2B5EF4-FFF2-40B4-BE49-F238E27FC236}">
                <a16:creationId xmlns="" xmlns:a16="http://schemas.microsoft.com/office/drawing/2014/main" id="{CAADC78E-5A3E-0729-B851-EA00255DB99E}"/>
              </a:ext>
            </a:extLst>
          </p:cNvPr>
          <p:cNvSpPr/>
          <p:nvPr/>
        </p:nvSpPr>
        <p:spPr>
          <a:xfrm>
            <a:off x="509255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" name="Прямоугольник 10">
            <a:extLst>
              <a:ext uri="{FF2B5EF4-FFF2-40B4-BE49-F238E27FC236}">
                <a16:creationId xmlns="" xmlns:a16="http://schemas.microsoft.com/office/drawing/2014/main" id="{4FAA5258-D74C-EABF-BFED-B83A88B79206}"/>
              </a:ext>
            </a:extLst>
          </p:cNvPr>
          <p:cNvSpPr/>
          <p:nvPr/>
        </p:nvSpPr>
        <p:spPr>
          <a:xfrm>
            <a:off x="564054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E560294F-8E43-D71E-A8DA-BE409EFE3FB7}"/>
              </a:ext>
            </a:extLst>
          </p:cNvPr>
          <p:cNvSpPr/>
          <p:nvPr/>
        </p:nvSpPr>
        <p:spPr>
          <a:xfrm>
            <a:off x="673651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" name="Прямоугольник 12">
            <a:extLst>
              <a:ext uri="{FF2B5EF4-FFF2-40B4-BE49-F238E27FC236}">
                <a16:creationId xmlns="" xmlns:a16="http://schemas.microsoft.com/office/drawing/2014/main" id="{CEC71CB1-30AB-E291-6CCB-2C268F082020}"/>
              </a:ext>
            </a:extLst>
          </p:cNvPr>
          <p:cNvSpPr/>
          <p:nvPr/>
        </p:nvSpPr>
        <p:spPr>
          <a:xfrm>
            <a:off x="728450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" name="Прямоугольник 13">
            <a:extLst>
              <a:ext uri="{FF2B5EF4-FFF2-40B4-BE49-F238E27FC236}">
                <a16:creationId xmlns="" xmlns:a16="http://schemas.microsoft.com/office/drawing/2014/main" id="{2C645A6E-E8B3-4B9A-C815-786105DD6D8C}"/>
              </a:ext>
            </a:extLst>
          </p:cNvPr>
          <p:cNvSpPr/>
          <p:nvPr/>
        </p:nvSpPr>
        <p:spPr>
          <a:xfrm>
            <a:off x="892846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6" name="Прямоугольник 14">
            <a:extLst>
              <a:ext uri="{FF2B5EF4-FFF2-40B4-BE49-F238E27FC236}">
                <a16:creationId xmlns="" xmlns:a16="http://schemas.microsoft.com/office/drawing/2014/main" id="{ACA65F18-8ADE-8BA1-A684-050BAF75EE5E}"/>
              </a:ext>
            </a:extLst>
          </p:cNvPr>
          <p:cNvSpPr/>
          <p:nvPr/>
        </p:nvSpPr>
        <p:spPr>
          <a:xfrm>
            <a:off x="1057243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7" name="Прямоугольник 15">
            <a:extLst>
              <a:ext uri="{FF2B5EF4-FFF2-40B4-BE49-F238E27FC236}">
                <a16:creationId xmlns="" xmlns:a16="http://schemas.microsoft.com/office/drawing/2014/main" id="{FF448BB4-9A11-22B2-E86D-2B89D7E2DC76}"/>
              </a:ext>
            </a:extLst>
          </p:cNvPr>
          <p:cNvSpPr/>
          <p:nvPr/>
        </p:nvSpPr>
        <p:spPr>
          <a:xfrm>
            <a:off x="1112042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8DDE28-B2BB-8BA0-01CF-E8D11B0BAFB7}"/>
              </a:ext>
            </a:extLst>
          </p:cNvPr>
          <p:cNvSpPr/>
          <p:nvPr/>
        </p:nvSpPr>
        <p:spPr>
          <a:xfrm>
            <a:off x="783249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6F9C548-B26A-C167-9F21-C1FBB43BED07}"/>
              </a:ext>
            </a:extLst>
          </p:cNvPr>
          <p:cNvSpPr/>
          <p:nvPr/>
        </p:nvSpPr>
        <p:spPr>
          <a:xfrm>
            <a:off x="947645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7E13D53-48FB-47E9-913A-613BDA713C6D}"/>
              </a:ext>
            </a:extLst>
          </p:cNvPr>
          <p:cNvSpPr/>
          <p:nvPr/>
        </p:nvSpPr>
        <p:spPr>
          <a:xfrm>
            <a:off x="838048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BDCA5FA-45D9-FD16-A601-E377124D5E9E}"/>
              </a:ext>
            </a:extLst>
          </p:cNvPr>
          <p:cNvSpPr/>
          <p:nvPr/>
        </p:nvSpPr>
        <p:spPr>
          <a:xfrm>
            <a:off x="618852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E268557-A377-C233-DC2A-479857DDB58F}"/>
              </a:ext>
            </a:extLst>
          </p:cNvPr>
          <p:cNvSpPr/>
          <p:nvPr/>
        </p:nvSpPr>
        <p:spPr>
          <a:xfrm>
            <a:off x="399657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A0F50F0-0B70-8173-37D7-B0D4DAE17A96}"/>
              </a:ext>
            </a:extLst>
          </p:cNvPr>
          <p:cNvSpPr/>
          <p:nvPr/>
        </p:nvSpPr>
        <p:spPr>
          <a:xfrm>
            <a:off x="180462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4DBD94"/>
              </a:solidFill>
              <a:latin typeface="Arial"/>
              <a:ea typeface="DejaVu Sans"/>
            </a:endParaRPr>
          </a:p>
        </p:txBody>
      </p:sp>
      <p:sp>
        <p:nvSpPr>
          <p:cNvPr id="34" name="Прямоугольник 15">
            <a:extLst>
              <a:ext uri="{FF2B5EF4-FFF2-40B4-BE49-F238E27FC236}">
                <a16:creationId xmlns="" xmlns:a16="http://schemas.microsoft.com/office/drawing/2014/main" id="{9404A6CA-C29C-0BEC-F159-3BB419ABB867}"/>
              </a:ext>
            </a:extLst>
          </p:cNvPr>
          <p:cNvSpPr/>
          <p:nvPr/>
        </p:nvSpPr>
        <p:spPr>
          <a:xfrm>
            <a:off x="1002444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CB12C5EC-96C2-C514-CBD4-C93AF4128F1F}"/>
              </a:ext>
            </a:extLst>
          </p:cNvPr>
          <p:cNvSpPr/>
          <p:nvPr/>
        </p:nvSpPr>
        <p:spPr>
          <a:xfrm>
            <a:off x="2626607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6" name="Прямоугольник 5">
            <a:extLst>
              <a:ext uri="{FF2B5EF4-FFF2-40B4-BE49-F238E27FC236}">
                <a16:creationId xmlns="" xmlns:a16="http://schemas.microsoft.com/office/drawing/2014/main" id="{906287E6-177C-EC78-AF35-5892821E6B05}"/>
              </a:ext>
            </a:extLst>
          </p:cNvPr>
          <p:cNvSpPr/>
          <p:nvPr/>
        </p:nvSpPr>
        <p:spPr>
          <a:xfrm>
            <a:off x="3174595" y="476347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7" name="Прямоугольник 6">
            <a:extLst>
              <a:ext uri="{FF2B5EF4-FFF2-40B4-BE49-F238E27FC236}">
                <a16:creationId xmlns="" xmlns:a16="http://schemas.microsoft.com/office/drawing/2014/main" id="{1D9EFB65-0DA3-24BA-727E-BEC5DC5B4AF6}"/>
              </a:ext>
            </a:extLst>
          </p:cNvPr>
          <p:cNvSpPr/>
          <p:nvPr/>
        </p:nvSpPr>
        <p:spPr>
          <a:xfrm>
            <a:off x="372258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8" name="Прямоугольник 7">
            <a:extLst>
              <a:ext uri="{FF2B5EF4-FFF2-40B4-BE49-F238E27FC236}">
                <a16:creationId xmlns="" xmlns:a16="http://schemas.microsoft.com/office/drawing/2014/main" id="{27D73DAF-6C88-B4D7-0953-7332DEC32D4E}"/>
              </a:ext>
            </a:extLst>
          </p:cNvPr>
          <p:cNvSpPr/>
          <p:nvPr/>
        </p:nvSpPr>
        <p:spPr>
          <a:xfrm>
            <a:off x="481855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9" name="Прямоугольник 8">
            <a:extLst>
              <a:ext uri="{FF2B5EF4-FFF2-40B4-BE49-F238E27FC236}">
                <a16:creationId xmlns="" xmlns:a16="http://schemas.microsoft.com/office/drawing/2014/main" id="{8DA131D3-F313-357A-2880-B4A63077598D}"/>
              </a:ext>
            </a:extLst>
          </p:cNvPr>
          <p:cNvSpPr/>
          <p:nvPr/>
        </p:nvSpPr>
        <p:spPr>
          <a:xfrm>
            <a:off x="536654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0" name="Прямоугольник 10">
            <a:extLst>
              <a:ext uri="{FF2B5EF4-FFF2-40B4-BE49-F238E27FC236}">
                <a16:creationId xmlns="" xmlns:a16="http://schemas.microsoft.com/office/drawing/2014/main" id="{492F05C6-C3D4-9FA1-AED6-D52B3130CBB2}"/>
              </a:ext>
            </a:extLst>
          </p:cNvPr>
          <p:cNvSpPr/>
          <p:nvPr/>
        </p:nvSpPr>
        <p:spPr>
          <a:xfrm>
            <a:off x="591453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1" name="Прямоугольник 11">
            <a:extLst>
              <a:ext uri="{FF2B5EF4-FFF2-40B4-BE49-F238E27FC236}">
                <a16:creationId xmlns="" xmlns:a16="http://schemas.microsoft.com/office/drawing/2014/main" id="{E482718E-423A-5712-656C-FDFC75F495A4}"/>
              </a:ext>
            </a:extLst>
          </p:cNvPr>
          <p:cNvSpPr/>
          <p:nvPr/>
        </p:nvSpPr>
        <p:spPr>
          <a:xfrm>
            <a:off x="701051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Прямоугольник 12">
            <a:extLst>
              <a:ext uri="{FF2B5EF4-FFF2-40B4-BE49-F238E27FC236}">
                <a16:creationId xmlns="" xmlns:a16="http://schemas.microsoft.com/office/drawing/2014/main" id="{10380D58-AE1E-9935-E6DA-147340686431}"/>
              </a:ext>
            </a:extLst>
          </p:cNvPr>
          <p:cNvSpPr/>
          <p:nvPr/>
        </p:nvSpPr>
        <p:spPr>
          <a:xfrm>
            <a:off x="755849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13">
            <a:extLst>
              <a:ext uri="{FF2B5EF4-FFF2-40B4-BE49-F238E27FC236}">
                <a16:creationId xmlns="" xmlns:a16="http://schemas.microsoft.com/office/drawing/2014/main" id="{857A21BB-797F-D628-9C1F-857B19AE054D}"/>
              </a:ext>
            </a:extLst>
          </p:cNvPr>
          <p:cNvSpPr/>
          <p:nvPr/>
        </p:nvSpPr>
        <p:spPr>
          <a:xfrm>
            <a:off x="920246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4" name="Прямоугольник 14">
            <a:extLst>
              <a:ext uri="{FF2B5EF4-FFF2-40B4-BE49-F238E27FC236}">
                <a16:creationId xmlns="" xmlns:a16="http://schemas.microsoft.com/office/drawing/2014/main" id="{33A0E259-7D5E-DB22-D8B0-BE2E5C7BF0D6}"/>
              </a:ext>
            </a:extLst>
          </p:cNvPr>
          <p:cNvSpPr/>
          <p:nvPr/>
        </p:nvSpPr>
        <p:spPr>
          <a:xfrm>
            <a:off x="1084642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" name="Прямоугольник 15">
            <a:extLst>
              <a:ext uri="{FF2B5EF4-FFF2-40B4-BE49-F238E27FC236}">
                <a16:creationId xmlns="" xmlns:a16="http://schemas.microsoft.com/office/drawing/2014/main" id="{4C7F25E9-BCDD-19EE-7EA7-39EA8B3FE1B7}"/>
              </a:ext>
            </a:extLst>
          </p:cNvPr>
          <p:cNvSpPr/>
          <p:nvPr/>
        </p:nvSpPr>
        <p:spPr>
          <a:xfrm>
            <a:off x="1139440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" name="Прямоугольник 21">
            <a:extLst>
              <a:ext uri="{FF2B5EF4-FFF2-40B4-BE49-F238E27FC236}">
                <a16:creationId xmlns="" xmlns:a16="http://schemas.microsoft.com/office/drawing/2014/main" id="{D779B64E-90EC-3565-4489-CC4E170D5898}"/>
              </a:ext>
            </a:extLst>
          </p:cNvPr>
          <p:cNvSpPr/>
          <p:nvPr/>
        </p:nvSpPr>
        <p:spPr>
          <a:xfrm>
            <a:off x="8106487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" name="Прямоугольник 22">
            <a:extLst>
              <a:ext uri="{FF2B5EF4-FFF2-40B4-BE49-F238E27FC236}">
                <a16:creationId xmlns="" xmlns:a16="http://schemas.microsoft.com/office/drawing/2014/main" id="{36C20A1C-9B4D-B445-EED1-6A3B58FA1EA9}"/>
              </a:ext>
            </a:extLst>
          </p:cNvPr>
          <p:cNvSpPr/>
          <p:nvPr/>
        </p:nvSpPr>
        <p:spPr>
          <a:xfrm>
            <a:off x="975045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8" name="Прямоугольник 23">
            <a:extLst>
              <a:ext uri="{FF2B5EF4-FFF2-40B4-BE49-F238E27FC236}">
                <a16:creationId xmlns="" xmlns:a16="http://schemas.microsoft.com/office/drawing/2014/main" id="{AD23031E-E914-EA6F-DD42-C978103E542F}"/>
              </a:ext>
            </a:extLst>
          </p:cNvPr>
          <p:cNvSpPr/>
          <p:nvPr/>
        </p:nvSpPr>
        <p:spPr>
          <a:xfrm>
            <a:off x="8654475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9" name="Прямоугольник 24">
            <a:extLst>
              <a:ext uri="{FF2B5EF4-FFF2-40B4-BE49-F238E27FC236}">
                <a16:creationId xmlns="" xmlns:a16="http://schemas.microsoft.com/office/drawing/2014/main" id="{6A14AAD1-FC34-6F3E-E204-5C98E62340F2}"/>
              </a:ext>
            </a:extLst>
          </p:cNvPr>
          <p:cNvSpPr/>
          <p:nvPr/>
        </p:nvSpPr>
        <p:spPr>
          <a:xfrm>
            <a:off x="6462523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Прямоугольник 25">
            <a:extLst>
              <a:ext uri="{FF2B5EF4-FFF2-40B4-BE49-F238E27FC236}">
                <a16:creationId xmlns="" xmlns:a16="http://schemas.microsoft.com/office/drawing/2014/main" id="{C2CB6932-423F-DDE9-E6CA-C154020C1F4E}"/>
              </a:ext>
            </a:extLst>
          </p:cNvPr>
          <p:cNvSpPr/>
          <p:nvPr/>
        </p:nvSpPr>
        <p:spPr>
          <a:xfrm>
            <a:off x="4270571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1" name="Прямоугольник 15">
            <a:extLst>
              <a:ext uri="{FF2B5EF4-FFF2-40B4-BE49-F238E27FC236}">
                <a16:creationId xmlns="" xmlns:a16="http://schemas.microsoft.com/office/drawing/2014/main" id="{DE395655-68D7-938F-51AF-C2B6E3D703C9}"/>
              </a:ext>
            </a:extLst>
          </p:cNvPr>
          <p:cNvSpPr/>
          <p:nvPr/>
        </p:nvSpPr>
        <p:spPr>
          <a:xfrm>
            <a:off x="10298439" y="476347"/>
            <a:ext cx="25199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AABA1888-2B84-B8CF-8D8B-107CFFA8B15D}"/>
              </a:ext>
            </a:extLst>
          </p:cNvPr>
          <p:cNvSpPr/>
          <p:nvPr/>
        </p:nvSpPr>
        <p:spPr>
          <a:xfrm>
            <a:off x="1270641" y="476342"/>
            <a:ext cx="251999" cy="54000"/>
          </a:xfrm>
          <a:prstGeom prst="rect">
            <a:avLst/>
          </a:prstGeom>
          <a:solidFill>
            <a:srgbClr val="4DBD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53" name="Рисунок 9">
            <a:extLst>
              <a:ext uri="{FF2B5EF4-FFF2-40B4-BE49-F238E27FC236}">
                <a16:creationId xmlns="" xmlns:a16="http://schemas.microsoft.com/office/drawing/2014/main" id="{728F80C3-0050-43C6-980D-E66C76B012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3800" y="252360"/>
            <a:ext cx="988200" cy="456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24769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1388</Words>
  <Application>Microsoft Office PowerPoint</Application>
  <PresentationFormat>Произвольный</PresentationFormat>
  <Paragraphs>277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Cera Pro</vt:lpstr>
      <vt:lpstr>Times New Roman</vt:lpstr>
      <vt:lpstr>Fashion Fetish Outline</vt:lpstr>
      <vt:lpstr>DejaVu Sans</vt:lpstr>
      <vt:lpstr>Cera Pro Regular</vt:lpstr>
      <vt:lpstr>Nimbus Sans L</vt:lpstr>
      <vt:lpstr>Google Sans</vt:lpstr>
      <vt:lpstr>Cera Pro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Купцов</dc:creator>
  <cp:lastModifiedBy>sakhar@mail.ru</cp:lastModifiedBy>
  <cp:revision>201</cp:revision>
  <dcterms:created xsi:type="dcterms:W3CDTF">2022-11-16T23:21:01Z</dcterms:created>
  <dcterms:modified xsi:type="dcterms:W3CDTF">2026-04-14T10:39:34Z</dcterms:modified>
</cp:coreProperties>
</file>