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70" r:id="rId3"/>
    <p:sldId id="257" r:id="rId4"/>
    <p:sldId id="271" r:id="rId5"/>
    <p:sldId id="272" r:id="rId6"/>
    <p:sldId id="259" r:id="rId7"/>
    <p:sldId id="260" r:id="rId8"/>
    <p:sldId id="261" r:id="rId9"/>
    <p:sldId id="262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806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264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5338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819767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74443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83192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17165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5445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7284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0335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31553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3787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9327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711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00968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04971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62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EF43F9ED-7CE4-47FF-842E-8426538BC2BA}" type="datetimeFigureOut">
              <a:rPr lang="ru-RU" smtClean="0"/>
              <a:t>23.06.2025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512C40-8216-4D76-A636-78B962A3FA1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221327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rospsy.ru/sites/default/files/eventfiles/FPO2019_&#1057;&#1090;&#1072;&#1085;&#1076;&#1072;&#1088;&#1090;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b="1" dirty="0"/>
              <a:t>Система сбора и оценки лучших практик (моделей)</a:t>
            </a:r>
            <a:br>
              <a:rPr lang="ru-RU" sz="4000" b="1" dirty="0"/>
            </a:br>
            <a:r>
              <a:rPr lang="ru-RU" sz="4000" b="1" dirty="0"/>
              <a:t>воспитательной и профилактической </a:t>
            </a:r>
            <a:r>
              <a:rPr lang="ru-RU" sz="4000" b="1" dirty="0" smtClean="0"/>
              <a:t>работы</a:t>
            </a:r>
            <a:br>
              <a:rPr lang="ru-RU" sz="4000" b="1" dirty="0" smtClean="0"/>
            </a:br>
            <a:r>
              <a:rPr lang="ru-RU" sz="4000" b="1" dirty="0" smtClean="0"/>
              <a:t>(муниципальный  уровень)</a:t>
            </a:r>
            <a:r>
              <a:rPr lang="ru-RU" sz="4000" b="1" dirty="0"/>
              <a:t/>
            </a:r>
            <a:br>
              <a:rPr lang="ru-RU" sz="4000" b="1" dirty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928219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26276" y="273132"/>
            <a:ext cx="9123578" cy="5975267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Описание лучших практик, направляемых в </a:t>
            </a:r>
            <a:r>
              <a:rPr lang="ru-RU" dirty="0"/>
              <a:t> </a:t>
            </a:r>
            <a:r>
              <a:rPr lang="ru-RU" dirty="0" smtClean="0"/>
              <a:t>ГАУ ДПО</a:t>
            </a:r>
            <a:r>
              <a:rPr lang="ru-RU" dirty="0" smtClean="0"/>
              <a:t> «</a:t>
            </a:r>
            <a:r>
              <a:rPr lang="ru-RU" dirty="0" smtClean="0"/>
              <a:t>БИПКРО</a:t>
            </a:r>
            <a:r>
              <a:rPr lang="ru-RU" dirty="0" smtClean="0"/>
              <a:t>» </a:t>
            </a:r>
            <a:r>
              <a:rPr lang="ru-RU" dirty="0"/>
              <a:t>должно включать:</a:t>
            </a:r>
          </a:p>
          <a:p>
            <a:r>
              <a:rPr lang="ru-RU" dirty="0"/>
              <a:t>− наименование практики (модели, технологии, программы, проекта);</a:t>
            </a:r>
          </a:p>
          <a:p>
            <a:r>
              <a:rPr lang="ru-RU" dirty="0"/>
              <a:t>− информацию о разработчике (-</a:t>
            </a:r>
            <a:r>
              <a:rPr lang="ru-RU" dirty="0" err="1"/>
              <a:t>ках</a:t>
            </a:r>
            <a:r>
              <a:rPr lang="ru-RU" dirty="0"/>
              <a:t>), участниках и месте реализации, то есть организации (название, сайт, телефон, электронная почта, руководитель, контактное лицо и т.п.);</a:t>
            </a:r>
          </a:p>
          <a:p>
            <a:r>
              <a:rPr lang="ru-RU" dirty="0"/>
              <a:t>− аннотацию (не более 3000 знаков с пробелами), в том числе обоснование практической актуальности;</a:t>
            </a:r>
          </a:p>
          <a:p>
            <a:r>
              <a:rPr lang="ru-RU" dirty="0"/>
              <a:t>− описание проблемной ситуации, целей и задач, на решение которых направлена практика;</a:t>
            </a:r>
          </a:p>
          <a:p>
            <a:r>
              <a:rPr lang="ru-RU" dirty="0"/>
              <a:t>− целевая аудитория, описание ее социально-психологических особенностей;</a:t>
            </a:r>
          </a:p>
          <a:p>
            <a:r>
              <a:rPr lang="ru-RU" dirty="0"/>
              <a:t>− методическое обеспечение (научно-методическое и нормативно-правовое обеспечение);</a:t>
            </a:r>
          </a:p>
          <a:p>
            <a:r>
              <a:rPr lang="ru-RU" dirty="0"/>
              <a:t>− описание используемых методик, технологий, инструментария со ссылкой на источники;</a:t>
            </a:r>
          </a:p>
          <a:p>
            <a:r>
              <a:rPr lang="ru-RU" dirty="0"/>
              <a:t>− сроки, этапы и алгоритм реализации практики;</a:t>
            </a:r>
          </a:p>
          <a:p>
            <a:r>
              <a:rPr lang="ru-RU" dirty="0"/>
              <a:t>− перечень и описание программных мероприятий, функциональные модули / дидактические разделы / учебно-тематические планы и т.д. (в зависимости от вида практики);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6625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3148" y="285009"/>
            <a:ext cx="9242331" cy="6022768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ресурсы, которые необходимы для эффективной реализации практики: требования к специалистам; перечень учебных и методических материалов, необходимых для реализации практики; требования к материально-технической оснащенности (помещение, оборудование, инструментарий и т.д.); требования к информационной обеспеченности (библиотека, Интернет и т.д.);</a:t>
            </a:r>
          </a:p>
          <a:p>
            <a:r>
              <a:rPr lang="ru-RU" dirty="0"/>
              <a:t>− описание сфер ответственности, основных прав и обязанностей участников реализации практики (специалистов, обучающихся, родителей, педагогов);</a:t>
            </a:r>
          </a:p>
          <a:p>
            <a:r>
              <a:rPr lang="ru-RU" dirty="0"/>
              <a:t>− ожидаемые результаты реализации практики;</a:t>
            </a:r>
          </a:p>
          <a:p>
            <a:r>
              <a:rPr lang="ru-RU" dirty="0"/>
              <a:t>− систему организации внутреннего контроля за реализацией практики;</a:t>
            </a:r>
          </a:p>
          <a:p>
            <a:r>
              <a:rPr lang="ru-RU" dirty="0"/>
              <a:t>− критерии оценки достижения планируемых результатов: качественные и количественные;</a:t>
            </a:r>
          </a:p>
          <a:p>
            <a:r>
              <a:rPr lang="ru-RU" dirty="0"/>
              <a:t>− факторы, влияющие на достижение результатов;</a:t>
            </a:r>
          </a:p>
          <a:p>
            <a:r>
              <a:rPr lang="ru-RU" dirty="0"/>
              <a:t>− сведения о практической апробации практики: место и срок апробации, количество участников, результаты, подтверждающие эффективность;</a:t>
            </a:r>
          </a:p>
          <a:p>
            <a:r>
              <a:rPr lang="ru-RU" dirty="0"/>
              <a:t>− подтверждение соблюдения правил заимствования (список используемых источников).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17835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4395" y="452718"/>
            <a:ext cx="9326439" cy="984196"/>
          </a:xfrm>
        </p:spPr>
        <p:txBody>
          <a:bodyPr/>
          <a:lstStyle/>
          <a:p>
            <a:r>
              <a:rPr lang="ru-RU" b="1" dirty="0"/>
              <a:t> </a:t>
            </a:r>
            <a:r>
              <a:rPr lang="ru-RU" sz="2000" b="1" dirty="0"/>
              <a:t>«Оценочный лист практики воспитательной работы и работы по профилактике деструктивного поведения подростков и молодежи»</a:t>
            </a:r>
            <a:endParaRPr lang="ru-RU" sz="2000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24713099"/>
              </p:ext>
            </p:extLst>
          </p:nvPr>
        </p:nvGraphicFramePr>
        <p:xfrm>
          <a:off x="724395" y="1579420"/>
          <a:ext cx="9797142" cy="47018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8087096">
                  <a:extLst>
                    <a:ext uri="{9D8B030D-6E8A-4147-A177-3AD203B41FA5}">
                      <a16:colId xmlns:a16="http://schemas.microsoft.com/office/drawing/2014/main" val="2515932757"/>
                    </a:ext>
                  </a:extLst>
                </a:gridCol>
                <a:gridCol w="1710046">
                  <a:extLst>
                    <a:ext uri="{9D8B030D-6E8A-4147-A177-3AD203B41FA5}">
                      <a16:colId xmlns:a16="http://schemas.microsoft.com/office/drawing/2014/main" val="2721196733"/>
                    </a:ext>
                  </a:extLst>
                </a:gridCol>
              </a:tblGrid>
              <a:tr h="600244">
                <a:tc>
                  <a:txBody>
                    <a:bodyPr/>
                    <a:lstStyle/>
                    <a:p>
                      <a:pPr marL="2106295" marR="2102485" algn="ct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Критерий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09220" marR="101600" indent="321310"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Оценка</a:t>
                      </a:r>
                      <a:r>
                        <a:rPr lang="en-US" sz="1200" b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баллы</a:t>
                      </a:r>
                      <a:r>
                        <a:rPr lang="en-US" sz="1200" b="1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</a:t>
                      </a:r>
                      <a:r>
                        <a:rPr lang="en-US" sz="12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</a:t>
                      </a:r>
                      <a:r>
                        <a:rPr lang="en-US" sz="1200" b="1" spc="-3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</a:t>
                      </a:r>
                      <a:r>
                        <a:rPr lang="en-US" sz="1200" b="1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9098878"/>
                  </a:ext>
                </a:extLst>
              </a:tr>
              <a:tr h="845823">
                <a:tc>
                  <a:txBody>
                    <a:bodyPr/>
                    <a:lstStyle/>
                    <a:p>
                      <a:pPr marL="67945" marR="60960" algn="just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методологическая обоснованность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(обоснованность практики с точки зрения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научных теорий и концепций, результатов научных исследований в данной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области, научно-методическое и нормативно-правовое обеспечение, описание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используемых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методик,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технологий,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инструментария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ссылкой</a:t>
                      </a:r>
                      <a:r>
                        <a:rPr lang="ru-RU" sz="1200" spc="28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источники)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2588865"/>
                  </a:ext>
                </a:extLst>
              </a:tr>
              <a:tr h="1229645">
                <a:tc>
                  <a:txBody>
                    <a:bodyPr/>
                    <a:lstStyle/>
                    <a:p>
                      <a:pPr marL="67945" marR="60960" algn="just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степень проработанности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(описание проблемной ситуации, целей и задач, на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решение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которых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направлена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практика;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целевой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аудитории,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ее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социально-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психологических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особенностей;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обозначение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сроков,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этапов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алгоритма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реализации практики; описание мероприятий, планов, занятий и т.д.; ресурсов,</a:t>
                      </a:r>
                      <a:r>
                        <a:rPr lang="ru-RU" sz="12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которые необходимы для эффективной реализации практики; требований к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материально-технической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оснащенности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организации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для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реализации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практики;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требований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информационной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обеспеченности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организации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для</a:t>
                      </a:r>
                      <a:r>
                        <a:rPr lang="ru-RU" sz="12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реализации</a:t>
                      </a: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практики)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0250871"/>
                  </a:ext>
                </a:extLst>
              </a:tr>
              <a:tr h="744380">
                <a:tc>
                  <a:txBody>
                    <a:bodyPr/>
                    <a:lstStyle/>
                    <a:p>
                      <a:pPr marL="67945" marR="60960" algn="just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возможность</a:t>
                      </a:r>
                      <a:r>
                        <a:rPr lang="ru-RU" sz="1200" i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распространения</a:t>
                      </a:r>
                      <a:r>
                        <a:rPr lang="ru-RU" sz="1200" i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(значимость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полученных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результатов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для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иных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образовательных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организаций,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органов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системы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профилактики;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возможность адаптации практики для применения в иных регионах; ресурсная</a:t>
                      </a:r>
                      <a:r>
                        <a:rPr lang="ru-RU" sz="12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доступность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практики;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описание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факторов,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влияющих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достижение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результатов</a:t>
                      </a:r>
                      <a:r>
                        <a:rPr lang="ru-RU" sz="1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программы,</a:t>
                      </a:r>
                      <a:r>
                        <a:rPr lang="ru-RU" sz="12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модели, технологии)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27115367"/>
                  </a:ext>
                </a:extLst>
              </a:tr>
              <a:tr h="1096292">
                <a:tc>
                  <a:txBody>
                    <a:bodyPr/>
                    <a:lstStyle/>
                    <a:p>
                      <a:pPr marL="67945" marR="62230" algn="just">
                        <a:spcAft>
                          <a:spcPts val="0"/>
                        </a:spcAft>
                      </a:pPr>
                      <a:r>
                        <a:rPr lang="ru-RU" sz="1200" i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практико-ориентированность</a:t>
                      </a:r>
                      <a:r>
                        <a:rPr lang="ru-RU" sz="1200" i="1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(реалистичность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целей,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задач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сроков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достижения;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технологичность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комплексность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решения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задач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помощью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заявленных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мероприятий;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конкретность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формулировке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планируемых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результатов;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наличие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системы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контроля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реализацией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эффективностью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использования;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полнота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конкретность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сведений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практической апробации практики; обоснованность определения и точность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представленности значимости результатов, подтверждающих эффективность</a:t>
                      </a:r>
                      <a:r>
                        <a:rPr lang="ru-RU" sz="12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реализации</a:t>
                      </a:r>
                      <a:r>
                        <a:rPr lang="ru-RU" sz="12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практики)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5913827"/>
                  </a:ext>
                </a:extLst>
              </a:tr>
              <a:tr h="185447">
                <a:tc>
                  <a:txBody>
                    <a:bodyPr/>
                    <a:lstStyle/>
                    <a:p>
                      <a:pPr marR="60960" algn="r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Общая</a:t>
                      </a:r>
                      <a:r>
                        <a:rPr lang="en-US" sz="12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сумма</a:t>
                      </a:r>
                      <a:r>
                        <a:rPr lang="en-US" sz="1200" b="1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баллов</a:t>
                      </a:r>
                      <a:r>
                        <a:rPr lang="en-US" sz="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: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77909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71441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2519" y="452718"/>
            <a:ext cx="9338315" cy="461682"/>
          </a:xfrm>
        </p:spPr>
        <p:txBody>
          <a:bodyPr/>
          <a:lstStyle/>
          <a:p>
            <a:pPr marL="725170">
              <a:spcBef>
                <a:spcPts val="435"/>
              </a:spcBef>
              <a:spcAft>
                <a:spcPts val="0"/>
              </a:spcAft>
            </a:pP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Рекомендации</a:t>
            </a:r>
            <a:r>
              <a:rPr lang="ru-RU" sz="2000" b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</a:t>
            </a:r>
            <a:r>
              <a:rPr lang="ru-RU" sz="2000" b="1" spc="-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эксперта</a:t>
            </a:r>
            <a:r>
              <a:rPr lang="ru-RU" sz="2000" b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 шкале</a:t>
            </a:r>
            <a:r>
              <a:rPr lang="ru-RU" sz="2000" b="1" spc="-2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оценок:</a:t>
            </a:r>
            <a:endParaRPr lang="ru-RU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092086"/>
              </p:ext>
            </p:extLst>
          </p:nvPr>
        </p:nvGraphicFramePr>
        <p:xfrm>
          <a:off x="1068779" y="1128156"/>
          <a:ext cx="8858992" cy="521142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69108">
                  <a:extLst>
                    <a:ext uri="{9D8B030D-6E8A-4147-A177-3AD203B41FA5}">
                      <a16:colId xmlns:a16="http://schemas.microsoft.com/office/drawing/2014/main" val="2616873241"/>
                    </a:ext>
                  </a:extLst>
                </a:gridCol>
                <a:gridCol w="7789884">
                  <a:extLst>
                    <a:ext uri="{9D8B030D-6E8A-4147-A177-3AD203B41FA5}">
                      <a16:colId xmlns:a16="http://schemas.microsoft.com/office/drawing/2014/main" val="2374220201"/>
                    </a:ext>
                  </a:extLst>
                </a:gridCol>
              </a:tblGrid>
              <a:tr h="366410">
                <a:tc>
                  <a:txBody>
                    <a:bodyPr/>
                    <a:lstStyle/>
                    <a:p>
                      <a:pPr marL="170180" algn="l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Баллы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662430" marR="1656715" algn="ctr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Примерное</a:t>
                      </a:r>
                      <a:r>
                        <a:rPr lang="en-US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содержание</a:t>
                      </a:r>
                      <a:r>
                        <a:rPr lang="en-US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оценки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66655856"/>
                  </a:ext>
                </a:extLst>
              </a:tr>
              <a:tr h="471270">
                <a:tc>
                  <a:txBody>
                    <a:bodyPr/>
                    <a:lstStyle/>
                    <a:p>
                      <a:pPr marL="67945" algn="l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9–10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Образцовый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уровень,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соответствует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оценке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«отлично».</a:t>
                      </a:r>
                    </a:p>
                    <a:p>
                      <a:pPr marL="67945"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Критерий</a:t>
                      </a:r>
                      <a:r>
                        <a:rPr lang="ru-RU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проработан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полностью.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Замечания</a:t>
                      </a:r>
                      <a:r>
                        <a:rPr lang="ru-RU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</a:t>
                      </a:r>
                      <a:r>
                        <a:rPr lang="ru-RU" sz="14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эксперта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отсутствуют.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3094783"/>
                  </a:ext>
                </a:extLst>
              </a:tr>
              <a:tr h="827906">
                <a:tc>
                  <a:txBody>
                    <a:bodyPr/>
                    <a:lstStyle/>
                    <a:p>
                      <a:pPr marL="67945" algn="l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7–8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Высокий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уровень,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соответствует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оценке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«хорошо».</a:t>
                      </a:r>
                    </a:p>
                    <a:p>
                      <a:pPr marL="67945" marR="605790"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целом критерий выражен очень хорошо, но есть некоторые недостатки,</a:t>
                      </a:r>
                      <a:r>
                        <a:rPr lang="ru-RU" sz="14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несущественные изъяны, как правило, не оказывающие серьезного влияния</a:t>
                      </a:r>
                      <a:r>
                        <a:rPr lang="ru-RU" sz="1400" spc="-26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общее качество выполнения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критерия.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7577477"/>
                  </a:ext>
                </a:extLst>
              </a:tr>
              <a:tr h="830030">
                <a:tc>
                  <a:txBody>
                    <a:bodyPr/>
                    <a:lstStyle/>
                    <a:p>
                      <a:pPr marL="67945" algn="l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4–6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Средний</a:t>
                      </a:r>
                      <a:r>
                        <a:rPr lang="ru-RU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уровень,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соответствует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оценке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«удовлетворительно».</a:t>
                      </a:r>
                    </a:p>
                    <a:p>
                      <a:pPr marL="67945"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Качество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изложения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информации</a:t>
                      </a:r>
                      <a:r>
                        <a:rPr lang="ru-RU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сомнительно,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ряд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важных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параметров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описан</a:t>
                      </a:r>
                    </a:p>
                    <a:p>
                      <a:pPr marL="67945" marR="60325" algn="l"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 значительными пробелами, недостаточно убедительно. Информация по критерию</a:t>
                      </a:r>
                      <a:r>
                        <a:rPr lang="ru-RU" sz="14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присутствует,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однако отчасти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противоречива.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736596"/>
                  </a:ext>
                </a:extLst>
              </a:tr>
              <a:tr h="827906">
                <a:tc>
                  <a:txBody>
                    <a:bodyPr/>
                    <a:lstStyle/>
                    <a:p>
                      <a:pPr marL="67945" algn="l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1–3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67945" algn="l">
                        <a:lnSpc>
                          <a:spcPts val="1235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Низкий</a:t>
                      </a:r>
                      <a:r>
                        <a:rPr lang="ru-RU" sz="14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уровень,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соответствует</a:t>
                      </a:r>
                      <a:r>
                        <a:rPr lang="ru-RU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оценке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«неудовлетворительно».</a:t>
                      </a:r>
                    </a:p>
                    <a:p>
                      <a:pPr marL="67945" marR="195580" algn="l">
                        <a:spcBef>
                          <a:spcPts val="400"/>
                        </a:spcBef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Информация по критерию отсутствует, представлена общими фразами или крайне</a:t>
                      </a:r>
                      <a:r>
                        <a:rPr lang="ru-RU" sz="14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некачественно,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фактологическими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ошибками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либо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несоответствии</a:t>
                      </a:r>
                    </a:p>
                    <a:p>
                      <a:pPr marL="67945" algn="l">
                        <a:lnSpc>
                          <a:spcPts val="1255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 </a:t>
                      </a:r>
                      <a:r>
                        <a:rPr lang="en-US" sz="14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требованиями</a:t>
                      </a:r>
                      <a:r>
                        <a:rPr lang="en-US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26627229"/>
                  </a:ext>
                </a:extLst>
              </a:tr>
              <a:tr h="1851115">
                <a:tc>
                  <a:txBody>
                    <a:bodyPr/>
                    <a:lstStyle/>
                    <a:p>
                      <a:pPr algn="l">
                        <a:spcBef>
                          <a:spcPts val="25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 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67945" algn="l"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Выводы: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marR="591185" lvl="0" indent="-342900" algn="l">
                        <a:spcAft>
                          <a:spcPts val="0"/>
                        </a:spcAft>
                        <a:buSzPts val="1100"/>
                        <a:buFont typeface="Times New Roman" panose="02020603050405020304" pitchFamily="18" charset="0"/>
                        <a:buChar char="-"/>
                        <a:tabLst>
                          <a:tab pos="14922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практика рекомендуется для поддержки и распространения как «лучшая»</a:t>
                      </a:r>
                      <a:r>
                        <a:rPr lang="ru-RU" sz="1400" spc="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 представляется в Аналитический центр ФГБУ «ФИОКО» (оценки по всем</a:t>
                      </a:r>
                      <a:r>
                        <a:rPr lang="ru-RU" sz="14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критериям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 ниже 9–10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баллов);</a:t>
                      </a:r>
                    </a:p>
                    <a:p>
                      <a:pPr marL="342900" marR="140970" lvl="0" indent="-342900" algn="l">
                        <a:spcBef>
                          <a:spcPts val="370"/>
                        </a:spcBef>
                        <a:spcAft>
                          <a:spcPts val="0"/>
                        </a:spcAft>
                        <a:buSzPts val="1100"/>
                        <a:buFont typeface="Times New Roman" panose="02020603050405020304" pitchFamily="18" charset="0"/>
                        <a:buChar char="-"/>
                        <a:tabLst>
                          <a:tab pos="14922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практика рекомендуется для поддержки и доработки в соответствии с критериями</a:t>
                      </a:r>
                      <a:r>
                        <a:rPr lang="ru-RU" sz="14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(оценки по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критериям от</a:t>
                      </a:r>
                      <a:r>
                        <a:rPr lang="ru-RU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 баллов);</a:t>
                      </a:r>
                    </a:p>
                    <a:p>
                      <a:pPr marL="342900" marR="80010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SzPts val="1100"/>
                        <a:buFont typeface="Times New Roman" panose="02020603050405020304" pitchFamily="18" charset="0"/>
                        <a:buChar char="-"/>
                        <a:tabLst>
                          <a:tab pos="14922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практика не рекомендуется без существенных изменений и повторного</a:t>
                      </a:r>
                      <a:r>
                        <a:rPr lang="ru-RU" sz="1400" spc="-26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представления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 оценку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(оценки по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критериям от</a:t>
                      </a:r>
                      <a:r>
                        <a:rPr lang="ru-RU" sz="1400" spc="-2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 баллов);</a:t>
                      </a:r>
                    </a:p>
                    <a:p>
                      <a:pPr marL="342900" lvl="0" indent="-342900" algn="l">
                        <a:spcBef>
                          <a:spcPts val="400"/>
                        </a:spcBef>
                        <a:spcAft>
                          <a:spcPts val="0"/>
                        </a:spcAft>
                        <a:buSzPts val="1100"/>
                        <a:buFont typeface="Times New Roman" panose="02020603050405020304" pitchFamily="18" charset="0"/>
                        <a:buChar char="-"/>
                        <a:tabLst>
                          <a:tab pos="149225" algn="l"/>
                        </a:tabLs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практика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</a:t>
                      </a:r>
                      <a:r>
                        <a:rPr lang="ru-RU" sz="1400" spc="-1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рекомендуется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(оценки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критериям</a:t>
                      </a:r>
                      <a:r>
                        <a:rPr lang="ru-RU" sz="140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превышают</a:t>
                      </a:r>
                      <a:r>
                        <a:rPr lang="ru-RU" sz="140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r>
                        <a:rPr lang="ru-RU" sz="1400" spc="-2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баллов).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01438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48558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1308" y="650632"/>
            <a:ext cx="9258545" cy="559776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В  течение  календарного  года   муниципальный  координатор и  </a:t>
            </a:r>
            <a:r>
              <a:rPr lang="ru-RU" dirty="0" err="1" smtClean="0"/>
              <a:t>тьютор</a:t>
            </a:r>
            <a:r>
              <a:rPr lang="ru-RU" dirty="0" smtClean="0"/>
              <a:t>  осуществляют   сбор и  оценку  лучших  практик  воспитательной и  профилактической  работы,  способствующих  преодолению и предотвращению  проявлений  деструктивного  поведения  обучающихся. </a:t>
            </a:r>
          </a:p>
          <a:p>
            <a:pPr marL="0" indent="0">
              <a:buNone/>
            </a:pPr>
            <a:r>
              <a:rPr lang="ru-RU" dirty="0" smtClean="0"/>
              <a:t>Ежегодно  в  ноябре ГАУ  ДПО  «БИПКРО»  проводит  научно-практическую конференцию </a:t>
            </a:r>
            <a:r>
              <a:rPr lang="ru-RU" dirty="0"/>
              <a:t>«Лучшие практики воспитательной и профилактической работы, направленной на противодействие и преодоление деструктивного поведения обучающихся</a:t>
            </a:r>
            <a:r>
              <a:rPr lang="ru-RU" dirty="0" smtClean="0"/>
              <a:t>», на  которой  муниципалитеты  представляют  свои  лучшие  практики, прошедшие  отборочный  тур. </a:t>
            </a:r>
          </a:p>
          <a:p>
            <a:pPr marL="0" indent="0">
              <a:buNone/>
            </a:pPr>
            <a:r>
              <a:rPr lang="ru-RU" dirty="0" smtClean="0"/>
              <a:t>По  результатам  работы  конференции отбираются  лучшие  практики  регионального  уровня, описываются  автором (или  авторами) по   предложенной  схеме, оцениваются, рецензируются  преподавательским  составом  кафедры  психологии и  специального  образования ГАУ ДПО «БИПКРО» и  направляются  в </a:t>
            </a:r>
            <a:r>
              <a:rPr lang="ru-RU" dirty="0"/>
              <a:t>Аналитический центр ФГБУ «ФИОКО» </a:t>
            </a:r>
            <a:r>
              <a:rPr lang="ru-RU" dirty="0" smtClean="0"/>
              <a:t>для  размещения  в  ежегодном  сборнике.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54625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63870" y="527538"/>
            <a:ext cx="8985984" cy="5720862"/>
          </a:xfrm>
        </p:spPr>
        <p:txBody>
          <a:bodyPr/>
          <a:lstStyle/>
          <a:p>
            <a:r>
              <a:rPr lang="ru-RU" dirty="0"/>
              <a:t>Сбор и анализ информации о моделях и практиках воспитательной работы и работы по профилактике деструктивного поведения подростков и молодежи осуществляется на постоянной основе при методологической поддержке региональных и муниципальных </a:t>
            </a:r>
            <a:r>
              <a:rPr lang="ru-RU" dirty="0" err="1"/>
              <a:t>тьюторов</a:t>
            </a:r>
            <a:r>
              <a:rPr lang="ru-RU" dirty="0"/>
              <a:t> на основании единого алгоритма на трех уровнях системы мониторинга:</a:t>
            </a:r>
          </a:p>
          <a:p>
            <a:pPr lvl="0"/>
            <a:r>
              <a:rPr lang="ru-RU" dirty="0"/>
              <a:t>на региональном уровне;</a:t>
            </a:r>
          </a:p>
          <a:p>
            <a:pPr lvl="0"/>
            <a:r>
              <a:rPr lang="ru-RU" dirty="0"/>
              <a:t>на муниципальном уровне;</a:t>
            </a:r>
          </a:p>
          <a:p>
            <a:pPr lvl="0"/>
            <a:r>
              <a:rPr lang="ru-RU" dirty="0"/>
              <a:t>на уровне образовательной организации.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5455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7528" y="581892"/>
            <a:ext cx="9052326" cy="5666508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Под лучшей </a:t>
            </a:r>
            <a:r>
              <a:rPr lang="ru-RU" dirty="0" smtClean="0"/>
              <a:t>практикой (моделью) </a:t>
            </a:r>
            <a:r>
              <a:rPr lang="ru-RU" dirty="0"/>
              <a:t>воспитательной и профилактической работы понимается оформленный опыт управленческой и/или педагогической деятельности, обеспечивающий эффективное развитие, положительную динамику и стабильность результатов в сфере профилактики деструктивного поведения обучающихся.</a:t>
            </a:r>
          </a:p>
          <a:p>
            <a:r>
              <a:rPr lang="ru-RU" dirty="0"/>
              <a:t>Успешная педагогическая практика – сочетание высокой результативности, возможности тиражирования, элементов творческого поиска, оригинальности и новизны воспитательной деятельности за счет усовершенствования и оптимизации применяемых педагогических средств, то есть педагог обеспечивает достижение высоких результатов за счет усовершенствования имеющихся средств и условий оптимальной организации воспитательного процесса.</a:t>
            </a:r>
          </a:p>
          <a:p>
            <a:r>
              <a:rPr lang="ru-RU" dirty="0"/>
              <a:t>Успешная практика может быть представлена в различных формах: целостная система воспитательной работы, модель комплексной профилактической работы или по какой-то отдельной проблеме, апробированная программа, реализованный проект, отдельная технология, методика и т.д.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524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2469" y="536331"/>
            <a:ext cx="8757384" cy="5712068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Источниками информации о лучших практиках и моделях воспитательной и профилактической работы могут быть:</a:t>
            </a:r>
          </a:p>
          <a:p>
            <a:pPr lvl="0"/>
            <a:r>
              <a:rPr lang="ru-RU" dirty="0"/>
              <a:t>федеральные/региональные/муниципальные конкурсы программ и технологий воспитательной и профилактической работы с обучающимися;</a:t>
            </a:r>
          </a:p>
          <a:p>
            <a:pPr lvl="0"/>
            <a:r>
              <a:rPr lang="ru-RU" dirty="0"/>
              <a:t>муниципальные и региональные банки передового педагогического опыта;</a:t>
            </a:r>
          </a:p>
          <a:p>
            <a:pPr lvl="0"/>
            <a:r>
              <a:rPr lang="ru-RU" dirty="0"/>
              <a:t>отчеты о работе и другие материалы федеральных и региональных инновационных площадок, площадок передового педагогического опыта;</a:t>
            </a:r>
          </a:p>
          <a:p>
            <a:pPr lvl="0"/>
            <a:r>
              <a:rPr lang="ru-RU" dirty="0"/>
              <a:t>конкурсы профессионального мастерства, фестивали педагогических инноваций, конференции, семинары, другие формы педагогического общения;</a:t>
            </a:r>
          </a:p>
          <a:p>
            <a:pPr lvl="0"/>
            <a:r>
              <a:rPr lang="ru-RU" dirty="0"/>
              <a:t>результаты анализа и мониторинга профилактической работы как отдельных специалистов по воспитательной работе, так и в целом ОО, МО;</a:t>
            </a:r>
          </a:p>
          <a:p>
            <a:pPr lvl="0"/>
            <a:r>
              <a:rPr lang="ru-RU" dirty="0"/>
              <a:t>информация руководителей образовательных учреждений о специалистах, руководителей органов управления в сфере образования об образовательных организациях, работающих в инновационном режиме;</a:t>
            </a:r>
          </a:p>
          <a:p>
            <a:pPr lvl="0"/>
            <a:r>
              <a:rPr lang="ru-RU" dirty="0"/>
              <a:t>заявление самого автора, предъявляющего свой опыт, педагогические достижения, новации, отдельные приемы педагогической деятельности, дающие более эффективные в сравнении с традиционными результаты профилактической работы, подкрепленные мнением коллег и специалистов системы профилактики.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49357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2324" y="465992"/>
            <a:ext cx="9047530" cy="5782407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Выявлению лучших практик на уровне </a:t>
            </a:r>
            <a:r>
              <a:rPr lang="ru-RU" dirty="0" smtClean="0"/>
              <a:t>региона (муниципалитета) </a:t>
            </a:r>
            <a:r>
              <a:rPr lang="ru-RU" dirty="0"/>
              <a:t>содействуют </a:t>
            </a:r>
            <a:r>
              <a:rPr lang="ru-RU" dirty="0" smtClean="0"/>
              <a:t>региональный (муниципальный) </a:t>
            </a:r>
            <a:r>
              <a:rPr lang="ru-RU" dirty="0" err="1"/>
              <a:t>тьютор</a:t>
            </a:r>
            <a:r>
              <a:rPr lang="ru-RU" dirty="0"/>
              <a:t>. Алгоритм определения лучших моделей и практик на уровне региона можно представить в виде 3-х основных этапов.</a:t>
            </a:r>
          </a:p>
          <a:p>
            <a:r>
              <a:rPr lang="ru-RU" b="1" dirty="0"/>
              <a:t>На первом этапе (отборочный тур) </a:t>
            </a:r>
            <a:r>
              <a:rPr lang="ru-RU" dirty="0"/>
              <a:t>образовательная организация оценивает на соответствие предъявляемым требованиям представленные автором (коллективом авторов) документы, отражающие реализуемую практику, и направляет муниципальному координатору.</a:t>
            </a:r>
          </a:p>
          <a:p>
            <a:r>
              <a:rPr lang="ru-RU" b="1" dirty="0"/>
              <a:t>На втором этапе (тур внутренней оценки) </a:t>
            </a:r>
            <a:r>
              <a:rPr lang="ru-RU" dirty="0"/>
              <a:t>муниципальный координатор предает полученные материалы муниципальному </a:t>
            </a:r>
            <a:r>
              <a:rPr lang="ru-RU" dirty="0" err="1"/>
              <a:t>тьютору</a:t>
            </a:r>
            <a:r>
              <a:rPr lang="ru-RU" dirty="0"/>
              <a:t> для оценки. Муниципальный </a:t>
            </a:r>
            <a:r>
              <a:rPr lang="ru-RU" dirty="0" err="1"/>
              <a:t>тьютор</a:t>
            </a:r>
            <a:r>
              <a:rPr lang="ru-RU" dirty="0"/>
              <a:t> анализирует представленные образовательной организацией документы на соответствие предъявляемым требованиям по 3 основным аспектам.</a:t>
            </a:r>
          </a:p>
          <a:p>
            <a:r>
              <a:rPr lang="ru-RU" b="1" dirty="0"/>
              <a:t>На третьем этапе (тур внешней оценки) </a:t>
            </a:r>
            <a:r>
              <a:rPr lang="ru-RU" dirty="0"/>
              <a:t>документы направляются на рецензирование в организации, осуществляющие научно-методическое сопровождение  системы образования (институты развития образования, вузы, профильные методические и аналитические центры регионального уровня и т.п.). Желательно, чтобы внешняя оценка включала в себя не только рецензирование, но и публичную защиту предлагаемой практики или модели.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76664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6.png"/>
          <p:cNvPicPr>
            <a:picLocks noGrp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505694" y="368135"/>
            <a:ext cx="7635833" cy="6246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4543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644" y="452718"/>
            <a:ext cx="9350190" cy="853568"/>
          </a:xfrm>
        </p:spPr>
        <p:txBody>
          <a:bodyPr/>
          <a:lstStyle/>
          <a:p>
            <a:r>
              <a:rPr lang="ru-RU" sz="3600" dirty="0" smtClean="0"/>
              <a:t>Критерии  для  оценки  лучших  практик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3158" y="1306286"/>
            <a:ext cx="8826695" cy="4942113"/>
          </a:xfrm>
        </p:spPr>
        <p:txBody>
          <a:bodyPr>
            <a:normAutofit lnSpcReduction="10000"/>
          </a:bodyPr>
          <a:lstStyle/>
          <a:p>
            <a:pPr lvl="0"/>
            <a:r>
              <a:rPr lang="ru-RU" b="1" dirty="0"/>
              <a:t>методологическая обоснованность </a:t>
            </a:r>
            <a:r>
              <a:rPr lang="ru-RU" dirty="0"/>
              <a:t>(обоснованность практики с точки зрения научных теорий и концепций, результатов научных исследований в данной области, научно- методическое и нормативно-правовое обеспечение, описание используемых методик, технологий, инструментария со ссылкой на источники);</a:t>
            </a:r>
          </a:p>
          <a:p>
            <a:pPr lvl="0"/>
            <a:r>
              <a:rPr lang="ru-RU" b="1" dirty="0"/>
              <a:t>степень проработанности </a:t>
            </a:r>
            <a:r>
              <a:rPr lang="ru-RU" dirty="0"/>
              <a:t>(описание проблемной ситуации, целей и задач, </a:t>
            </a:r>
            <a:r>
              <a:rPr lang="ru-RU" dirty="0" smtClean="0"/>
              <a:t>на решение </a:t>
            </a:r>
            <a:r>
              <a:rPr lang="ru-RU" dirty="0"/>
              <a:t>которых направлена практика; целевой аудитории, </a:t>
            </a:r>
            <a:r>
              <a:rPr lang="ru-RU" dirty="0" smtClean="0"/>
              <a:t>ее</a:t>
            </a:r>
            <a:r>
              <a:rPr lang="ru-RU" dirty="0"/>
              <a:t> </a:t>
            </a:r>
            <a:r>
              <a:rPr lang="ru-RU" dirty="0" smtClean="0"/>
              <a:t>социально- психологических особенностей;</a:t>
            </a:r>
            <a:r>
              <a:rPr lang="ru-RU" dirty="0"/>
              <a:t> </a:t>
            </a:r>
            <a:r>
              <a:rPr lang="ru-RU" dirty="0" smtClean="0"/>
              <a:t>обозначение </a:t>
            </a:r>
            <a:r>
              <a:rPr lang="ru-RU" dirty="0"/>
              <a:t>сроков, этапов и алгоритма </a:t>
            </a:r>
            <a:r>
              <a:rPr lang="ru-RU" dirty="0" smtClean="0"/>
              <a:t>реализации</a:t>
            </a:r>
            <a:r>
              <a:rPr lang="ru-RU" dirty="0"/>
              <a:t> </a:t>
            </a:r>
            <a:r>
              <a:rPr lang="ru-RU" dirty="0" smtClean="0"/>
              <a:t>практики</a:t>
            </a:r>
            <a:r>
              <a:rPr lang="ru-RU" dirty="0"/>
              <a:t>; </a:t>
            </a:r>
            <a:r>
              <a:rPr lang="ru-RU" dirty="0" smtClean="0"/>
              <a:t>описание</a:t>
            </a:r>
            <a:r>
              <a:rPr lang="ru-RU" dirty="0"/>
              <a:t> </a:t>
            </a:r>
            <a:r>
              <a:rPr lang="ru-RU" dirty="0" smtClean="0"/>
              <a:t>мероприятий</a:t>
            </a:r>
            <a:r>
              <a:rPr lang="ru-RU" dirty="0"/>
              <a:t>, планов,	</a:t>
            </a:r>
            <a:r>
              <a:rPr lang="ru-RU" dirty="0" smtClean="0"/>
              <a:t>занятий</a:t>
            </a:r>
            <a:r>
              <a:rPr lang="ru-RU" dirty="0"/>
              <a:t> </a:t>
            </a:r>
            <a:r>
              <a:rPr lang="ru-RU" dirty="0" smtClean="0"/>
              <a:t>и</a:t>
            </a:r>
            <a:r>
              <a:rPr lang="ru-RU" dirty="0"/>
              <a:t>	т.д.; </a:t>
            </a:r>
            <a:r>
              <a:rPr lang="ru-RU" dirty="0" smtClean="0"/>
              <a:t>ресурсов,</a:t>
            </a:r>
            <a:r>
              <a:rPr lang="ru-RU" dirty="0"/>
              <a:t> </a:t>
            </a:r>
            <a:r>
              <a:rPr lang="ru-RU" dirty="0" smtClean="0"/>
              <a:t>которые </a:t>
            </a:r>
            <a:r>
              <a:rPr lang="ru-RU" dirty="0"/>
              <a:t>необходимы	</a:t>
            </a:r>
            <a:r>
              <a:rPr lang="ru-RU" dirty="0" smtClean="0"/>
              <a:t>для </a:t>
            </a:r>
            <a:r>
              <a:rPr lang="ru-RU" dirty="0"/>
              <a:t>эффективной	</a:t>
            </a:r>
            <a:r>
              <a:rPr lang="ru-RU" dirty="0" smtClean="0"/>
              <a:t>реализации </a:t>
            </a:r>
            <a:r>
              <a:rPr lang="ru-RU" dirty="0"/>
              <a:t>практики;	</a:t>
            </a:r>
            <a:r>
              <a:rPr lang="ru-RU" dirty="0" smtClean="0"/>
              <a:t> требований к материально-технической     оснащенности</a:t>
            </a:r>
            <a:r>
              <a:rPr lang="ru-RU" dirty="0"/>
              <a:t> </a:t>
            </a:r>
            <a:r>
              <a:rPr lang="ru-RU" dirty="0" smtClean="0"/>
              <a:t>организации </a:t>
            </a:r>
            <a:r>
              <a:rPr lang="ru-RU" dirty="0"/>
              <a:t>для	</a:t>
            </a:r>
            <a:r>
              <a:rPr lang="ru-RU" dirty="0" smtClean="0"/>
              <a:t>реализации практики</a:t>
            </a:r>
            <a:r>
              <a:rPr lang="ru-RU" dirty="0"/>
              <a:t>; </a:t>
            </a:r>
            <a:r>
              <a:rPr lang="ru-RU" dirty="0" smtClean="0"/>
              <a:t>требований</a:t>
            </a:r>
            <a:r>
              <a:rPr lang="ru-RU" dirty="0"/>
              <a:t> </a:t>
            </a:r>
            <a:r>
              <a:rPr lang="ru-RU" dirty="0" smtClean="0"/>
              <a:t>к</a:t>
            </a:r>
            <a:r>
              <a:rPr lang="ru-RU" dirty="0"/>
              <a:t> </a:t>
            </a:r>
            <a:r>
              <a:rPr lang="ru-RU" dirty="0" smtClean="0"/>
              <a:t>информационной </a:t>
            </a:r>
            <a:r>
              <a:rPr lang="ru-RU" dirty="0"/>
              <a:t>обеспеченности организации для реализации </a:t>
            </a:r>
            <a:r>
              <a:rPr lang="ru-RU" dirty="0" smtClean="0"/>
              <a:t>  практики</a:t>
            </a:r>
            <a:r>
              <a:rPr lang="ru-RU" dirty="0"/>
              <a:t>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2879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0644" y="452718"/>
            <a:ext cx="9350190" cy="853568"/>
          </a:xfrm>
        </p:spPr>
        <p:txBody>
          <a:bodyPr/>
          <a:lstStyle/>
          <a:p>
            <a:r>
              <a:rPr lang="ru-RU" sz="3600" dirty="0" smtClean="0"/>
              <a:t>Критерии  для  оценки  лучших  практик</a:t>
            </a: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3158" y="1306286"/>
            <a:ext cx="8826695" cy="4942113"/>
          </a:xfrm>
        </p:spPr>
        <p:txBody>
          <a:bodyPr>
            <a:normAutofit lnSpcReduction="10000"/>
          </a:bodyPr>
          <a:lstStyle/>
          <a:p>
            <a:r>
              <a:rPr lang="ru-RU" b="1" dirty="0"/>
              <a:t>возможность распространения </a:t>
            </a:r>
            <a:r>
              <a:rPr lang="ru-RU" dirty="0"/>
              <a:t>(</a:t>
            </a:r>
            <a:r>
              <a:rPr lang="ru-RU" dirty="0" smtClean="0"/>
              <a:t>значимость полученных </a:t>
            </a:r>
            <a:r>
              <a:rPr lang="ru-RU" dirty="0"/>
              <a:t>результатов для иных образовательных организаций, органов системы профилактики; возможность адаптации практики для применения в иных регионах; ресурсная доступность практики; описание факторов, влияющих на достижение результатов программы, модели, технологии);</a:t>
            </a:r>
          </a:p>
          <a:p>
            <a:pPr lvl="0"/>
            <a:r>
              <a:rPr lang="ru-RU" b="1" dirty="0"/>
              <a:t>практико-ориентированность </a:t>
            </a:r>
            <a:r>
              <a:rPr lang="ru-RU" dirty="0"/>
              <a:t>(реалистичность целей, задач и сроков их достижения; технологичность и комплексность решения задач с помощью заявленных мероприятий; конкретность в формулировке планируемых результатов; наличие системы контроля за реализацией практики и эффективностью использования; полнота и конкретность сведений о практической апробации практики; обоснованность определения и точность представленности значимости результатов, подтверждающих эффективность реализации практики).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0167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5024" y="605642"/>
            <a:ext cx="9194830" cy="5642757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При отборе лучших практик и моделей с точки зрения доказательства их эффективности рекомендуется опираться на «Стандарт доказательности социальных практик в сфере детства» – документ, предлагающий структуру описания практики (реализуемой в сфере детства) в соответствии с доказательным подходом, а также позволяющий оценить полноту и уровень доказательности сведений о степени достижения заявленных социальных результатов за счет реализации той или иной практики.</a:t>
            </a:r>
          </a:p>
          <a:p>
            <a:r>
              <a:rPr lang="ru-RU" u="sng" dirty="0">
                <a:hlinkClick r:id="rId2"/>
              </a:rPr>
              <a:t>https://rospsy.ru/sites/default/files/eventfiles/FPO2019_Стандарт.pdf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06884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56</TotalTime>
  <Words>1592</Words>
  <Application>Microsoft Office PowerPoint</Application>
  <PresentationFormat>Широкоэкранный</PresentationFormat>
  <Paragraphs>85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Century Gothic</vt:lpstr>
      <vt:lpstr>Times New Roman</vt:lpstr>
      <vt:lpstr>Wingdings 3</vt:lpstr>
      <vt:lpstr>Ион</vt:lpstr>
      <vt:lpstr>Система сбора и оценки лучших практик (моделей) воспитательной и профилактической работы (муниципальный  уровень)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Критерии  для  оценки  лучших  практик</vt:lpstr>
      <vt:lpstr>Критерии  для  оценки  лучших  практик</vt:lpstr>
      <vt:lpstr>Презентация PowerPoint</vt:lpstr>
      <vt:lpstr>Презентация PowerPoint</vt:lpstr>
      <vt:lpstr>Презентация PowerPoint</vt:lpstr>
      <vt:lpstr> «Оценочный лист практики воспитательной работы и работы по профилактике деструктивного поведения подростков и молодежи»</vt:lpstr>
      <vt:lpstr>Рекомендации для эксперта к шкале оценок: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Система сбора и оценки лучших практик (моделей) воспитательной и профилактической работы </dc:title>
  <dc:creator>201</dc:creator>
  <cp:lastModifiedBy>201</cp:lastModifiedBy>
  <cp:revision>7</cp:revision>
  <dcterms:created xsi:type="dcterms:W3CDTF">2022-11-28T13:41:29Z</dcterms:created>
  <dcterms:modified xsi:type="dcterms:W3CDTF">2025-06-23T08:41:10Z</dcterms:modified>
</cp:coreProperties>
</file>