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9" r:id="rId1"/>
  </p:sldMasterIdLst>
  <p:sldIdLst>
    <p:sldId id="295" r:id="rId2"/>
    <p:sldId id="297" r:id="rId3"/>
    <p:sldId id="269" r:id="rId4"/>
    <p:sldId id="270" r:id="rId5"/>
    <p:sldId id="271" r:id="rId6"/>
    <p:sldId id="298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96" r:id="rId18"/>
    <p:sldId id="282" r:id="rId19"/>
    <p:sldId id="312" r:id="rId20"/>
    <p:sldId id="283" r:id="rId21"/>
    <p:sldId id="284" r:id="rId22"/>
    <p:sldId id="285" r:id="rId23"/>
    <p:sldId id="311" r:id="rId24"/>
    <p:sldId id="286" r:id="rId25"/>
    <p:sldId id="310" r:id="rId26"/>
    <p:sldId id="299" r:id="rId27"/>
    <p:sldId id="287" r:id="rId28"/>
    <p:sldId id="288" r:id="rId29"/>
    <p:sldId id="300" r:id="rId30"/>
    <p:sldId id="289" r:id="rId31"/>
    <p:sldId id="301" r:id="rId32"/>
    <p:sldId id="290" r:id="rId33"/>
    <p:sldId id="302" r:id="rId34"/>
    <p:sldId id="291" r:id="rId35"/>
    <p:sldId id="292" r:id="rId36"/>
    <p:sldId id="313" r:id="rId37"/>
    <p:sldId id="303" r:id="rId38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379" y="2771882"/>
            <a:ext cx="7276539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379" y="5266178"/>
            <a:ext cx="7276539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4967" y="4763277"/>
            <a:ext cx="1538412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696" y="4992981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5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671971"/>
            <a:ext cx="726720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1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3441" y="3863834"/>
            <a:ext cx="62330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31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687886"/>
            <a:ext cx="726720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9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373377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373377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66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9" y="691600"/>
            <a:ext cx="726720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26720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3107" y="691599"/>
            <a:ext cx="1825771" cy="582443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79" y="691599"/>
            <a:ext cx="5199446" cy="58244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00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8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50" y="687966"/>
            <a:ext cx="7264134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78" y="2351899"/>
            <a:ext cx="7267206" cy="4164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8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286820"/>
            <a:ext cx="726720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3947830"/>
            <a:ext cx="726720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0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379" y="2355323"/>
            <a:ext cx="3525056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011" y="2355323"/>
            <a:ext cx="3524573" cy="41528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7393" y="2454443"/>
            <a:ext cx="316904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378" y="3089666"/>
            <a:ext cx="3525057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518" y="2450885"/>
            <a:ext cx="31675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0051" y="3086107"/>
            <a:ext cx="3523015" cy="342346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3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3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491730"/>
            <a:ext cx="2898934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373" y="491731"/>
            <a:ext cx="4179211" cy="5968994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1762175"/>
            <a:ext cx="2898934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8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5291772"/>
            <a:ext cx="726720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1378" y="699931"/>
            <a:ext cx="726720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916496"/>
            <a:ext cx="726720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4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184135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513" y="314"/>
            <a:ext cx="215224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613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2351899"/>
            <a:ext cx="726720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531" y="6762800"/>
            <a:ext cx="844881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11/25/2025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1378" y="6763594"/>
            <a:ext cx="63020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3593" y="868385"/>
            <a:ext cx="6448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Семинар для молодых педагогов .</a:t>
            </a:r>
            <a:br>
              <a:rPr lang="ru-RU" dirty="0" smtClean="0"/>
            </a:br>
            <a:r>
              <a:rPr lang="ru-RU" dirty="0" smtClean="0"/>
              <a:t>Русский язык и литература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504000" y="2589196"/>
            <a:ext cx="9072000" cy="1751797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dirty="0" smtClean="0"/>
              <a:t>  </a:t>
            </a:r>
            <a:r>
              <a:rPr lang="ru-RU" sz="4400" b="1" dirty="0"/>
              <a:t>«Схематизация и </a:t>
            </a:r>
            <a:r>
              <a:rPr lang="ru-RU" sz="4400" b="1" dirty="0" smtClean="0"/>
              <a:t>алгоритмизация как элемент системно-</a:t>
            </a:r>
            <a:r>
              <a:rPr lang="ru-RU" sz="4400" b="1" dirty="0" err="1" smtClean="0"/>
              <a:t>деятельностного</a:t>
            </a:r>
            <a:r>
              <a:rPr lang="ru-RU" sz="4400" b="1" dirty="0" smtClean="0"/>
              <a:t> подхода  </a:t>
            </a:r>
            <a:r>
              <a:rPr lang="ru-RU" sz="4400" b="1" dirty="0"/>
              <a:t>на уроках русского языка и литературы»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9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03640" y="771120"/>
            <a:ext cx="9069480" cy="234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strike="noStrike" spc="-1" dirty="0">
                <a:latin typeface="Arial"/>
                <a:ea typeface="DejaVu Sans"/>
              </a:rPr>
              <a:t>ПРОВЕРИМ НА ПРАКТИКЕ?</a:t>
            </a:r>
            <a:r>
              <a:rPr dirty="0"/>
              <a:t/>
            </a:r>
            <a:br>
              <a:rPr dirty="0"/>
            </a:br>
            <a:r>
              <a:rPr lang="ru-RU" sz="5510" b="1" strike="noStrike" spc="-1" dirty="0">
                <a:latin typeface="Arial"/>
                <a:ea typeface="DejaVu Sans"/>
              </a:rPr>
              <a:t>ГДЕ НАДО ПОДУМАТЬ?</a:t>
            </a:r>
            <a:endParaRPr lang="ru-RU" sz="5510" b="0" strike="noStrike" spc="-1" dirty="0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503640" y="3168000"/>
            <a:ext cx="442512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деревя</a:t>
            </a: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(</a:t>
            </a: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нн</a:t>
            </a: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-н)</a:t>
            </a: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ый</a:t>
            </a:r>
            <a:endParaRPr lang="ru-RU" sz="426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стекля(</a:t>
            </a: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нн</a:t>
            </a: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-н)</a:t>
            </a: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ый</a:t>
            </a:r>
            <a:endParaRPr lang="ru-RU" sz="426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с(а-о)бака</a:t>
            </a:r>
            <a:endParaRPr lang="ru-RU" sz="426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п(а-о)</a:t>
            </a: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ртфель</a:t>
            </a:r>
            <a:endParaRPr lang="ru-RU" sz="426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мыш</a:t>
            </a:r>
            <a:r>
              <a:rPr lang="ru-RU" sz="426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(ь-?)</a:t>
            </a:r>
            <a:endParaRPr lang="ru-RU" sz="426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4260" b="0" strike="noStrike" spc="-1" dirty="0"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4930560" y="3240000"/>
            <a:ext cx="4425120" cy="38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глиня</a:t>
            </a: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(</a:t>
            </a: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нн</a:t>
            </a: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-н)</a:t>
            </a: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ый</a:t>
            </a:r>
            <a:endParaRPr lang="ru-RU" sz="400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ю(</a:t>
            </a: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нн</a:t>
            </a: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-н)</a:t>
            </a: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ый</a:t>
            </a:r>
            <a:endParaRPr lang="ru-RU" sz="400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мимо дач(ь-?)</a:t>
            </a:r>
            <a:endParaRPr lang="ru-RU" sz="400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гора </a:t>
            </a:r>
            <a:r>
              <a:rPr lang="ru-RU" sz="40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 плеч(ь-?)</a:t>
            </a:r>
            <a:endParaRPr lang="ru-RU" sz="4000" b="0" strike="noStrike" spc="-1" dirty="0">
              <a:solidFill>
                <a:srgbClr val="0070C0"/>
              </a:solidFill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strike="noStrike" spc="-1" dirty="0" err="1">
                <a:solidFill>
                  <a:srgbClr val="0070C0"/>
                </a:solidFill>
                <a:latin typeface="Arial"/>
                <a:ea typeface="DejaVu Sans"/>
              </a:rPr>
              <a:t>чере</a:t>
            </a:r>
            <a:r>
              <a:rPr lang="ru-RU" sz="40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(С-З)чур</a:t>
            </a:r>
            <a:endParaRPr lang="ru-RU" sz="4000" b="0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575640" y="267120"/>
            <a:ext cx="9069480" cy="234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strike="noStrike" spc="-1">
                <a:solidFill>
                  <a:srgbClr val="000000"/>
                </a:solidFill>
                <a:latin typeface="Arial"/>
                <a:ea typeface="DejaVu Sans"/>
              </a:rPr>
              <a:t>ГЛАВНОЕ—УСТРАНИТЬ ВАРИАНТ «надо подумать»</a:t>
            </a:r>
            <a:endParaRPr lang="ru-RU" sz="5510" b="0" strike="noStrike" spc="-1">
              <a:latin typeface="Arial"/>
            </a:endParaRPr>
          </a:p>
        </p:txBody>
      </p:sp>
      <p:pic>
        <p:nvPicPr>
          <p:cNvPr id="388" name="Рисунок 387"/>
          <p:cNvPicPr/>
          <p:nvPr/>
        </p:nvPicPr>
        <p:blipFill>
          <a:blip r:embed="rId2"/>
          <a:stretch/>
        </p:blipFill>
        <p:spPr>
          <a:xfrm>
            <a:off x="1439640" y="2736000"/>
            <a:ext cx="7773840" cy="453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503640" y="1080000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5510" b="0" strike="noStrike" spc="-1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503640" y="3168000"/>
            <a:ext cx="906948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Учился (в)</a:t>
            </a:r>
            <a:r>
              <a:rPr lang="ru-RU" sz="4260" b="1" i="1" strike="noStrike" spc="-1" dirty="0" err="1">
                <a:solidFill>
                  <a:srgbClr val="280099"/>
                </a:solidFill>
                <a:latin typeface="Arial"/>
                <a:ea typeface="DejaVu Sans"/>
              </a:rPr>
              <a:t>течениЕ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/И  каникул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Москва (в)</a:t>
            </a:r>
            <a:r>
              <a:rPr lang="ru-RU" sz="4260" b="1" i="1" strike="noStrike" spc="-1" dirty="0" err="1">
                <a:solidFill>
                  <a:srgbClr val="280099"/>
                </a:solidFill>
                <a:latin typeface="Arial"/>
                <a:ea typeface="DejaVu Sans"/>
              </a:rPr>
              <a:t>отличиЕ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/И от Петербурга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(В)</a:t>
            </a:r>
            <a:r>
              <a:rPr lang="ru-RU" sz="4260" b="1" i="1" strike="noStrike" spc="-1" dirty="0" err="1">
                <a:solidFill>
                  <a:srgbClr val="280099"/>
                </a:solidFill>
                <a:latin typeface="Arial"/>
                <a:ea typeface="DejaVu Sans"/>
              </a:rPr>
              <a:t>заключениЕ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/И  приведу цитату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Опоздал (в)</a:t>
            </a:r>
            <a:r>
              <a:rPr lang="ru-RU" sz="4260" b="1" i="1" strike="noStrike" spc="-1" dirty="0" err="1">
                <a:solidFill>
                  <a:srgbClr val="280099"/>
                </a:solidFill>
                <a:latin typeface="Arial"/>
                <a:ea typeface="DejaVu Sans"/>
              </a:rPr>
              <a:t>следствиЕ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/И пробок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r>
              <a:rPr lang="ru-RU" sz="4260" b="1" i="1" strike="noStrike" spc="-1" dirty="0" smtClean="0">
                <a:solidFill>
                  <a:srgbClr val="280099"/>
                </a:solidFill>
                <a:latin typeface="Arial"/>
                <a:ea typeface="DejaVu Sans"/>
              </a:rPr>
              <a:t>(</a:t>
            </a:r>
            <a:r>
              <a:rPr lang="ru-RU" sz="426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В</a:t>
            </a:r>
            <a:r>
              <a:rPr lang="ru-RU" sz="4260" b="1" i="1" strike="noStrike" spc="-1" dirty="0" smtClean="0">
                <a:solidFill>
                  <a:srgbClr val="280099"/>
                </a:solidFill>
                <a:latin typeface="Arial"/>
                <a:ea typeface="DejaVu Sans"/>
              </a:rPr>
              <a:t>)</a:t>
            </a:r>
            <a:r>
              <a:rPr lang="ru-RU" sz="4260" b="1" i="1" strike="noStrike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последствиЕ</a:t>
            </a:r>
            <a:r>
              <a:rPr lang="ru-RU" sz="4260" b="1" i="1" strike="noStrike" spc="-1" dirty="0" smtClean="0">
                <a:solidFill>
                  <a:srgbClr val="280099"/>
                </a:solidFill>
                <a:latin typeface="Arial"/>
                <a:ea typeface="DejaVu Sans"/>
              </a:rPr>
              <a:t>/И он заболел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(В)</a:t>
            </a:r>
            <a:r>
              <a:rPr lang="ru-RU" sz="4260" b="1" i="1" strike="noStrike" spc="-1" dirty="0" err="1">
                <a:solidFill>
                  <a:srgbClr val="280099"/>
                </a:solidFill>
                <a:latin typeface="Arial"/>
                <a:ea typeface="DejaVu Sans"/>
              </a:rPr>
              <a:t>завершениЕ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/И своего </a:t>
            </a:r>
            <a:r>
              <a:rPr lang="ru-RU" sz="4260" b="1" i="1" strike="noStrike" spc="-1" dirty="0" smtClean="0">
                <a:solidFill>
                  <a:srgbClr val="280099"/>
                </a:solidFill>
                <a:latin typeface="Arial"/>
                <a:ea typeface="DejaVu Sans"/>
              </a:rPr>
              <a:t> доклада </a:t>
            </a:r>
            <a:r>
              <a:rPr lang="ru-RU" sz="4260" b="1" i="1" strike="noStrike" spc="-1" dirty="0">
                <a:solidFill>
                  <a:srgbClr val="280099"/>
                </a:solidFill>
                <a:latin typeface="Arial"/>
                <a:ea typeface="DejaVu Sans"/>
              </a:rPr>
              <a:t>сделаю вывод</a:t>
            </a:r>
            <a:endParaRPr lang="ru-RU" sz="4260" b="0" strike="noStrike" spc="-1" dirty="0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435960" y="792000"/>
            <a:ext cx="9194400" cy="383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0000"/>
                </a:solidFill>
                <a:latin typeface="DejaVu Sans"/>
                <a:ea typeface="DejaVu Sans"/>
              </a:rPr>
              <a:t>   </a:t>
            </a:r>
            <a:r>
              <a:rPr lang="ru-RU" sz="4000" b="1" strike="noStrike" spc="-1" dirty="0" smtClean="0">
                <a:solidFill>
                  <a:srgbClr val="000000"/>
                </a:solidFill>
                <a:latin typeface="DejaVu Sans"/>
                <a:ea typeface="DejaVu Sans"/>
              </a:rPr>
              <a:t>         Практика </a:t>
            </a:r>
            <a:r>
              <a:rPr lang="ru-RU" sz="4000" b="1" strike="noStrike" spc="-1" dirty="0">
                <a:solidFill>
                  <a:srgbClr val="000000"/>
                </a:solidFill>
                <a:latin typeface="DejaVu Sans"/>
                <a:ea typeface="DejaVu Sans"/>
              </a:rPr>
              <a:t>показала: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DejaVu Sans"/>
                <a:ea typeface="DejaVu Sans"/>
              </a:rPr>
              <a:t>самые большие проблемы возникают у большинства учеников ( около80%) с этими  и подобными словами: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03640" y="1080000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strike="noStrike" spc="-1" dirty="0" smtClean="0">
                <a:solidFill>
                  <a:srgbClr val="000080"/>
                </a:solidFill>
                <a:latin typeface="Arial"/>
                <a:ea typeface="DejaVu Sans"/>
              </a:rPr>
              <a:t> </a:t>
            </a:r>
            <a:endParaRPr lang="ru-RU" sz="5510" b="0" strike="noStrike" spc="-1" dirty="0">
              <a:latin typeface="Arial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503640" y="3168000"/>
            <a:ext cx="906948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400" b="1" u="sng" strike="noStrike" spc="-1" dirty="0" smtClean="0">
                <a:solidFill>
                  <a:srgbClr val="0000FF"/>
                </a:solidFill>
                <a:uFillTx/>
                <a:latin typeface="Arial"/>
                <a:ea typeface="DejaVu Sans"/>
              </a:rPr>
              <a:t> 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ПРОВЕРИМ СЕБЯ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26" y="1655545"/>
            <a:ext cx="8446058" cy="4860483"/>
          </a:xfrm>
        </p:spPr>
        <p:txBody>
          <a:bodyPr>
            <a:normAutofit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Учился 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в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течениЕ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каникул</a:t>
            </a:r>
            <a:endParaRPr lang="ru-RU" sz="3600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Москва 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в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отличиЕ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от Петербурга</a:t>
            </a:r>
            <a:endParaRPr lang="ru-RU" sz="3600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В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заключениЕ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приведу цитату</a:t>
            </a:r>
            <a:endParaRPr lang="ru-RU" sz="3600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Опоздал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вследствиЕ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пробок</a:t>
            </a:r>
            <a:endParaRPr lang="ru-RU" sz="3600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ВпоследствиИ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он заболел</a:t>
            </a:r>
            <a:endParaRPr lang="ru-RU" sz="3600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В </a:t>
            </a:r>
            <a:r>
              <a:rPr lang="ru-RU" sz="3600" b="1" i="1" spc="-1" dirty="0" err="1" smtClean="0">
                <a:solidFill>
                  <a:srgbClr val="280099"/>
                </a:solidFill>
                <a:latin typeface="Arial"/>
                <a:ea typeface="DejaVu Sans"/>
              </a:rPr>
              <a:t>завершениЕ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своего </a:t>
            </a:r>
            <a:r>
              <a:rPr lang="ru-RU" sz="3600" b="1" i="1" spc="-1" dirty="0" smtClean="0">
                <a:solidFill>
                  <a:srgbClr val="280099"/>
                </a:solidFill>
                <a:latin typeface="Arial"/>
                <a:ea typeface="DejaVu Sans"/>
              </a:rPr>
              <a:t> доклада сделаю </a:t>
            </a:r>
            <a:r>
              <a:rPr lang="ru-RU" sz="3600" b="1" i="1" spc="-1" dirty="0">
                <a:solidFill>
                  <a:srgbClr val="280099"/>
                </a:solidFill>
                <a:latin typeface="Arial"/>
                <a:ea typeface="DejaVu Sans"/>
              </a:rPr>
              <a:t>вывод</a:t>
            </a:r>
            <a:endParaRPr lang="ru-RU" sz="3600" spc="-1" dirty="0">
              <a:latin typeface="Arial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Рисунок 391"/>
          <p:cNvPicPr/>
          <p:nvPr/>
        </p:nvPicPr>
        <p:blipFill>
          <a:blip r:embed="rId2"/>
          <a:stretch/>
        </p:blipFill>
        <p:spPr>
          <a:xfrm>
            <a:off x="17280" y="391320"/>
            <a:ext cx="10080360" cy="681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47640" y="288000"/>
            <a:ext cx="9069480" cy="80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7200" b="0" strike="noStrike" spc="-1">
                <a:solidFill>
                  <a:srgbClr val="000080"/>
                </a:solidFill>
                <a:latin typeface="Arial"/>
                <a:ea typeface="DejaVu Sans"/>
              </a:rPr>
              <a:t>АЛГОРИТМИЗАЦИЯ И УПРОЩЕНИЕ ПРИМЕНЕНИЯ ПРАВИЛА</a:t>
            </a:r>
            <a:endParaRPr lang="ru-RU" sz="7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32000" y="-360000"/>
            <a:ext cx="9069480" cy="851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400" b="1" i="1" strike="noStrike" spc="-1">
                <a:solidFill>
                  <a:srgbClr val="280099"/>
                </a:solidFill>
                <a:latin typeface="Arial"/>
                <a:ea typeface="DejaVu Sans"/>
              </a:rPr>
              <a:t>Правило, которое надо применять последовательно—это алгоритм. Доведённый </a:t>
            </a:r>
            <a:r>
              <a:rPr lang="ru-RU" sz="5400" b="1" i="1" u="sng" strike="noStrike" spc="-1">
                <a:solidFill>
                  <a:srgbClr val="280099"/>
                </a:solidFill>
                <a:uFillTx/>
                <a:latin typeface="Arial"/>
                <a:ea typeface="DejaVu Sans"/>
              </a:rPr>
              <a:t>до автоматизма</a:t>
            </a:r>
            <a:r>
              <a:rPr lang="ru-RU" sz="5400" b="1" i="1" strike="noStrike" spc="-1">
                <a:solidFill>
                  <a:srgbClr val="280099"/>
                </a:solidFill>
                <a:latin typeface="Arial"/>
                <a:ea typeface="DejaVu Sans"/>
              </a:rPr>
              <a:t> алгоритм превращает любое правило в ситуацию </a:t>
            </a:r>
            <a:r>
              <a:rPr lang="ru-RU" sz="5400" b="1" i="1" u="sng" strike="noStrike" spc="-1">
                <a:solidFill>
                  <a:srgbClr val="280099"/>
                </a:solidFill>
                <a:uFillTx/>
                <a:latin typeface="Arial"/>
                <a:ea typeface="DejaVu Sans"/>
              </a:rPr>
              <a:t>« мне легко»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05878"/>
            <a:ext cx="7883091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360000" y="212760"/>
            <a:ext cx="9069480" cy="18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Алгоритмизируем правило «Одна и две Н в суффиксах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причастий и отглагольных прилагательных»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246960" y="2064600"/>
            <a:ext cx="2918880" cy="17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32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5400" b="1" strike="noStrike" spc="-1" dirty="0">
                <a:solidFill>
                  <a:srgbClr val="5E2750"/>
                </a:solidFill>
                <a:latin typeface="Arial"/>
                <a:ea typeface="DejaVu Sans"/>
              </a:rPr>
              <a:t> Точно ли это </a:t>
            </a:r>
            <a:r>
              <a:rPr lang="ru-RU" sz="5400" b="1" strike="noStrike" spc="-1" dirty="0" smtClean="0">
                <a:solidFill>
                  <a:srgbClr val="5E2750"/>
                </a:solidFill>
                <a:latin typeface="Arial"/>
                <a:ea typeface="DejaVu Sans"/>
              </a:rPr>
              <a:t>причастие или отглагольное прилагательное? </a:t>
            </a:r>
            <a:r>
              <a:rPr lang="ru-RU" sz="5400" b="1" strike="noStrike" spc="-1" dirty="0">
                <a:solidFill>
                  <a:srgbClr val="5E2750"/>
                </a:solidFill>
                <a:latin typeface="Arial"/>
                <a:ea typeface="DejaVu Sans"/>
              </a:rPr>
              <a:t>«Спрятано» ли внутри действие?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3270960" y="2088000"/>
            <a:ext cx="2918880" cy="18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DC2300"/>
                </a:solidFill>
                <a:latin typeface="Arial"/>
                <a:ea typeface="DejaVu Sans"/>
              </a:rPr>
              <a:t>Нет, не причастие.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Да, причастие</a:t>
            </a:r>
            <a:r>
              <a:rPr lang="ru-RU" sz="4260" b="1" strike="noStrike" spc="-1" dirty="0">
                <a:solidFill>
                  <a:srgbClr val="23FF23"/>
                </a:solidFill>
                <a:latin typeface="Arial"/>
                <a:ea typeface="DejaVu Sans"/>
              </a:rPr>
              <a:t>.</a:t>
            </a:r>
            <a:r>
              <a:rPr lang="ru-RU" sz="426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4260" b="0" strike="noStrike" spc="-1" dirty="0">
              <a:latin typeface="Aria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6637320" y="2088000"/>
            <a:ext cx="2918880" cy="19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550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CE181E"/>
                </a:solidFill>
                <a:latin typeface="Arial"/>
                <a:ea typeface="DejaVu Sans"/>
              </a:rPr>
              <a:t>Ищем часть речи дальше.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2323DC"/>
                </a:solidFill>
                <a:latin typeface="Arial"/>
                <a:ea typeface="DejaVu Sans"/>
              </a:rPr>
              <a:t> С полным причастием применяем 4 проверки.</a:t>
            </a:r>
            <a:endParaRPr lang="ru-RU" sz="4260" b="0" strike="noStrike" spc="-1" dirty="0">
              <a:latin typeface="Aria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144000" y="4536000"/>
            <a:ext cx="2232000" cy="25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600" b="1" strike="noStrike" spc="-1" dirty="0" smtClean="0">
                <a:solidFill>
                  <a:srgbClr val="000080"/>
                </a:solidFill>
                <a:latin typeface="Arial"/>
                <a:ea typeface="DejaVu Sans"/>
              </a:rPr>
              <a:t>1.Есть </a:t>
            </a:r>
            <a:r>
              <a:rPr lang="ru-RU" sz="2600" b="1" strike="noStrike" spc="-1" dirty="0">
                <a:solidFill>
                  <a:srgbClr val="000080"/>
                </a:solidFill>
                <a:latin typeface="Arial"/>
                <a:ea typeface="DejaVu Sans"/>
              </a:rPr>
              <a:t>приставка кроме </a:t>
            </a:r>
            <a:r>
              <a:rPr lang="ru-RU" sz="2600" b="1" strike="noStrike" spc="-1" dirty="0" err="1">
                <a:solidFill>
                  <a:srgbClr val="000080"/>
                </a:solidFill>
                <a:latin typeface="Arial"/>
                <a:ea typeface="DejaVu Sans"/>
              </a:rPr>
              <a:t>не-</a:t>
            </a:r>
            <a:r>
              <a:rPr lang="ru-RU" sz="2600" b="1" strike="noStrike" spc="-1" dirty="0">
                <a:solidFill>
                  <a:srgbClr val="000080"/>
                </a:solidFill>
                <a:latin typeface="Arial"/>
                <a:ea typeface="DejaVu Sans"/>
              </a:rPr>
              <a:t>   --пишем НН: </a:t>
            </a:r>
            <a:r>
              <a:rPr lang="ru-RU" sz="2200" b="1" strike="noStrike" spc="-1" dirty="0" smtClean="0">
                <a:solidFill>
                  <a:srgbClr val="000080"/>
                </a:solidFill>
                <a:latin typeface="Arial"/>
                <a:ea typeface="DejaVu Sans"/>
              </a:rPr>
              <a:t>потерянный</a:t>
            </a: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ru-RU" sz="2200" b="0" strike="noStrike" spc="-1" dirty="0">
              <a:latin typeface="Aria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376000" y="4608000"/>
            <a:ext cx="2952000" cy="24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600" b="1" strike="noStrike" spc="-1" dirty="0" smtClean="0">
                <a:solidFill>
                  <a:srgbClr val="660066"/>
                </a:solidFill>
                <a:latin typeface="Arial"/>
                <a:ea typeface="DejaVu Sans"/>
              </a:rPr>
              <a:t>2.Есть </a:t>
            </a:r>
            <a:r>
              <a:rPr lang="ru-RU" sz="2600" b="1" strike="noStrike" spc="-1" dirty="0" err="1">
                <a:solidFill>
                  <a:srgbClr val="660066"/>
                </a:solidFill>
                <a:latin typeface="Arial"/>
                <a:ea typeface="DejaVu Sans"/>
              </a:rPr>
              <a:t>дополнитель-ные</a:t>
            </a:r>
            <a:r>
              <a:rPr lang="ru-RU" sz="2600" b="1" strike="noStrike" spc="-1" dirty="0">
                <a:solidFill>
                  <a:srgbClr val="660066"/>
                </a:solidFill>
                <a:latin typeface="Arial"/>
                <a:ea typeface="DejaVu Sans"/>
              </a:rPr>
              <a:t> подробности—пишем НН</a:t>
            </a:r>
            <a:endParaRPr lang="ru-RU" sz="26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smtClean="0">
                <a:solidFill>
                  <a:srgbClr val="660066"/>
                </a:solidFill>
                <a:latin typeface="Arial"/>
                <a:ea typeface="DejaVu Sans"/>
              </a:rPr>
              <a:t>Вязанная    бабушкой из шерсти на спицах   </a:t>
            </a:r>
            <a:r>
              <a:rPr lang="ru-RU" sz="2000" b="1" strike="noStrike" spc="-1" dirty="0">
                <a:solidFill>
                  <a:srgbClr val="660066"/>
                </a:solidFill>
                <a:latin typeface="Arial"/>
                <a:ea typeface="DejaVu Sans"/>
              </a:rPr>
              <a:t>шапка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6119280" y="4320000"/>
            <a:ext cx="3526200" cy="28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smtClean="0">
                <a:solidFill>
                  <a:srgbClr val="663300"/>
                </a:solidFill>
                <a:latin typeface="Arial"/>
                <a:ea typeface="DejaVu Sans"/>
              </a:rPr>
              <a:t>3.Есть </a:t>
            </a:r>
            <a:r>
              <a:rPr lang="ru-RU" sz="2000" b="1" strike="noStrike" spc="-1" dirty="0">
                <a:solidFill>
                  <a:srgbClr val="663300"/>
                </a:solidFill>
                <a:latin typeface="Arial"/>
                <a:ea typeface="DejaVu Sans"/>
              </a:rPr>
              <a:t>блок —-</a:t>
            </a:r>
            <a:r>
              <a:rPr lang="ru-RU" sz="2000" b="1" strike="noStrike" spc="-1" dirty="0" err="1">
                <a:solidFill>
                  <a:srgbClr val="663300"/>
                </a:solidFill>
                <a:latin typeface="Arial"/>
                <a:ea typeface="DejaVu Sans"/>
              </a:rPr>
              <a:t>ованн</a:t>
            </a:r>
            <a:r>
              <a:rPr lang="ru-RU" sz="2000" b="1" strike="noStrike" spc="-1" dirty="0">
                <a:solidFill>
                  <a:srgbClr val="663300"/>
                </a:solidFill>
                <a:latin typeface="Arial"/>
                <a:ea typeface="DejaVu Sans"/>
              </a:rPr>
              <a:t>—</a:t>
            </a:r>
            <a:r>
              <a:rPr lang="ru-RU" sz="2000" b="1" strike="noStrike" spc="-1" dirty="0" err="1">
                <a:solidFill>
                  <a:srgbClr val="663300"/>
                </a:solidFill>
                <a:latin typeface="Arial"/>
                <a:ea typeface="DejaVu Sans"/>
              </a:rPr>
              <a:t>пишемНН</a:t>
            </a:r>
            <a:endParaRPr lang="ru-RU" sz="20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663300"/>
                </a:solidFill>
                <a:latin typeface="Arial"/>
                <a:ea typeface="DejaVu Sans"/>
              </a:rPr>
              <a:t>ЗаколдОВАННый</a:t>
            </a:r>
            <a:r>
              <a:rPr lang="ru-RU" sz="2000" b="1" strike="noStrike" spc="-1" dirty="0">
                <a:solidFill>
                  <a:srgbClr val="6633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663300"/>
                </a:solidFill>
                <a:latin typeface="Arial"/>
                <a:ea typeface="DejaVu Sans"/>
              </a:rPr>
              <a:t>мальчик Нильс.</a:t>
            </a: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pc="-1" dirty="0" smtClean="0">
                <a:solidFill>
                  <a:srgbClr val="663300"/>
                </a:solidFill>
                <a:latin typeface="Arial"/>
              </a:rPr>
              <a:t>( кроме слов КОВАНЫЙ , ЖЁВАНЫЙ)</a:t>
            </a:r>
            <a:endParaRPr lang="ru-RU" sz="20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smtClean="0">
                <a:solidFill>
                  <a:srgbClr val="94006B"/>
                </a:solidFill>
                <a:latin typeface="Arial"/>
                <a:ea typeface="DejaVu Sans"/>
              </a:rPr>
              <a:t>4.От </a:t>
            </a:r>
            <a:r>
              <a:rPr lang="ru-RU" sz="2000" b="1" strike="noStrike" spc="-1" dirty="0">
                <a:solidFill>
                  <a:srgbClr val="94006B"/>
                </a:solidFill>
                <a:latin typeface="Arial"/>
                <a:ea typeface="DejaVu Sans"/>
              </a:rPr>
              <a:t>глагола </a:t>
            </a:r>
            <a:r>
              <a:rPr lang="ru-RU" sz="2000" b="1" strike="noStrike" spc="-1" dirty="0" err="1">
                <a:solidFill>
                  <a:srgbClr val="94006B"/>
                </a:solidFill>
                <a:latin typeface="Arial"/>
                <a:ea typeface="DejaVu Sans"/>
              </a:rPr>
              <a:t>сов.вида</a:t>
            </a:r>
            <a:r>
              <a:rPr lang="ru-RU" sz="2000" b="1" strike="noStrike" spc="-1" dirty="0">
                <a:solidFill>
                  <a:srgbClr val="94006B"/>
                </a:solidFill>
                <a:latin typeface="Arial"/>
                <a:ea typeface="DejaVu Sans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 err="1">
                <a:solidFill>
                  <a:srgbClr val="94006B"/>
                </a:solidFill>
                <a:latin typeface="Arial"/>
                <a:ea typeface="DejaVu Sans"/>
              </a:rPr>
              <a:t>КуплеННый</a:t>
            </a:r>
            <a:r>
              <a:rPr lang="ru-RU" sz="2000" b="1" strike="noStrike" spc="-1" dirty="0">
                <a:solidFill>
                  <a:srgbClr val="94006B"/>
                </a:solidFill>
                <a:latin typeface="Arial"/>
                <a:ea typeface="DejaVu Sans"/>
              </a:rPr>
              <a:t>—купить.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88"/>
              </a:spcBef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404" name="Line 8"/>
          <p:cNvSpPr/>
          <p:nvPr/>
        </p:nvSpPr>
        <p:spPr>
          <a:xfrm flipV="1">
            <a:off x="2879640" y="2592000"/>
            <a:ext cx="432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9"/>
          <p:cNvSpPr/>
          <p:nvPr/>
        </p:nvSpPr>
        <p:spPr>
          <a:xfrm>
            <a:off x="3167640" y="3312000"/>
            <a:ext cx="4032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Line 10"/>
          <p:cNvSpPr/>
          <p:nvPr/>
        </p:nvSpPr>
        <p:spPr>
          <a:xfrm flipV="1">
            <a:off x="5471280" y="2232000"/>
            <a:ext cx="1166040" cy="57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11"/>
          <p:cNvSpPr/>
          <p:nvPr/>
        </p:nvSpPr>
        <p:spPr>
          <a:xfrm flipV="1">
            <a:off x="5759280" y="3384000"/>
            <a:ext cx="87804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Line 12"/>
          <p:cNvSpPr/>
          <p:nvPr/>
        </p:nvSpPr>
        <p:spPr>
          <a:xfrm flipH="1">
            <a:off x="2015640" y="4032000"/>
            <a:ext cx="475164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Line 13"/>
          <p:cNvSpPr/>
          <p:nvPr/>
        </p:nvSpPr>
        <p:spPr>
          <a:xfrm flipH="1">
            <a:off x="4607640" y="4032000"/>
            <a:ext cx="216000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14"/>
          <p:cNvSpPr/>
          <p:nvPr/>
        </p:nvSpPr>
        <p:spPr>
          <a:xfrm flipH="1">
            <a:off x="6347160" y="4032000"/>
            <a:ext cx="564120" cy="50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Line 15"/>
          <p:cNvSpPr/>
          <p:nvPr/>
        </p:nvSpPr>
        <p:spPr>
          <a:xfrm>
            <a:off x="7631280" y="4032000"/>
            <a:ext cx="2016000" cy="86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16"/>
          <p:cNvSpPr/>
          <p:nvPr/>
        </p:nvSpPr>
        <p:spPr>
          <a:xfrm flipH="1">
            <a:off x="8999280" y="4896000"/>
            <a:ext cx="648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1007640" y="5976000"/>
            <a:ext cx="360" cy="21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312" y="767731"/>
            <a:ext cx="7264135" cy="1411944"/>
          </a:xfrm>
        </p:spPr>
        <p:txBody>
          <a:bodyPr/>
          <a:lstStyle/>
          <a:p>
            <a:r>
              <a:rPr lang="ru-RU" b="1" dirty="0" smtClean="0"/>
              <a:t>ПРИМЕРЫ СОЗДАННЫХ ДЕТЬМИ схем и алгоритмов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6787" y="2454443"/>
            <a:ext cx="4299648" cy="6352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СХЕМА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6156" y="3089666"/>
            <a:ext cx="3658365" cy="342346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 err="1" smtClean="0">
                <a:latin typeface="Arial Black" panose="020B0A04020102020204" pitchFamily="34" charset="0"/>
              </a:rPr>
              <a:t>СиЗый</a:t>
            </a: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 err="1" smtClean="0">
                <a:latin typeface="Arial Black" panose="020B0A04020102020204" pitchFamily="34" charset="0"/>
              </a:rPr>
              <a:t>ЖДёТ</a:t>
            </a:r>
            <a:r>
              <a:rPr lang="ru-RU" sz="3200" dirty="0" smtClean="0">
                <a:latin typeface="Arial Black" panose="020B0A04020102020204" pitchFamily="34" charset="0"/>
              </a:rPr>
              <a:t>= ЧИК.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АЛГОРИТМ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768" y="3532850"/>
            <a:ext cx="4244741" cy="3423462"/>
          </a:xfrm>
        </p:spPr>
        <p:txBody>
          <a:bodyPr>
            <a:normAutofit lnSpcReduction="10000"/>
          </a:bodyPr>
          <a:lstStyle/>
          <a:p>
            <a:r>
              <a:rPr lang="ru-RU" sz="2400" u="sng" dirty="0" smtClean="0"/>
              <a:t>ЕК-ИК : </a:t>
            </a:r>
            <a:r>
              <a:rPr lang="ru-RU" sz="2400" u="sng" dirty="0" err="1" smtClean="0"/>
              <a:t>ёж..к</a:t>
            </a:r>
            <a:r>
              <a:rPr lang="ru-RU" sz="2400" u="sng" dirty="0" smtClean="0"/>
              <a:t>? </a:t>
            </a:r>
            <a:r>
              <a:rPr lang="ru-RU" sz="2400" u="sng" dirty="0" err="1" smtClean="0"/>
              <a:t>листоч</a:t>
            </a:r>
            <a:r>
              <a:rPr lang="ru-RU" sz="2400" u="sng" dirty="0" smtClean="0"/>
              <a:t>..к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 1. Спроси: нет  кого?</a:t>
            </a:r>
          </a:p>
          <a:p>
            <a:pPr marL="0" indent="0">
              <a:buNone/>
            </a:pPr>
            <a:r>
              <a:rPr lang="ru-RU" dirty="0" smtClean="0"/>
              <a:t>2.Убежал ли гласный 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ДА!                           НЕТ!</a:t>
            </a:r>
          </a:p>
          <a:p>
            <a:pPr marL="0" indent="0">
              <a:buNone/>
            </a:pPr>
            <a:r>
              <a:rPr lang="ru-RU" dirty="0" smtClean="0"/>
              <a:t>ЕК                            ИК</a:t>
            </a:r>
          </a:p>
          <a:p>
            <a:pPr marL="0" indent="0">
              <a:buNone/>
            </a:pPr>
            <a:r>
              <a:rPr lang="ru-RU" sz="2400" i="1" dirty="0" err="1" smtClean="0"/>
              <a:t>листочЕк</a:t>
            </a:r>
            <a:r>
              <a:rPr lang="ru-RU" sz="2400" i="1" dirty="0" smtClean="0"/>
              <a:t>                </a:t>
            </a:r>
            <a:r>
              <a:rPr lang="ru-RU" sz="2400" i="1" dirty="0" err="1" smtClean="0"/>
              <a:t>ёжИк</a:t>
            </a:r>
            <a:endParaRPr lang="ru-RU" sz="2400" i="1" dirty="0" smtClean="0"/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7" name="Стрелка углом 6"/>
          <p:cNvSpPr/>
          <p:nvPr/>
        </p:nvSpPr>
        <p:spPr>
          <a:xfrm rot="9110035">
            <a:off x="6380820" y="4883633"/>
            <a:ext cx="423512" cy="7218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6543490">
            <a:off x="7965002" y="4710217"/>
            <a:ext cx="510139" cy="733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" y="259882"/>
            <a:ext cx="9105499" cy="67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504360" y="-1656000"/>
            <a:ext cx="9071280" cy="1173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8000" b="0" strike="noStrike" spc="-1" dirty="0" smtClean="0">
                <a:solidFill>
                  <a:srgbClr val="4700B8"/>
                </a:solidFill>
                <a:latin typeface="Arial"/>
              </a:rPr>
              <a:t>СХЕМА </a:t>
            </a:r>
            <a:r>
              <a:rPr lang="ru-RU" sz="8000" b="0" strike="noStrike" spc="-1" dirty="0">
                <a:solidFill>
                  <a:srgbClr val="4700B8"/>
                </a:solidFill>
                <a:latin typeface="Arial"/>
              </a:rPr>
              <a:t>ПОСТРОЕНИЯ </a:t>
            </a:r>
            <a:r>
              <a:rPr lang="ru-RU" sz="8000" b="0" strike="noStrike" spc="-1" dirty="0" smtClean="0">
                <a:solidFill>
                  <a:srgbClr val="4700B8"/>
                </a:solidFill>
                <a:latin typeface="Arial"/>
              </a:rPr>
              <a:t>УРОКА</a:t>
            </a:r>
          </a:p>
          <a:p>
            <a:pPr algn="ctr">
              <a:lnSpc>
                <a:spcPct val="100000"/>
              </a:lnSpc>
            </a:pPr>
            <a:r>
              <a:rPr lang="ru-RU" sz="8000" spc="-1" dirty="0" smtClean="0">
                <a:solidFill>
                  <a:srgbClr val="4700B8"/>
                </a:solidFill>
                <a:latin typeface="Arial"/>
              </a:rPr>
              <a:t>( урок «открытия» нового знания)</a:t>
            </a:r>
            <a:endParaRPr lang="ru-RU" sz="8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720000" y="-536760"/>
            <a:ext cx="9071280" cy="75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latin typeface="Arial"/>
              </a:rPr>
              <a:t>Нет ничего более интересного, чем эксперимент и новаторство.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latin typeface="Arial"/>
              </a:rPr>
              <a:t>Но нет ничего более ясного и понятного, чем постоянство и уверенность.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latin typeface="Arial"/>
              </a:rPr>
              <a:t>М. Монтень.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504360" y="1489680"/>
            <a:ext cx="9071280" cy="375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2300DC"/>
                </a:solidFill>
                <a:latin typeface="Arial"/>
              </a:rPr>
              <a:t> </a:t>
            </a:r>
            <a:r>
              <a:rPr lang="ru-RU" sz="4400" b="1" u="sng" strike="noStrike" spc="-1">
                <a:solidFill>
                  <a:srgbClr val="2300DC"/>
                </a:solidFill>
                <a:uFillTx/>
                <a:latin typeface="Arial"/>
              </a:rPr>
              <a:t>Первый этап: разминка, игра.</a:t>
            </a:r>
            <a:r>
              <a:t/>
            </a:r>
            <a:br/>
            <a:r>
              <a:rPr lang="ru-RU" sz="4400" b="0" strike="noStrike" spc="-1">
                <a:latin typeface="Arial"/>
              </a:rPr>
              <a:t>Например, составить из частей слово, предложение, найти «третье лишнее», нарисовать самому схему правила. 5 минут хватает, чтобы всех «разбудить»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для всего класса на «разминку» 6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Устно. Составим слово из частей-морфем:</a:t>
            </a:r>
          </a:p>
          <a:p>
            <a:r>
              <a:rPr lang="ru-RU" dirty="0" smtClean="0"/>
              <a:t>1. Из слова  </a:t>
            </a:r>
            <a:r>
              <a:rPr lang="ru-RU" b="1" dirty="0" err="1" smtClean="0"/>
              <a:t>ПРИехал</a:t>
            </a:r>
            <a:r>
              <a:rPr lang="ru-RU" b="1" dirty="0" smtClean="0"/>
              <a:t> </a:t>
            </a:r>
            <a:r>
              <a:rPr lang="ru-RU" dirty="0" smtClean="0"/>
              <a:t>возьмём приставку.</a:t>
            </a:r>
          </a:p>
          <a:p>
            <a:r>
              <a:rPr lang="ru-RU" dirty="0" smtClean="0"/>
              <a:t>2. Из слова </a:t>
            </a:r>
            <a:r>
              <a:rPr lang="ru-RU" b="1" dirty="0" err="1" smtClean="0"/>
              <a:t>МОРяк</a:t>
            </a:r>
            <a:r>
              <a:rPr lang="ru-RU" dirty="0" smtClean="0"/>
              <a:t> возьмём корень.</a:t>
            </a:r>
          </a:p>
          <a:p>
            <a:r>
              <a:rPr lang="ru-RU" dirty="0" smtClean="0"/>
              <a:t>3.Из слова </a:t>
            </a:r>
            <a:r>
              <a:rPr lang="ru-RU" b="1" dirty="0" err="1" smtClean="0"/>
              <a:t>казахСКий</a:t>
            </a:r>
            <a:r>
              <a:rPr lang="ru-RU" b="1" dirty="0" smtClean="0"/>
              <a:t> </a:t>
            </a:r>
            <a:r>
              <a:rPr lang="ru-RU" dirty="0" smtClean="0"/>
              <a:t>возьмём суффикс .</a:t>
            </a:r>
          </a:p>
          <a:p>
            <a:r>
              <a:rPr lang="ru-RU" dirty="0" smtClean="0"/>
              <a:t>4. Из слова </a:t>
            </a:r>
            <a:r>
              <a:rPr lang="ru-RU" b="1" dirty="0" err="1" smtClean="0"/>
              <a:t>синИЙ</a:t>
            </a:r>
            <a:r>
              <a:rPr lang="ru-RU" b="1" dirty="0" smtClean="0"/>
              <a:t> </a:t>
            </a:r>
            <a:r>
              <a:rPr lang="ru-RU" dirty="0" smtClean="0"/>
              <a:t>нам нужно окончание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5. Итоговое слово  запишите в тетрадь и выполните его морфемный( 1 вариант) и словообразовательный( 2 вариант) разбор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1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504360" y="2114640"/>
            <a:ext cx="9071280" cy="250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u="sng" strike="noStrike" spc="-1">
                <a:solidFill>
                  <a:srgbClr val="2300DC"/>
                </a:solidFill>
                <a:uFillTx/>
                <a:latin typeface="Arial"/>
              </a:rPr>
              <a:t>Второй этап: проверяем сделанное дома.</a:t>
            </a:r>
            <a:r>
              <a:rPr lang="ru-RU" sz="4400" b="0" strike="noStrike" spc="-1">
                <a:latin typeface="Arial"/>
              </a:rPr>
              <a:t> Счастливчики получают карточки.   4-5 минуты достаточно.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1166" y="269508"/>
            <a:ext cx="7897417" cy="1260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карточек для актуализации знаний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19175" y="1636295"/>
            <a:ext cx="3847260" cy="731520"/>
          </a:xfrm>
        </p:spPr>
        <p:txBody>
          <a:bodyPr/>
          <a:lstStyle/>
          <a:p>
            <a:r>
              <a:rPr lang="ru-RU" dirty="0" smtClean="0"/>
              <a:t>Орфография 5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5033" y="2473693"/>
            <a:ext cx="4456239" cy="403587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67663" y="1636295"/>
            <a:ext cx="3753853" cy="731520"/>
          </a:xfrm>
        </p:spPr>
        <p:txBody>
          <a:bodyPr/>
          <a:lstStyle/>
          <a:p>
            <a:r>
              <a:rPr lang="ru-RU" dirty="0" smtClean="0"/>
              <a:t>Пунктуация 5кл.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82653" y="2473692"/>
            <a:ext cx="4273615" cy="45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42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385010"/>
            <a:ext cx="9625263" cy="69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66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504360" y="2427120"/>
            <a:ext cx="907128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strike="noStrike" spc="-1">
                <a:solidFill>
                  <a:srgbClr val="2300DC"/>
                </a:solidFill>
                <a:latin typeface="Arial"/>
              </a:rPr>
              <a:t>Третий этап: оказывается, мы чего-то не знаем?</a:t>
            </a:r>
            <a:r>
              <a:rPr lang="ru-RU" sz="4400" b="0" strike="noStrike" spc="-1">
                <a:latin typeface="Arial"/>
              </a:rPr>
              <a:t> Есть проблема—будем решать.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504360" y="2427120"/>
            <a:ext cx="907128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strike="noStrike" spc="-1">
                <a:solidFill>
                  <a:srgbClr val="2300DC"/>
                </a:solidFill>
                <a:latin typeface="Arial"/>
              </a:rPr>
              <a:t>Четвёртый этап: новый материал.</a:t>
            </a:r>
            <a:r>
              <a:rPr lang="ru-RU" sz="4400" b="0" strike="noStrike" spc="-1">
                <a:latin typeface="Arial"/>
              </a:rPr>
              <a:t> Алгоритмизируем или схематизируем.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01" y="1208086"/>
            <a:ext cx="8701238" cy="58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647640" y="216000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CE181E"/>
                </a:solidFill>
                <a:latin typeface="Arial"/>
                <a:ea typeface="DejaVu Sans"/>
              </a:rPr>
              <a:t> КРУГ РЕШЕНИЙ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503640" y="1992600"/>
            <a:ext cx="4425120" cy="17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i="1" strike="noStrike" spc="-1">
                <a:solidFill>
                  <a:srgbClr val="000080"/>
                </a:solidFill>
                <a:latin typeface="Arial"/>
                <a:ea typeface="DejaVu Sans"/>
              </a:rPr>
              <a:t>1.Необходимо понять, что для меня и детей важнее.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5399280" y="1848600"/>
            <a:ext cx="4393800" cy="27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i="1" strike="noStrike" spc="-1">
                <a:solidFill>
                  <a:srgbClr val="280099"/>
                </a:solidFill>
                <a:latin typeface="Arial"/>
                <a:ea typeface="DejaVu Sans"/>
              </a:rPr>
              <a:t>2.Нам важно облегчить запоминание орфографических и пунктуационных правил.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63" name="CustomShape 4"/>
          <p:cNvSpPr/>
          <p:nvPr/>
        </p:nvSpPr>
        <p:spPr>
          <a:xfrm>
            <a:off x="503640" y="4248000"/>
            <a:ext cx="4425120" cy="295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400" b="1" i="1" strike="noStrike" spc="-1">
                <a:solidFill>
                  <a:srgbClr val="4700B8"/>
                </a:solidFill>
                <a:latin typeface="Arial"/>
                <a:ea typeface="DejaVu Sans"/>
              </a:rPr>
              <a:t>4.Объединить и систематизиро-вать правила, найти удобные</a:t>
            </a:r>
            <a:r>
              <a:rPr lang="ru-RU" sz="4400" b="1" i="1" strike="noStrike" spc="-1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lang="ru-RU" sz="44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алгоритмы и схемы.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>
            <a:off x="5151960" y="5086080"/>
            <a:ext cx="4425120" cy="17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000" b="1" i="1" strike="noStrike" spc="-1">
                <a:solidFill>
                  <a:srgbClr val="800000"/>
                </a:solidFill>
                <a:latin typeface="Arial"/>
                <a:ea typeface="DejaVu Sans"/>
              </a:rPr>
              <a:t>3.Легко—значит просто. Что может упростить запоминание?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365" name="CustomShape 6"/>
          <p:cNvSpPr/>
          <p:nvPr/>
        </p:nvSpPr>
        <p:spPr>
          <a:xfrm>
            <a:off x="4730760" y="2174400"/>
            <a:ext cx="1078560" cy="862560"/>
          </a:xfrm>
          <a:custGeom>
            <a:avLst/>
            <a:gdLst/>
            <a:ahLst/>
            <a:cxnLst/>
            <a:rect l="l" t="t" r="r" b="b"/>
            <a:pathLst>
              <a:path w="3002" h="2402">
                <a:moveTo>
                  <a:pt x="0" y="600"/>
                </a:moveTo>
                <a:lnTo>
                  <a:pt x="2250" y="600"/>
                </a:lnTo>
                <a:lnTo>
                  <a:pt x="2250" y="0"/>
                </a:lnTo>
                <a:lnTo>
                  <a:pt x="3001" y="1200"/>
                </a:lnTo>
                <a:lnTo>
                  <a:pt x="2250" y="2401"/>
                </a:lnTo>
                <a:lnTo>
                  <a:pt x="2250" y="1800"/>
                </a:lnTo>
                <a:lnTo>
                  <a:pt x="0" y="1800"/>
                </a:lnTo>
                <a:lnTo>
                  <a:pt x="0" y="600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7"/>
          <p:cNvSpPr/>
          <p:nvPr/>
        </p:nvSpPr>
        <p:spPr>
          <a:xfrm>
            <a:off x="5227825" y="3615840"/>
            <a:ext cx="646560" cy="1222560"/>
          </a:xfrm>
          <a:custGeom>
            <a:avLst/>
            <a:gdLst/>
            <a:ahLst/>
            <a:cxnLst/>
            <a:rect l="l" t="t" r="r" b="b"/>
            <a:pathLst>
              <a:path w="1801" h="3402">
                <a:moveTo>
                  <a:pt x="450" y="0"/>
                </a:moveTo>
                <a:lnTo>
                  <a:pt x="450" y="2550"/>
                </a:lnTo>
                <a:lnTo>
                  <a:pt x="0" y="2550"/>
                </a:lnTo>
                <a:lnTo>
                  <a:pt x="900" y="3401"/>
                </a:lnTo>
                <a:lnTo>
                  <a:pt x="1800" y="2550"/>
                </a:lnTo>
                <a:lnTo>
                  <a:pt x="1350" y="2550"/>
                </a:lnTo>
                <a:lnTo>
                  <a:pt x="1350" y="0"/>
                </a:lnTo>
                <a:lnTo>
                  <a:pt x="450" y="0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"/>
          <p:cNvSpPr/>
          <p:nvPr/>
        </p:nvSpPr>
        <p:spPr>
          <a:xfrm>
            <a:off x="3816720" y="6404400"/>
            <a:ext cx="1582560" cy="502560"/>
          </a:xfrm>
          <a:custGeom>
            <a:avLst/>
            <a:gdLst/>
            <a:ahLst/>
            <a:cxnLst/>
            <a:rect l="l" t="t" r="r" b="b"/>
            <a:pathLst>
              <a:path w="4402" h="1401">
                <a:moveTo>
                  <a:pt x="4401" y="350"/>
                </a:moveTo>
                <a:lnTo>
                  <a:pt x="1100" y="350"/>
                </a:lnTo>
                <a:lnTo>
                  <a:pt x="1100" y="0"/>
                </a:lnTo>
                <a:lnTo>
                  <a:pt x="0" y="700"/>
                </a:lnTo>
                <a:lnTo>
                  <a:pt x="1100" y="1400"/>
                </a:lnTo>
                <a:lnTo>
                  <a:pt x="1100" y="1050"/>
                </a:lnTo>
                <a:lnTo>
                  <a:pt x="4401" y="1050"/>
                </a:lnTo>
                <a:lnTo>
                  <a:pt x="4401" y="350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9"/>
          <p:cNvSpPr/>
          <p:nvPr/>
        </p:nvSpPr>
        <p:spPr>
          <a:xfrm>
            <a:off x="3699171" y="3060720"/>
            <a:ext cx="574560" cy="1078560"/>
          </a:xfrm>
          <a:custGeom>
            <a:avLst/>
            <a:gdLst/>
            <a:ahLst/>
            <a:cxnLst/>
            <a:rect l="l" t="t" r="r" b="b"/>
            <a:pathLst>
              <a:path w="1601" h="3002">
                <a:moveTo>
                  <a:pt x="400" y="3001"/>
                </a:moveTo>
                <a:lnTo>
                  <a:pt x="400" y="750"/>
                </a:lnTo>
                <a:lnTo>
                  <a:pt x="0" y="750"/>
                </a:lnTo>
                <a:lnTo>
                  <a:pt x="800" y="0"/>
                </a:lnTo>
                <a:lnTo>
                  <a:pt x="1600" y="750"/>
                </a:lnTo>
                <a:lnTo>
                  <a:pt x="1200" y="750"/>
                </a:lnTo>
                <a:lnTo>
                  <a:pt x="1200" y="3001"/>
                </a:lnTo>
                <a:lnTo>
                  <a:pt x="400" y="3001"/>
                </a:lnTo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504360" y="1489680"/>
            <a:ext cx="9071280" cy="375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strike="noStrike" spc="-1">
                <a:solidFill>
                  <a:srgbClr val="2323DC"/>
                </a:solidFill>
                <a:latin typeface="Arial"/>
              </a:rPr>
              <a:t>Пятый этап: применяем наши схемы и  алгоритмы.</a:t>
            </a:r>
            <a:r>
              <a:t/>
            </a:r>
            <a:br/>
            <a:r>
              <a:rPr lang="ru-RU" sz="4400" b="0" strike="noStrike" spc="-1">
                <a:latin typeface="Arial"/>
              </a:rPr>
              <a:t>1. Вместе с учителем—раз.</a:t>
            </a:r>
            <a:r>
              <a:t/>
            </a:r>
            <a:br/>
            <a:r>
              <a:rPr lang="ru-RU" sz="4400" b="0" strike="noStrike" spc="-1">
                <a:latin typeface="Arial"/>
              </a:rPr>
              <a:t>2.С одним из класса—два.</a:t>
            </a:r>
            <a:r>
              <a:t/>
            </a:r>
            <a:br/>
            <a:r>
              <a:rPr lang="ru-RU" sz="4400" b="0" strike="noStrike" spc="-1">
                <a:latin typeface="Arial"/>
              </a:rPr>
              <a:t>3.Самостоятельно —три.</a:t>
            </a:r>
            <a:r>
              <a:t/>
            </a:r>
            <a:br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 задания «трёх этапов»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43276" y="2099911"/>
            <a:ext cx="8465308" cy="4416118"/>
          </a:xfrm>
        </p:spPr>
        <p:txBody>
          <a:bodyPr>
            <a:normAutofit/>
          </a:bodyPr>
          <a:lstStyle/>
          <a:p>
            <a:r>
              <a:rPr lang="ru-RU" sz="2400" b="1" dirty="0"/>
              <a:t>Горный воздух (1) наполненный звонкой тишиной (2) привлекает людей (3) стремящихся к единению с природой и (4) получающих прилив новых сил и энергии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Встречный ветер (1) внезапно налетевший на нас (2) обдал всех волнами (3) разомлевшего за день (4) разнотравья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Старинные решётки были оплетены мышиным горошком (1) висевшим целыми бледно-зелёными кучками (2) и (3) пестревшим кое-где (4) бледно-лиловыми кисточками цветов.</a:t>
            </a:r>
          </a:p>
        </p:txBody>
      </p:sp>
    </p:spTree>
    <p:extLst>
      <p:ext uri="{BB962C8B-B14F-4D97-AF65-F5344CB8AC3E}">
        <p14:creationId xmlns:p14="http://schemas.microsoft.com/office/powerpoint/2010/main" val="3767782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504360" y="2427120"/>
            <a:ext cx="9071280" cy="1875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strike="noStrike" spc="-1">
                <a:solidFill>
                  <a:srgbClr val="2300DC"/>
                </a:solidFill>
                <a:latin typeface="Arial"/>
              </a:rPr>
              <a:t>Шестой этап: а вот и результат.</a:t>
            </a:r>
            <a:r>
              <a:rPr lang="ru-RU" sz="4400" b="0" strike="noStrike" spc="-1">
                <a:latin typeface="Arial"/>
              </a:rPr>
              <a:t> Небольшая проверочная работа 2-3 минуты.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4448" y="182880"/>
            <a:ext cx="7264135" cy="827773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Пример  первичной проверочной работы по теме «Знаки препинания в предложениях с причастными оборотами»</a:t>
            </a:r>
            <a:endParaRPr lang="ru-RU" sz="18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56648" y="1280160"/>
            <a:ext cx="4706753" cy="5324274"/>
          </a:xfrm>
        </p:spPr>
        <p:txBody>
          <a:bodyPr>
            <a:noAutofit/>
          </a:bodyPr>
          <a:lstStyle/>
          <a:p>
            <a:r>
              <a:rPr lang="ru-RU" sz="1600" b="1" dirty="0"/>
              <a:t>1</a:t>
            </a:r>
            <a:r>
              <a:rPr lang="ru-RU" sz="1600" b="1" dirty="0" smtClean="0"/>
              <a:t>) </a:t>
            </a:r>
            <a:r>
              <a:rPr lang="ru-RU" sz="1600" b="1" dirty="0"/>
              <a:t>Найдите предложение, в котором причастный оборот не выделяется запятыми</a:t>
            </a:r>
            <a:r>
              <a:rPr lang="ru-RU" sz="1600" b="1" dirty="0" smtClean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а) У берега заросшего осокою я слушал журчание воды.</a:t>
            </a:r>
            <a:br>
              <a:rPr lang="ru-RU" sz="1600" b="1" dirty="0"/>
            </a:br>
            <a:r>
              <a:rPr lang="ru-RU" sz="1600" b="1" dirty="0"/>
              <a:t>б) Вдруг я заметил двух птиц летевших прямо к водопаду.</a:t>
            </a:r>
            <a:br>
              <a:rPr lang="ru-RU" sz="1600" b="1" dirty="0"/>
            </a:br>
            <a:r>
              <a:rPr lang="ru-RU" sz="1600" b="1" dirty="0"/>
              <a:t>в) Отряд построили на опушке леса подступавшего к школьному участку.</a:t>
            </a:r>
            <a:br>
              <a:rPr lang="ru-RU" sz="1600" b="1" dirty="0"/>
            </a:br>
            <a:r>
              <a:rPr lang="ru-RU" sz="1600" b="1" dirty="0"/>
              <a:t>г) Окруженные серой мглой птицы сбивались с пути.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2</a:t>
            </a:r>
            <a:r>
              <a:rPr lang="ru-RU" sz="1600" b="1" dirty="0" smtClean="0"/>
              <a:t>) </a:t>
            </a:r>
            <a:r>
              <a:rPr lang="ru-RU" sz="1600" b="1" dirty="0"/>
              <a:t>Найдите предложение с пунктуационной </a:t>
            </a:r>
            <a:r>
              <a:rPr lang="ru-RU" sz="1600" b="1" dirty="0" smtClean="0"/>
              <a:t>ошибкой</a:t>
            </a:r>
            <a:r>
              <a:rPr lang="ru-RU" sz="1600" b="1" dirty="0"/>
              <a:t>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а) Начатый разговор, слишком рано прерванный, не возобновился.</a:t>
            </a:r>
            <a:br>
              <a:rPr lang="ru-RU" sz="1600" b="1" dirty="0"/>
            </a:br>
            <a:r>
              <a:rPr lang="ru-RU" sz="1600" b="1" dirty="0"/>
              <a:t>б) Кое-где на волнах плавно покачивались сверкающие на солнце льдины.</a:t>
            </a:r>
            <a:br>
              <a:rPr lang="ru-RU" sz="1600" b="1" dirty="0"/>
            </a:br>
            <a:r>
              <a:rPr lang="ru-RU" sz="1600" b="1" dirty="0"/>
              <a:t>в) Из недавно проснувшихся долин, веяло душистой свежестью.</a:t>
            </a:r>
            <a:br>
              <a:rPr lang="ru-RU" sz="1600" b="1" dirty="0"/>
            </a:br>
            <a:r>
              <a:rPr lang="ru-RU" sz="1600" b="1" dirty="0"/>
              <a:t>г) Небольшой деревянный домик, выкрашенный розовой краской, стоял посреди сада.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63401" y="1193534"/>
            <a:ext cx="4408371" cy="5314648"/>
          </a:xfrm>
        </p:spPr>
        <p:txBody>
          <a:bodyPr>
            <a:noAutofit/>
          </a:bodyPr>
          <a:lstStyle/>
          <a:p>
            <a:r>
              <a:rPr lang="ru-RU" sz="1600" b="1" dirty="0"/>
              <a:t>3</a:t>
            </a:r>
            <a:r>
              <a:rPr lang="ru-RU" sz="1600" b="1" dirty="0" smtClean="0"/>
              <a:t>) </a:t>
            </a:r>
            <a:r>
              <a:rPr lang="ru-RU" sz="1600" b="1" dirty="0"/>
              <a:t>Укажите цифры, на месте которых необходимо поставить </a:t>
            </a:r>
            <a:r>
              <a:rPr lang="ru-RU" sz="1600" b="1" dirty="0" smtClean="0"/>
              <a:t>запятые: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За их домом находился довольно большой сад (1) оканчивающийся рощицей (2) давно заброшенной </a:t>
            </a:r>
            <a:r>
              <a:rPr lang="ru-RU" sz="1600" b="1" dirty="0" smtClean="0"/>
              <a:t>(3)дачниками </a:t>
            </a:r>
            <a:r>
              <a:rPr lang="ru-RU" sz="1600" b="1" dirty="0"/>
              <a:t>(4) из соседней деревни.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а) 1,</a:t>
            </a:r>
            <a:br>
              <a:rPr lang="ru-RU" sz="1600" b="1" dirty="0"/>
            </a:br>
            <a:r>
              <a:rPr lang="ru-RU" sz="1600" b="1" dirty="0"/>
              <a:t>б) 1,2,</a:t>
            </a:r>
            <a:br>
              <a:rPr lang="ru-RU" sz="1600" b="1" dirty="0"/>
            </a:br>
            <a:r>
              <a:rPr lang="ru-RU" sz="1600" b="1" dirty="0"/>
              <a:t>в) 2,3</a:t>
            </a:r>
            <a:br>
              <a:rPr lang="ru-RU" sz="1600" b="1" dirty="0"/>
            </a:br>
            <a:r>
              <a:rPr lang="ru-RU" sz="1600" b="1" dirty="0"/>
              <a:t>г) 1,3.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4</a:t>
            </a:r>
            <a:r>
              <a:rPr lang="ru-RU" sz="1600" b="1" dirty="0" smtClean="0"/>
              <a:t>) </a:t>
            </a:r>
            <a:r>
              <a:rPr lang="ru-RU" sz="1600" b="1" dirty="0"/>
              <a:t>Расставьте запятые. Выделите причастные обороты.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Наступила зима принёсшая лютые морозы и вьюги. Обледеневшие после ноябрьских дождей деревья скрипели и ломались. Река затянувшаяся льдом блестела при свете луны.</a:t>
            </a:r>
          </a:p>
        </p:txBody>
      </p:sp>
    </p:spTree>
    <p:extLst>
      <p:ext uri="{BB962C8B-B14F-4D97-AF65-F5344CB8AC3E}">
        <p14:creationId xmlns:p14="http://schemas.microsoft.com/office/powerpoint/2010/main" val="29318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432360" y="-648000"/>
            <a:ext cx="9071280" cy="75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2300DC"/>
                </a:solidFill>
                <a:latin typeface="Arial"/>
              </a:rPr>
              <a:t>       Таким </a:t>
            </a:r>
            <a:r>
              <a:rPr lang="ru-RU" sz="4400" b="1" strike="noStrike" spc="-1" dirty="0">
                <a:solidFill>
                  <a:srgbClr val="2300DC"/>
                </a:solidFill>
                <a:latin typeface="Arial"/>
              </a:rPr>
              <a:t>образом, за один урок мы изучаем новое правило и оценку  своей работы получает каждый, а некоторые  счастливчики могут заработать две или три отметки.</a:t>
            </a:r>
            <a:endParaRPr lang="ru-RU" sz="4400" b="0" strike="noStrike" spc="-1" dirty="0">
              <a:solidFill>
                <a:srgbClr val="2300D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37920" y="339821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6600" b="1" strike="noStrike" spc="-1" dirty="0" smtClean="0">
                <a:latin typeface="Arial"/>
              </a:rPr>
              <a:t> Три </a:t>
            </a:r>
            <a:r>
              <a:rPr lang="ru-RU" sz="6600" b="1" strike="noStrike" spc="-1" dirty="0">
                <a:latin typeface="Arial"/>
              </a:rPr>
              <a:t>кита </a:t>
            </a:r>
            <a:r>
              <a:rPr lang="ru-RU" sz="6600" b="1" strike="noStrike" spc="-1" dirty="0" smtClean="0">
                <a:latin typeface="Arial"/>
              </a:rPr>
              <a:t>моей  </a:t>
            </a:r>
            <a:r>
              <a:rPr lang="ru-RU" sz="6600" b="1" strike="noStrike" spc="-1" dirty="0">
                <a:latin typeface="Arial"/>
              </a:rPr>
              <a:t>работы:</a:t>
            </a:r>
          </a:p>
        </p:txBody>
      </p:sp>
      <p:sp>
        <p:nvSpPr>
          <p:cNvPr id="424" name="TextShape 2"/>
          <p:cNvSpPr txBox="1"/>
          <p:nvPr/>
        </p:nvSpPr>
        <p:spPr>
          <a:xfrm>
            <a:off x="504000" y="2310063"/>
            <a:ext cx="4426920" cy="38426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10000"/>
          </a:bodyPr>
          <a:lstStyle/>
          <a:p>
            <a:r>
              <a:rPr lang="ru-RU" sz="4400" b="1" strike="noStrike" spc="-1" dirty="0" smtClean="0">
                <a:latin typeface="Arial"/>
              </a:rPr>
              <a:t>1.Схематизация </a:t>
            </a:r>
            <a:r>
              <a:rPr lang="ru-RU" sz="4400" b="1" strike="noStrike" spc="-1" dirty="0">
                <a:latin typeface="Arial"/>
              </a:rPr>
              <a:t>правил.</a:t>
            </a:r>
          </a:p>
          <a:p>
            <a:r>
              <a:rPr lang="ru-RU" sz="4400" b="1" strike="noStrike" spc="-1" dirty="0">
                <a:latin typeface="Arial"/>
              </a:rPr>
              <a:t>2. Алгоритмизация </a:t>
            </a:r>
            <a:r>
              <a:rPr lang="ru-RU" sz="4400" b="1" strike="noStrike" spc="-1" dirty="0" smtClean="0">
                <a:latin typeface="Arial"/>
              </a:rPr>
              <a:t>работы ученика</a:t>
            </a:r>
            <a:r>
              <a:rPr lang="ru-RU" sz="4400" b="1" strike="noStrike" spc="-1" dirty="0" smtClean="0">
                <a:latin typeface="Arial"/>
              </a:rPr>
              <a:t>.</a:t>
            </a:r>
            <a:endParaRPr lang="ru-RU" sz="4400" b="1" strike="noStrike" spc="-1" dirty="0">
              <a:latin typeface="Arial"/>
            </a:endParaRPr>
          </a:p>
          <a:p>
            <a:r>
              <a:rPr lang="ru-RU" sz="4400" b="1" strike="noStrike" spc="-1" dirty="0">
                <a:latin typeface="Arial"/>
              </a:rPr>
              <a:t>3. Чёткая, логичная схема урока.</a:t>
            </a:r>
          </a:p>
        </p:txBody>
      </p:sp>
      <p:pic>
        <p:nvPicPr>
          <p:cNvPr id="425" name="Рисунок 424"/>
          <p:cNvPicPr/>
          <p:nvPr/>
        </p:nvPicPr>
        <p:blipFill>
          <a:blip r:embed="rId2"/>
          <a:stretch/>
        </p:blipFill>
        <p:spPr>
          <a:xfrm>
            <a:off x="5173920" y="2050180"/>
            <a:ext cx="4384080" cy="41025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Чем больше вы делаете для своего успеха, тем легче становится путь.</a:t>
            </a:r>
            <a:br>
              <a:rPr lang="ru-RU" sz="5400" b="1" dirty="0" smtClean="0"/>
            </a:br>
            <a:r>
              <a:rPr lang="ru-RU" sz="5400" b="1" dirty="0" smtClean="0"/>
              <a:t>Дискомфорт означает, что вы уже почти у цели.</a:t>
            </a:r>
            <a:br>
              <a:rPr lang="ru-RU" sz="5400" b="1" dirty="0" smtClean="0"/>
            </a:br>
            <a:r>
              <a:rPr lang="ru-RU" sz="2800" b="1" dirty="0" smtClean="0"/>
              <a:t>( Джейн </a:t>
            </a:r>
            <a:r>
              <a:rPr lang="ru-RU" sz="2800" b="1" dirty="0" err="1" smtClean="0"/>
              <a:t>Синсеро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2569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" y="394636"/>
            <a:ext cx="9288379" cy="68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503640" y="1080000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u="sng" strike="noStrike" spc="-1" dirty="0">
                <a:uFillTx/>
                <a:latin typeface="Arial"/>
                <a:ea typeface="DejaVu Sans"/>
              </a:rPr>
              <a:t>ОПРЕДЕЛИМ ОСНОВНОЕ</a:t>
            </a:r>
            <a:endParaRPr lang="ru-RU" sz="5510" b="0" strike="noStrike" spc="-1" dirty="0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503640" y="3168000"/>
            <a:ext cx="442512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600" b="1" i="1" u="sng" strike="noStrike" spc="-1" dirty="0">
                <a:uFillTx/>
                <a:latin typeface="Arial"/>
                <a:ea typeface="DejaVu Sans"/>
              </a:rPr>
              <a:t>СХЕМА</a:t>
            </a:r>
            <a:r>
              <a:rPr lang="ru-RU" sz="3600" b="1" i="1" strike="noStrike" spc="-1" dirty="0">
                <a:latin typeface="Arial"/>
                <a:ea typeface="DejaVu Sans"/>
              </a:rPr>
              <a:t> графический   документ  , на котором составные части   и связи между ними показывают в виде условных графических изображений или обозначений.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371" name="Рисунок 370"/>
          <p:cNvPicPr/>
          <p:nvPr/>
        </p:nvPicPr>
        <p:blipFill>
          <a:blip r:embed="rId2"/>
          <a:stretch/>
        </p:blipFill>
        <p:spPr>
          <a:xfrm>
            <a:off x="5151600" y="2880000"/>
            <a:ext cx="4637880" cy="351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301509" y="1012624"/>
            <a:ext cx="9631969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strike="noStrike" spc="-1" dirty="0">
                <a:latin typeface="Arial"/>
                <a:ea typeface="DejaVu Sans"/>
              </a:rPr>
              <a:t>ОПРЕДЕЛИМ ОСНОВНОЕ:</a:t>
            </a:r>
            <a:endParaRPr lang="ru-RU" sz="5510" b="1" strike="noStrike" spc="-1" dirty="0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503640" y="3168000"/>
            <a:ext cx="442512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i="1" u="sng" strike="noStrike" spc="-1" dirty="0">
                <a:uFillTx/>
                <a:latin typeface="Arial"/>
                <a:ea typeface="DejaVu Sans"/>
              </a:rPr>
              <a:t>АЛГОРИТМ</a:t>
            </a:r>
            <a:r>
              <a:rPr lang="ru-RU" sz="4260" b="1" i="1" strike="noStrike" spc="-1" dirty="0">
                <a:latin typeface="Arial"/>
                <a:ea typeface="DejaVu Sans"/>
              </a:rPr>
              <a:t>-система </a:t>
            </a:r>
            <a:r>
              <a:rPr lang="ru-RU" sz="4100" b="1" i="1" strike="noStrike" spc="-1" dirty="0" smtClean="0">
                <a:latin typeface="Arial"/>
                <a:ea typeface="DejaVu Sans"/>
              </a:rPr>
              <a:t>последователь-</a:t>
            </a:r>
            <a:r>
              <a:rPr lang="ru-RU" sz="4100" b="1" i="1" strike="noStrike" spc="-1" dirty="0" err="1" smtClean="0">
                <a:latin typeface="Arial"/>
                <a:ea typeface="DejaVu Sans"/>
              </a:rPr>
              <a:t>ных</a:t>
            </a:r>
            <a:r>
              <a:rPr lang="ru-RU" sz="4260" b="1" i="1" strike="noStrike" spc="-1" dirty="0" smtClean="0">
                <a:latin typeface="Arial"/>
                <a:ea typeface="DejaVu Sans"/>
              </a:rPr>
              <a:t> </a:t>
            </a:r>
            <a:r>
              <a:rPr lang="ru-RU" sz="4260" b="1" i="1" strike="noStrike" spc="-1" dirty="0">
                <a:latin typeface="Arial"/>
                <a:ea typeface="DejaVu Sans"/>
              </a:rPr>
              <a:t>операций (в соответствии с определёнными правилами) для решения какой-нибудь задачи</a:t>
            </a:r>
            <a:r>
              <a:rPr lang="ru-RU" sz="4260" b="1" i="1" strike="noStrike" spc="-1" dirty="0">
                <a:solidFill>
                  <a:srgbClr val="B84747"/>
                </a:solidFill>
                <a:latin typeface="Arial"/>
                <a:ea typeface="DejaVu Sans"/>
              </a:rPr>
              <a:t>.</a:t>
            </a:r>
            <a:endParaRPr lang="ru-RU" sz="4260" b="0" strike="noStrike" spc="-1" dirty="0">
              <a:latin typeface="Arial"/>
            </a:endParaRPr>
          </a:p>
        </p:txBody>
      </p:sp>
      <p:pic>
        <p:nvPicPr>
          <p:cNvPr id="374" name="Рисунок 373"/>
          <p:cNvPicPr/>
          <p:nvPr/>
        </p:nvPicPr>
        <p:blipFill>
          <a:blip r:embed="rId2"/>
          <a:stretch/>
        </p:blipFill>
        <p:spPr>
          <a:xfrm>
            <a:off x="5524900" y="2448000"/>
            <a:ext cx="4408579" cy="482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127000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503640" y="288000"/>
            <a:ext cx="9069480" cy="801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7200" b="0" strike="noStrike" spc="-1">
                <a:solidFill>
                  <a:srgbClr val="000080"/>
                </a:solidFill>
                <a:latin typeface="Arial"/>
                <a:ea typeface="DejaVu Sans"/>
              </a:rPr>
              <a:t>СХЕМАТИЗАЦИЯ И УПРОЩЕНИЕ ИЗУЧАЕМОГО ПРАВИЛА</a:t>
            </a:r>
            <a:endParaRPr lang="ru-RU" sz="7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782773" y="1176252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strike="noStrike" spc="-1" dirty="0">
                <a:latin typeface="Arial"/>
                <a:ea typeface="DejaVu Sans"/>
              </a:rPr>
              <a:t>ОПРЕДЕЛИМ ОСНОВНОЕ:</a:t>
            </a:r>
            <a:endParaRPr lang="ru-RU" sz="5510" b="0" strike="noStrike" spc="-1" dirty="0">
              <a:latin typeface="Arial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03640" y="3168000"/>
            <a:ext cx="442512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>
                <a:solidFill>
                  <a:srgbClr val="000080"/>
                </a:solidFill>
                <a:latin typeface="Arial"/>
                <a:ea typeface="DejaVu Sans"/>
              </a:rPr>
              <a:t>Что значит легко и правильно написать слово?</a:t>
            </a:r>
            <a:endParaRPr lang="ru-RU" sz="4260" b="0" strike="noStrike" spc="-1"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5202531" y="2592426"/>
            <a:ext cx="4425120" cy="17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latin typeface="Arial"/>
                <a:ea typeface="DejaVu Sans"/>
              </a:rPr>
              <a:t>Это значит—не задумываясь!</a:t>
            </a:r>
            <a:endParaRPr lang="ru-RU" sz="4260" b="0" strike="noStrike" spc="-1" dirty="0">
              <a:latin typeface="Arial"/>
            </a:endParaRPr>
          </a:p>
        </p:txBody>
      </p:sp>
      <p:pic>
        <p:nvPicPr>
          <p:cNvPr id="378" name="Рисунок 377"/>
          <p:cNvPicPr/>
          <p:nvPr/>
        </p:nvPicPr>
        <p:blipFill>
          <a:blip r:embed="rId2"/>
          <a:stretch/>
        </p:blipFill>
        <p:spPr>
          <a:xfrm>
            <a:off x="5615280" y="4032000"/>
            <a:ext cx="3238200" cy="280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503640" y="1080000"/>
            <a:ext cx="906948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551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При письме ВСЕГДА есть 2 варианта</a:t>
            </a:r>
            <a:r>
              <a:rPr lang="ru-RU" sz="5510" b="1" u="sng" strike="noStrike" spc="-1">
                <a:solidFill>
                  <a:srgbClr val="FFFF00"/>
                </a:solidFill>
                <a:uFillTx/>
                <a:latin typeface="Arial"/>
                <a:ea typeface="DejaVu Sans"/>
              </a:rPr>
              <a:t>:</a:t>
            </a:r>
            <a:endParaRPr lang="ru-RU" sz="5510" b="0" strike="noStrike" spc="-1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503640" y="3168000"/>
            <a:ext cx="4425120" cy="36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1. Рука пишет «сама», мы не испытываем огромных трудностей при выборе буквы.</a:t>
            </a:r>
            <a:endParaRPr lang="ru-RU" sz="4400" b="0" strike="noStrike" spc="-1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Мне легко!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5151960" y="3168000"/>
            <a:ext cx="4425120" cy="43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2. Есть трудности. Надо подумать.</a:t>
            </a:r>
            <a:endParaRPr lang="ru-RU" sz="4260" b="0" strike="noStrike" spc="-1" dirty="0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426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Я не помню, как правильно!</a:t>
            </a:r>
            <a:endParaRPr lang="ru-RU" sz="4260" b="0" strike="noStrike" spc="-1" dirty="0"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2988720" y="7608960"/>
            <a:ext cx="4425120" cy="17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799</TotalTime>
  <Words>826</Words>
  <Application>Microsoft Office PowerPoint</Application>
  <PresentationFormat>Произвольный</PresentationFormat>
  <Paragraphs>116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Century Gothic</vt:lpstr>
      <vt:lpstr>DejaVu Sans</vt:lpstr>
      <vt:lpstr>Wingdings</vt:lpstr>
      <vt:lpstr>Wingdings 3</vt:lpstr>
      <vt:lpstr>Легкий дым</vt:lpstr>
      <vt:lpstr>Семинар для молодых педагогов . Русский язык и 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СОЗДАННЫХ ДЕТЬМИ схем и алгоритмов</vt:lpstr>
      <vt:lpstr>Презентация PowerPoint</vt:lpstr>
      <vt:lpstr>Презентация PowerPoint</vt:lpstr>
      <vt:lpstr>Презентация PowerPoint</vt:lpstr>
      <vt:lpstr>Пример задания для всего класса на «разминку» 6 кл.</vt:lpstr>
      <vt:lpstr>Презентация PowerPoint</vt:lpstr>
      <vt:lpstr>Примеры карточек для актуализации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задания «трёх этапов»</vt:lpstr>
      <vt:lpstr>Презентация PowerPoint</vt:lpstr>
      <vt:lpstr>Пример  первичной проверочной работы по теме «Знаки препинания в предложениях с причастными оборотами»</vt:lpstr>
      <vt:lpstr>Презентация PowerPoint</vt:lpstr>
      <vt:lpstr>Презентация PowerPoint</vt:lpstr>
      <vt:lpstr>Чем больше вы делаете для своего успеха, тем легче становится путь. Дискомфорт означает, что вы уже почти у цели. ( Джейн Синсеро)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Beehive</dc:title>
  <dc:subject/>
  <dc:creator>USER</dc:creator>
  <dc:description/>
  <cp:lastModifiedBy>USER</cp:lastModifiedBy>
  <cp:revision>32</cp:revision>
  <dcterms:created xsi:type="dcterms:W3CDTF">2023-12-06T16:06:36Z</dcterms:created>
  <dcterms:modified xsi:type="dcterms:W3CDTF">2025-11-25T13:18:13Z</dcterms:modified>
  <dc:language>ru-RU</dc:language>
</cp:coreProperties>
</file>