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89" r:id="rId1"/>
  </p:sldMasterIdLst>
  <p:sldIdLst>
    <p:sldId id="295" r:id="rId2"/>
    <p:sldId id="297" r:id="rId3"/>
    <p:sldId id="269" r:id="rId4"/>
    <p:sldId id="270" r:id="rId5"/>
    <p:sldId id="271" r:id="rId6"/>
    <p:sldId id="298" r:id="rId7"/>
    <p:sldId id="273" r:id="rId8"/>
    <p:sldId id="272" r:id="rId9"/>
    <p:sldId id="274" r:id="rId10"/>
    <p:sldId id="275" r:id="rId11"/>
    <p:sldId id="276" r:id="rId12"/>
    <p:sldId id="277" r:id="rId13"/>
    <p:sldId id="279" r:id="rId14"/>
    <p:sldId id="278" r:id="rId15"/>
    <p:sldId id="280" r:id="rId16"/>
    <p:sldId id="281" r:id="rId17"/>
    <p:sldId id="296" r:id="rId18"/>
    <p:sldId id="282" r:id="rId19"/>
    <p:sldId id="312" r:id="rId20"/>
    <p:sldId id="283" r:id="rId21"/>
    <p:sldId id="284" r:id="rId22"/>
    <p:sldId id="285" r:id="rId23"/>
    <p:sldId id="311" r:id="rId24"/>
    <p:sldId id="286" r:id="rId25"/>
    <p:sldId id="310" r:id="rId26"/>
    <p:sldId id="299" r:id="rId27"/>
    <p:sldId id="287" r:id="rId28"/>
    <p:sldId id="288" r:id="rId29"/>
    <p:sldId id="300" r:id="rId30"/>
    <p:sldId id="289" r:id="rId31"/>
    <p:sldId id="301" r:id="rId32"/>
    <p:sldId id="290" r:id="rId33"/>
    <p:sldId id="302" r:id="rId34"/>
    <p:sldId id="291" r:id="rId35"/>
    <p:sldId id="292" r:id="rId36"/>
    <p:sldId id="313" r:id="rId37"/>
    <p:sldId id="303" r:id="rId38"/>
  </p:sldIdLst>
  <p:sldSz cx="10080625" cy="7559675"/>
  <p:notesSz cx="7559675" cy="10691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94660"/>
  </p:normalViewPr>
  <p:slideViewPr>
    <p:cSldViewPr snapToGrid="0">
      <p:cViewPr varScale="1">
        <p:scale>
          <a:sx n="66" d="100"/>
          <a:sy n="66" d="100"/>
        </p:scale>
        <p:origin x="14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1379" y="2771882"/>
            <a:ext cx="7276539" cy="2494297"/>
          </a:xfrm>
        </p:spPr>
        <p:txBody>
          <a:bodyPr anchor="b">
            <a:normAutofit/>
          </a:bodyPr>
          <a:lstStyle>
            <a:lvl1pPr>
              <a:defRPr sz="595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1379" y="5266178"/>
            <a:ext cx="7276539" cy="1241518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A977F-2504-E741-85B4-8F01994E1F25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4967" y="4763277"/>
            <a:ext cx="1538412" cy="861769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696" y="4992981"/>
            <a:ext cx="644898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45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1378" y="671971"/>
            <a:ext cx="7267206" cy="3435959"/>
          </a:xfrm>
        </p:spPr>
        <p:txBody>
          <a:bodyPr anchor="ctr">
            <a:normAutofit/>
          </a:bodyPr>
          <a:lstStyle>
            <a:lvl1pPr algn="l">
              <a:defRPr sz="529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1378" y="4799529"/>
            <a:ext cx="7267206" cy="1715052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F351F-53B1-3B4C-8CD4-15B0457E8E3F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4" y="349051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93" y="3576064"/>
            <a:ext cx="644898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017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2254" y="671971"/>
            <a:ext cx="6735395" cy="3191863"/>
          </a:xfrm>
        </p:spPr>
        <p:txBody>
          <a:bodyPr anchor="ctr">
            <a:normAutofit/>
          </a:bodyPr>
          <a:lstStyle>
            <a:lvl1pPr algn="l">
              <a:defRPr sz="529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663441" y="3863834"/>
            <a:ext cx="6233019" cy="41998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6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1378" y="4799529"/>
            <a:ext cx="7267206" cy="1715052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8F6-4F69-E448-82E4-3FF8C30628E4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64" y="349051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93" y="3576064"/>
            <a:ext cx="644898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93544" y="71430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006344" y="3202562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0318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1378" y="2687886"/>
            <a:ext cx="7267206" cy="3003637"/>
          </a:xfrm>
        </p:spPr>
        <p:txBody>
          <a:bodyPr anchor="b">
            <a:normAutofit/>
          </a:bodyPr>
          <a:lstStyle>
            <a:lvl1pPr algn="l">
              <a:defRPr sz="5291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1378" y="5711755"/>
            <a:ext cx="7267206" cy="8042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0BAD4-EC93-8B4C-97AE-9AB5F3271B19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4" y="5413094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3593" y="5492932"/>
            <a:ext cx="644898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90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412254" y="671971"/>
            <a:ext cx="6735395" cy="3191863"/>
          </a:xfrm>
        </p:spPr>
        <p:txBody>
          <a:bodyPr anchor="ctr">
            <a:normAutofit/>
          </a:bodyPr>
          <a:lstStyle>
            <a:lvl1pPr algn="l">
              <a:defRPr sz="5291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41378" y="4787794"/>
            <a:ext cx="7373377" cy="92396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accent1"/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1378" y="5711755"/>
            <a:ext cx="7373377" cy="8042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9050E-E079-6441-81E7-806D30677343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64" y="5413094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3593" y="5492932"/>
            <a:ext cx="644898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993544" y="71430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06344" y="3202562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4664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1379" y="691600"/>
            <a:ext cx="7267205" cy="3174689"/>
          </a:xfrm>
        </p:spPr>
        <p:txBody>
          <a:bodyPr anchor="ctr">
            <a:normAutofit/>
          </a:bodyPr>
          <a:lstStyle>
            <a:lvl1pPr algn="l">
              <a:defRPr sz="5291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41378" y="4787794"/>
            <a:ext cx="7267206" cy="92396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accent1"/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1378" y="5711755"/>
            <a:ext cx="7267206" cy="8042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230AF-FFB7-DE42-B481-AAC2589869DA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4" y="5413094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3593" y="5492932"/>
            <a:ext cx="644898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32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4" y="78396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893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83107" y="691599"/>
            <a:ext cx="1825771" cy="5824430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41379" y="691599"/>
            <a:ext cx="5199446" cy="58244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4" y="78396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9244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90062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3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7089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4450" y="687966"/>
            <a:ext cx="7264134" cy="141194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1378" y="2351899"/>
            <a:ext cx="7267206" cy="41641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4" y="78396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086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1378" y="2286820"/>
            <a:ext cx="7267206" cy="1619080"/>
          </a:xfrm>
        </p:spPr>
        <p:txBody>
          <a:bodyPr anchor="b"/>
          <a:lstStyle>
            <a:lvl1pPr algn="l">
              <a:defRPr sz="4409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1378" y="3947830"/>
            <a:ext cx="7267206" cy="948432"/>
          </a:xfrm>
        </p:spPr>
        <p:txBody>
          <a:bodyPr anchor="t"/>
          <a:lstStyle>
            <a:lvl1pPr marL="0" indent="0" algn="l">
              <a:buNone/>
              <a:defRPr sz="220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4" y="349051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93" y="3576064"/>
            <a:ext cx="644898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20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1379" y="2355323"/>
            <a:ext cx="3525056" cy="415285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84011" y="2355323"/>
            <a:ext cx="3524573" cy="415285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64" y="78396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93" y="868385"/>
            <a:ext cx="644898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069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7393" y="2454443"/>
            <a:ext cx="3169042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41378" y="3089666"/>
            <a:ext cx="3525057" cy="342346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5518" y="2450885"/>
            <a:ext cx="3167546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80051" y="3086107"/>
            <a:ext cx="3523015" cy="342346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4" y="78396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3593" y="868385"/>
            <a:ext cx="644898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03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4448" y="687966"/>
            <a:ext cx="7264135" cy="141194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64" y="78396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339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64" y="78396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174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1378" y="491730"/>
            <a:ext cx="2898934" cy="1076203"/>
          </a:xfrm>
        </p:spPr>
        <p:txBody>
          <a:bodyPr anchor="b"/>
          <a:lstStyle>
            <a:lvl1pPr algn="l">
              <a:defRPr sz="2205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9373" y="491731"/>
            <a:ext cx="4179211" cy="5968994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1378" y="1762175"/>
            <a:ext cx="2898934" cy="4698546"/>
          </a:xfrm>
        </p:spPr>
        <p:txBody>
          <a:bodyPr/>
          <a:lstStyle>
            <a:lvl1pPr marL="0" indent="0">
              <a:buNone/>
              <a:defRPr sz="154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4" y="783960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58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1378" y="5291772"/>
            <a:ext cx="7267206" cy="624724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41378" y="699931"/>
            <a:ext cx="7267206" cy="4249391"/>
          </a:xfrm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41378" y="5916496"/>
            <a:ext cx="7267206" cy="544226"/>
          </a:xfrm>
        </p:spPr>
        <p:txBody>
          <a:bodyPr>
            <a:normAutofit/>
          </a:bodyPr>
          <a:lstStyle>
            <a:lvl1pPr marL="0" indent="0">
              <a:buNone/>
              <a:defRPr sz="132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4" y="5413094"/>
            <a:ext cx="1497493" cy="559981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3593" y="5492932"/>
            <a:ext cx="644898" cy="40248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242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51989"/>
            <a:ext cx="2184135" cy="731785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2513" y="314"/>
            <a:ext cx="2152244" cy="755412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201613" cy="75596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44448" y="687966"/>
            <a:ext cx="7264135" cy="141194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1378" y="2351899"/>
            <a:ext cx="7267206" cy="4283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68531" y="6762800"/>
            <a:ext cx="844881" cy="4080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1378" y="6763594"/>
            <a:ext cx="630203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63593" y="868385"/>
            <a:ext cx="6448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5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31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3802" r:id="rId13"/>
    <p:sldLayoutId id="2147483803" r:id="rId14"/>
    <p:sldLayoutId id="2147483804" r:id="rId15"/>
    <p:sldLayoutId id="2147483805" r:id="rId16"/>
    <p:sldLayoutId id="2147483806" r:id="rId17"/>
    <p:sldLayoutId id="2147483807" r:id="rId18"/>
  </p:sldLayoutIdLst>
  <p:txStyles>
    <p:titleStyle>
      <a:lvl1pPr algn="l" defTabSz="503972" rtl="0" eaLnBrk="1" latinLnBrk="0" hangingPunct="1">
        <a:spcBef>
          <a:spcPct val="0"/>
        </a:spcBef>
        <a:buNone/>
        <a:defRPr sz="3968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979" indent="-377979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Font typeface="Wingdings 3" charset="2"/>
        <a:buChar char=""/>
        <a:defRPr sz="198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8954" indent="-314982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Font typeface="Wingdings 3" charset="2"/>
        <a:buChar char=""/>
        <a:defRPr sz="176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59929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Font typeface="Wingdings 3" charset="2"/>
        <a:buChar char="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63900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Font typeface="Wingdings 3" charset="2"/>
        <a:buChar char="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67872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Font typeface="Wingdings 3" charset="2"/>
        <a:buChar char="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71844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Font typeface="Wingdings 3" charset="2"/>
        <a:buChar char="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75815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Font typeface="Wingdings 3" charset="2"/>
        <a:buChar char="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79787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Font typeface="Wingdings 3" charset="2"/>
        <a:buChar char="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83758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Font typeface="Wingdings 3" charset="2"/>
        <a:buChar char="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Семинар для молодых педагогов .</a:t>
            </a:r>
            <a:br>
              <a:rPr lang="ru-RU" dirty="0" smtClean="0"/>
            </a:br>
            <a:r>
              <a:rPr lang="ru-RU" dirty="0" smtClean="0"/>
              <a:t>Русский язык и литература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/>
          </p:nvPr>
        </p:nvSpPr>
        <p:spPr>
          <a:xfrm>
            <a:off x="504000" y="2589196"/>
            <a:ext cx="9072000" cy="1751797"/>
          </a:xfrm>
        </p:spPr>
        <p:txBody>
          <a:bodyPr>
            <a:normAutofit fontScale="77500" lnSpcReduction="20000"/>
          </a:bodyPr>
          <a:lstStyle/>
          <a:p>
            <a:r>
              <a:rPr lang="ru-RU" sz="4400" b="1" dirty="0" smtClean="0"/>
              <a:t>  </a:t>
            </a:r>
            <a:r>
              <a:rPr lang="ru-RU" sz="4400" b="1" dirty="0"/>
              <a:t>«Схематизация и </a:t>
            </a:r>
            <a:r>
              <a:rPr lang="ru-RU" sz="4400" b="1" dirty="0" smtClean="0"/>
              <a:t>алгоритмизация как элемент системно-</a:t>
            </a:r>
            <a:r>
              <a:rPr lang="ru-RU" sz="4400" b="1" dirty="0" err="1" smtClean="0"/>
              <a:t>деятельностного</a:t>
            </a:r>
            <a:r>
              <a:rPr lang="ru-RU" sz="4400" b="1" dirty="0" smtClean="0"/>
              <a:t> подхода  </a:t>
            </a:r>
            <a:r>
              <a:rPr lang="ru-RU" sz="4400" b="1" dirty="0"/>
              <a:t>на уроках русского языка и литературы»</a:t>
            </a:r>
            <a:endParaRPr lang="ru-RU" sz="4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93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ustomShape 1"/>
          <p:cNvSpPr/>
          <p:nvPr/>
        </p:nvSpPr>
        <p:spPr>
          <a:xfrm>
            <a:off x="503640" y="771120"/>
            <a:ext cx="9069480" cy="234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5510" b="1" strike="noStrike" spc="-1" dirty="0">
                <a:latin typeface="Arial"/>
                <a:ea typeface="DejaVu Sans"/>
              </a:rPr>
              <a:t>ПРОВЕРИМ НА ПРАКТИКЕ?</a:t>
            </a:r>
            <a:r>
              <a:rPr dirty="0"/>
              <a:t/>
            </a:r>
            <a:br>
              <a:rPr dirty="0"/>
            </a:br>
            <a:r>
              <a:rPr lang="ru-RU" sz="5510" b="1" strike="noStrike" spc="-1" dirty="0">
                <a:latin typeface="Arial"/>
                <a:ea typeface="DejaVu Sans"/>
              </a:rPr>
              <a:t>ГДЕ НАДО ПОДУМАТЬ?</a:t>
            </a:r>
            <a:endParaRPr lang="ru-RU" sz="5510" b="0" strike="noStrike" spc="-1" dirty="0">
              <a:latin typeface="Arial"/>
            </a:endParaRPr>
          </a:p>
        </p:txBody>
      </p:sp>
      <p:sp>
        <p:nvSpPr>
          <p:cNvPr id="385" name="CustomShape 2"/>
          <p:cNvSpPr/>
          <p:nvPr/>
        </p:nvSpPr>
        <p:spPr>
          <a:xfrm>
            <a:off x="503640" y="3168000"/>
            <a:ext cx="4425120" cy="367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775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деревя</a:t>
            </a:r>
            <a:r>
              <a:rPr lang="ru-RU" sz="426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(</a:t>
            </a:r>
            <a:r>
              <a:rPr lang="ru-RU" sz="426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нн</a:t>
            </a:r>
            <a:r>
              <a:rPr lang="ru-RU" sz="426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-н)</a:t>
            </a:r>
            <a:r>
              <a:rPr lang="ru-RU" sz="426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ый</a:t>
            </a:r>
            <a:endParaRPr lang="ru-RU" sz="4260" b="0" strike="noStrike" spc="-1" dirty="0">
              <a:solidFill>
                <a:srgbClr val="0070C0"/>
              </a:solid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стекля(</a:t>
            </a:r>
            <a:r>
              <a:rPr lang="ru-RU" sz="426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нн</a:t>
            </a:r>
            <a:r>
              <a:rPr lang="ru-RU" sz="426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-н)</a:t>
            </a:r>
            <a:r>
              <a:rPr lang="ru-RU" sz="426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ый</a:t>
            </a:r>
            <a:endParaRPr lang="ru-RU" sz="4260" b="0" strike="noStrike" spc="-1" dirty="0">
              <a:solidFill>
                <a:srgbClr val="0070C0"/>
              </a:solid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с(а-о)бака</a:t>
            </a:r>
            <a:endParaRPr lang="ru-RU" sz="4260" b="0" strike="noStrike" spc="-1" dirty="0">
              <a:solidFill>
                <a:srgbClr val="0070C0"/>
              </a:solid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п(а-о)</a:t>
            </a:r>
            <a:r>
              <a:rPr lang="ru-RU" sz="426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ртфель</a:t>
            </a:r>
            <a:endParaRPr lang="ru-RU" sz="4260" b="0" strike="noStrike" spc="-1" dirty="0">
              <a:solidFill>
                <a:srgbClr val="0070C0"/>
              </a:solid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мыш</a:t>
            </a:r>
            <a:r>
              <a:rPr lang="ru-RU" sz="426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(ь-?)</a:t>
            </a:r>
            <a:endParaRPr lang="ru-RU" sz="4260" b="0" strike="noStrike" spc="-1" dirty="0">
              <a:solidFill>
                <a:srgbClr val="0070C0"/>
              </a:solid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4260" b="0" strike="noStrike" spc="-1" dirty="0">
              <a:latin typeface="Arial"/>
            </a:endParaRPr>
          </a:p>
        </p:txBody>
      </p:sp>
      <p:sp>
        <p:nvSpPr>
          <p:cNvPr id="386" name="CustomShape 3"/>
          <p:cNvSpPr/>
          <p:nvPr/>
        </p:nvSpPr>
        <p:spPr>
          <a:xfrm>
            <a:off x="4930560" y="3240000"/>
            <a:ext cx="4425120" cy="38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lnSpcReduction="1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00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глиня</a:t>
            </a:r>
            <a:r>
              <a:rPr lang="ru-RU" sz="40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(</a:t>
            </a:r>
            <a:r>
              <a:rPr lang="ru-RU" sz="400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нн</a:t>
            </a:r>
            <a:r>
              <a:rPr lang="ru-RU" sz="40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-н)</a:t>
            </a:r>
            <a:r>
              <a:rPr lang="ru-RU" sz="400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ый</a:t>
            </a:r>
            <a:endParaRPr lang="ru-RU" sz="4000" b="0" strike="noStrike" spc="-1" dirty="0">
              <a:solidFill>
                <a:srgbClr val="0070C0"/>
              </a:solid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0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ю(</a:t>
            </a:r>
            <a:r>
              <a:rPr lang="ru-RU" sz="400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нн</a:t>
            </a:r>
            <a:r>
              <a:rPr lang="ru-RU" sz="40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-н)</a:t>
            </a:r>
            <a:r>
              <a:rPr lang="ru-RU" sz="400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ый</a:t>
            </a:r>
            <a:endParaRPr lang="ru-RU" sz="4000" b="0" strike="noStrike" spc="-1" dirty="0">
              <a:solidFill>
                <a:srgbClr val="0070C0"/>
              </a:solid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0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мимо дач(ь-?)</a:t>
            </a:r>
            <a:endParaRPr lang="ru-RU" sz="4000" b="0" strike="noStrike" spc="-1" dirty="0">
              <a:solidFill>
                <a:srgbClr val="0070C0"/>
              </a:solid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0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гора </a:t>
            </a:r>
            <a:r>
              <a:rPr lang="ru-RU" sz="4000" b="1" strike="noStrike" spc="-1" dirty="0" smtClean="0">
                <a:solidFill>
                  <a:srgbClr val="0070C0"/>
                </a:solidFill>
                <a:latin typeface="Arial"/>
                <a:ea typeface="DejaVu Sans"/>
              </a:rPr>
              <a:t>с плеч(ь-?)</a:t>
            </a:r>
            <a:endParaRPr lang="ru-RU" sz="4000" b="0" strike="noStrike" spc="-1" dirty="0">
              <a:solidFill>
                <a:srgbClr val="0070C0"/>
              </a:solidFill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000" b="1" strike="noStrike" spc="-1" dirty="0" err="1">
                <a:solidFill>
                  <a:srgbClr val="0070C0"/>
                </a:solidFill>
                <a:latin typeface="Arial"/>
                <a:ea typeface="DejaVu Sans"/>
              </a:rPr>
              <a:t>чере</a:t>
            </a:r>
            <a:r>
              <a:rPr lang="ru-RU" sz="4000" b="1" strike="noStrike" spc="-1" dirty="0">
                <a:solidFill>
                  <a:srgbClr val="0070C0"/>
                </a:solidFill>
                <a:latin typeface="Arial"/>
                <a:ea typeface="DejaVu Sans"/>
              </a:rPr>
              <a:t>(С-З)чур</a:t>
            </a:r>
            <a:endParaRPr lang="ru-RU" sz="4000" b="0" strike="noStrike" spc="-1" dirty="0">
              <a:solidFill>
                <a:srgbClr val="0070C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CustomShape 1"/>
          <p:cNvSpPr/>
          <p:nvPr/>
        </p:nvSpPr>
        <p:spPr>
          <a:xfrm>
            <a:off x="575640" y="267120"/>
            <a:ext cx="9069480" cy="234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5510" b="1" strike="noStrike" spc="-1">
                <a:solidFill>
                  <a:srgbClr val="000000"/>
                </a:solidFill>
                <a:latin typeface="Arial"/>
                <a:ea typeface="DejaVu Sans"/>
              </a:rPr>
              <a:t>ГЛАВНОЕ—УСТРАНИТЬ ВАРИАНТ «надо подумать»</a:t>
            </a:r>
            <a:endParaRPr lang="ru-RU" sz="5510" b="0" strike="noStrike" spc="-1">
              <a:latin typeface="Arial"/>
            </a:endParaRPr>
          </a:p>
        </p:txBody>
      </p:sp>
      <p:pic>
        <p:nvPicPr>
          <p:cNvPr id="388" name="Рисунок 387"/>
          <p:cNvPicPr/>
          <p:nvPr/>
        </p:nvPicPr>
        <p:blipFill>
          <a:blip r:embed="rId2"/>
          <a:stretch/>
        </p:blipFill>
        <p:spPr>
          <a:xfrm>
            <a:off x="1439640" y="2736000"/>
            <a:ext cx="7773840" cy="4534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CustomShape 1"/>
          <p:cNvSpPr/>
          <p:nvPr/>
        </p:nvSpPr>
        <p:spPr>
          <a:xfrm>
            <a:off x="503640" y="1080000"/>
            <a:ext cx="9069480" cy="172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5510" b="0" strike="noStrike" spc="-1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5510" b="0" strike="noStrike" spc="-1">
              <a:latin typeface="Arial"/>
            </a:endParaRPr>
          </a:p>
        </p:txBody>
      </p:sp>
      <p:sp>
        <p:nvSpPr>
          <p:cNvPr id="390" name="CustomShape 2"/>
          <p:cNvSpPr/>
          <p:nvPr/>
        </p:nvSpPr>
        <p:spPr>
          <a:xfrm>
            <a:off x="503640" y="3168000"/>
            <a:ext cx="9069480" cy="367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775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7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Учился (в)</a:t>
            </a:r>
            <a:r>
              <a:rPr lang="ru-RU" sz="4260" b="1" i="1" strike="noStrike" spc="-1" dirty="0" err="1">
                <a:solidFill>
                  <a:srgbClr val="280099"/>
                </a:solidFill>
                <a:latin typeface="Arial"/>
                <a:ea typeface="DejaVu Sans"/>
              </a:rPr>
              <a:t>течениЕ</a:t>
            </a: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/И  каникул</a:t>
            </a:r>
            <a:endParaRPr lang="ru-RU" sz="426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7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Москва (в)</a:t>
            </a:r>
            <a:r>
              <a:rPr lang="ru-RU" sz="4260" b="1" i="1" strike="noStrike" spc="-1" dirty="0" err="1">
                <a:solidFill>
                  <a:srgbClr val="280099"/>
                </a:solidFill>
                <a:latin typeface="Arial"/>
                <a:ea typeface="DejaVu Sans"/>
              </a:rPr>
              <a:t>отличиЕ</a:t>
            </a: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/И от Петербурга</a:t>
            </a:r>
            <a:endParaRPr lang="ru-RU" sz="426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7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(В)</a:t>
            </a:r>
            <a:r>
              <a:rPr lang="ru-RU" sz="4260" b="1" i="1" strike="noStrike" spc="-1" dirty="0" err="1">
                <a:solidFill>
                  <a:srgbClr val="280099"/>
                </a:solidFill>
                <a:latin typeface="Arial"/>
                <a:ea typeface="DejaVu Sans"/>
              </a:rPr>
              <a:t>заключениЕ</a:t>
            </a: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/И  приведу цитату</a:t>
            </a:r>
            <a:endParaRPr lang="ru-RU" sz="426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7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Опоздал (в)</a:t>
            </a:r>
            <a:r>
              <a:rPr lang="ru-RU" sz="4260" b="1" i="1" strike="noStrike" spc="-1" dirty="0" err="1">
                <a:solidFill>
                  <a:srgbClr val="280099"/>
                </a:solidFill>
                <a:latin typeface="Arial"/>
                <a:ea typeface="DejaVu Sans"/>
              </a:rPr>
              <a:t>следствиЕ</a:t>
            </a: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/И пробок</a:t>
            </a:r>
            <a:endParaRPr lang="ru-RU" sz="426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7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 </a:t>
            </a:r>
            <a:r>
              <a:rPr lang="ru-RU" sz="4260" b="1" i="1" strike="noStrike" spc="-1" dirty="0" smtClean="0">
                <a:solidFill>
                  <a:srgbClr val="280099"/>
                </a:solidFill>
                <a:latin typeface="Arial"/>
                <a:ea typeface="DejaVu Sans"/>
              </a:rPr>
              <a:t>(</a:t>
            </a:r>
            <a:r>
              <a:rPr lang="ru-RU" sz="426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В</a:t>
            </a:r>
            <a:r>
              <a:rPr lang="ru-RU" sz="4260" b="1" i="1" strike="noStrike" spc="-1" dirty="0" smtClean="0">
                <a:solidFill>
                  <a:srgbClr val="280099"/>
                </a:solidFill>
                <a:latin typeface="Arial"/>
                <a:ea typeface="DejaVu Sans"/>
              </a:rPr>
              <a:t>)</a:t>
            </a:r>
            <a:r>
              <a:rPr lang="ru-RU" sz="4260" b="1" i="1" strike="noStrike" spc="-1" dirty="0" err="1" smtClean="0">
                <a:solidFill>
                  <a:srgbClr val="280099"/>
                </a:solidFill>
                <a:latin typeface="Arial"/>
                <a:ea typeface="DejaVu Sans"/>
              </a:rPr>
              <a:t>последствиЕ</a:t>
            </a:r>
            <a:r>
              <a:rPr lang="ru-RU" sz="4260" b="1" i="1" strike="noStrike" spc="-1" dirty="0" smtClean="0">
                <a:solidFill>
                  <a:srgbClr val="280099"/>
                </a:solidFill>
                <a:latin typeface="Arial"/>
                <a:ea typeface="DejaVu Sans"/>
              </a:rPr>
              <a:t>/И он заболел</a:t>
            </a:r>
            <a:endParaRPr lang="ru-RU" sz="426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(В)</a:t>
            </a:r>
            <a:r>
              <a:rPr lang="ru-RU" sz="4260" b="1" i="1" strike="noStrike" spc="-1" dirty="0" err="1">
                <a:solidFill>
                  <a:srgbClr val="280099"/>
                </a:solidFill>
                <a:latin typeface="Arial"/>
                <a:ea typeface="DejaVu Sans"/>
              </a:rPr>
              <a:t>завершениЕ</a:t>
            </a: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/И своего </a:t>
            </a:r>
            <a:r>
              <a:rPr lang="ru-RU" sz="4260" b="1" i="1" strike="noStrike" spc="-1" dirty="0" smtClean="0">
                <a:solidFill>
                  <a:srgbClr val="280099"/>
                </a:solidFill>
                <a:latin typeface="Arial"/>
                <a:ea typeface="DejaVu Sans"/>
              </a:rPr>
              <a:t> доклада </a:t>
            </a:r>
            <a:r>
              <a:rPr lang="ru-RU" sz="4260" b="1" i="1" strike="noStrike" spc="-1" dirty="0">
                <a:solidFill>
                  <a:srgbClr val="280099"/>
                </a:solidFill>
                <a:latin typeface="Arial"/>
                <a:ea typeface="DejaVu Sans"/>
              </a:rPr>
              <a:t>сделаю вывод</a:t>
            </a:r>
            <a:endParaRPr lang="ru-RU" sz="4260" b="0" strike="noStrike" spc="-1" dirty="0">
              <a:latin typeface="Arial"/>
            </a:endParaRPr>
          </a:p>
        </p:txBody>
      </p:sp>
      <p:sp>
        <p:nvSpPr>
          <p:cNvPr id="391" name="CustomShape 3"/>
          <p:cNvSpPr/>
          <p:nvPr/>
        </p:nvSpPr>
        <p:spPr>
          <a:xfrm>
            <a:off x="435960" y="792000"/>
            <a:ext cx="9194400" cy="3832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4000" b="1" strike="noStrike" spc="-1" dirty="0">
                <a:solidFill>
                  <a:srgbClr val="000000"/>
                </a:solidFill>
                <a:latin typeface="DejaVu Sans"/>
                <a:ea typeface="DejaVu Sans"/>
              </a:rPr>
              <a:t>   </a:t>
            </a:r>
            <a:r>
              <a:rPr lang="ru-RU" sz="4000" b="1" strike="noStrike" spc="-1" dirty="0" smtClean="0">
                <a:solidFill>
                  <a:srgbClr val="000000"/>
                </a:solidFill>
                <a:latin typeface="DejaVu Sans"/>
                <a:ea typeface="DejaVu Sans"/>
              </a:rPr>
              <a:t>         Практика </a:t>
            </a:r>
            <a:r>
              <a:rPr lang="ru-RU" sz="4000" b="1" strike="noStrike" spc="-1" dirty="0">
                <a:solidFill>
                  <a:srgbClr val="000000"/>
                </a:solidFill>
                <a:latin typeface="DejaVu Sans"/>
                <a:ea typeface="DejaVu Sans"/>
              </a:rPr>
              <a:t>показала:</a:t>
            </a:r>
            <a:endParaRPr lang="ru-RU" sz="4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00000"/>
                </a:solidFill>
                <a:latin typeface="DejaVu Sans"/>
                <a:ea typeface="DejaVu Sans"/>
              </a:rPr>
              <a:t>самые большие проблемы возникают у большинства учеников ( около80%) с этими  и подобными словами:</a:t>
            </a:r>
            <a:endParaRPr lang="ru-RU" sz="32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CustomShape 1"/>
          <p:cNvSpPr/>
          <p:nvPr/>
        </p:nvSpPr>
        <p:spPr>
          <a:xfrm>
            <a:off x="503640" y="1080000"/>
            <a:ext cx="9069480" cy="172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5510" b="1" strike="noStrike" spc="-1" dirty="0" smtClean="0">
                <a:solidFill>
                  <a:srgbClr val="000080"/>
                </a:solidFill>
                <a:latin typeface="Arial"/>
                <a:ea typeface="DejaVu Sans"/>
              </a:rPr>
              <a:t> </a:t>
            </a:r>
            <a:endParaRPr lang="ru-RU" sz="5510" b="0" strike="noStrike" spc="-1" dirty="0">
              <a:latin typeface="Arial"/>
            </a:endParaRPr>
          </a:p>
        </p:txBody>
      </p:sp>
      <p:sp>
        <p:nvSpPr>
          <p:cNvPr id="394" name="CustomShape 2"/>
          <p:cNvSpPr/>
          <p:nvPr/>
        </p:nvSpPr>
        <p:spPr>
          <a:xfrm>
            <a:off x="503640" y="3168000"/>
            <a:ext cx="9069480" cy="367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5400" b="1" u="sng" strike="noStrike" spc="-1" dirty="0" smtClean="0">
                <a:solidFill>
                  <a:srgbClr val="0000FF"/>
                </a:solidFill>
                <a:uFillTx/>
                <a:latin typeface="Arial"/>
                <a:ea typeface="DejaVu Sans"/>
              </a:rPr>
              <a:t> </a:t>
            </a:r>
            <a:endParaRPr lang="ru-RU" sz="5400" b="0" strike="noStrike" spc="-1" dirty="0">
              <a:latin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ПРОВЕРИМ СЕБЯ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526" y="1655545"/>
            <a:ext cx="8446058" cy="4860483"/>
          </a:xfrm>
        </p:spPr>
        <p:txBody>
          <a:bodyPr>
            <a:normAutofit lnSpcReduction="10000"/>
          </a:bodyPr>
          <a:lstStyle/>
          <a:p>
            <a:pPr marL="432000" indent="-322560">
              <a:lnSpc>
                <a:spcPct val="100000"/>
              </a:lnSpc>
              <a:spcBef>
                <a:spcPts val="7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3600" b="1" i="1" spc="-1" dirty="0">
                <a:solidFill>
                  <a:srgbClr val="280099"/>
                </a:solidFill>
                <a:latin typeface="Arial"/>
                <a:ea typeface="DejaVu Sans"/>
              </a:rPr>
              <a:t>Учился </a:t>
            </a: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в </a:t>
            </a:r>
            <a:r>
              <a:rPr lang="ru-RU" sz="3600" b="1" i="1" spc="-1" dirty="0" err="1" smtClean="0">
                <a:solidFill>
                  <a:srgbClr val="280099"/>
                </a:solidFill>
                <a:latin typeface="Arial"/>
                <a:ea typeface="DejaVu Sans"/>
              </a:rPr>
              <a:t>течениЕ</a:t>
            </a: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  </a:t>
            </a:r>
            <a:r>
              <a:rPr lang="ru-RU" sz="3600" b="1" i="1" spc="-1" dirty="0">
                <a:solidFill>
                  <a:srgbClr val="280099"/>
                </a:solidFill>
                <a:latin typeface="Arial"/>
                <a:ea typeface="DejaVu Sans"/>
              </a:rPr>
              <a:t>каникул</a:t>
            </a:r>
            <a:endParaRPr lang="ru-RU" sz="3600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7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3600" b="1" i="1" spc="-1" dirty="0">
                <a:solidFill>
                  <a:srgbClr val="280099"/>
                </a:solidFill>
                <a:latin typeface="Arial"/>
                <a:ea typeface="DejaVu Sans"/>
              </a:rPr>
              <a:t>Москва </a:t>
            </a: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в </a:t>
            </a:r>
            <a:r>
              <a:rPr lang="ru-RU" sz="3600" b="1" i="1" spc="-1" dirty="0" err="1" smtClean="0">
                <a:solidFill>
                  <a:srgbClr val="280099"/>
                </a:solidFill>
                <a:latin typeface="Arial"/>
                <a:ea typeface="DejaVu Sans"/>
              </a:rPr>
              <a:t>отличиЕ</a:t>
            </a: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 </a:t>
            </a:r>
            <a:r>
              <a:rPr lang="ru-RU" sz="3600" b="1" i="1" spc="-1" dirty="0">
                <a:solidFill>
                  <a:srgbClr val="280099"/>
                </a:solidFill>
                <a:latin typeface="Arial"/>
                <a:ea typeface="DejaVu Sans"/>
              </a:rPr>
              <a:t>от Петербурга</a:t>
            </a:r>
            <a:endParaRPr lang="ru-RU" sz="3600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7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В </a:t>
            </a:r>
            <a:r>
              <a:rPr lang="ru-RU" sz="3600" b="1" i="1" spc="-1" dirty="0" err="1" smtClean="0">
                <a:solidFill>
                  <a:srgbClr val="280099"/>
                </a:solidFill>
                <a:latin typeface="Arial"/>
                <a:ea typeface="DejaVu Sans"/>
              </a:rPr>
              <a:t>заключениЕ</a:t>
            </a: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  </a:t>
            </a:r>
            <a:r>
              <a:rPr lang="ru-RU" sz="3600" b="1" i="1" spc="-1" dirty="0">
                <a:solidFill>
                  <a:srgbClr val="280099"/>
                </a:solidFill>
                <a:latin typeface="Arial"/>
                <a:ea typeface="DejaVu Sans"/>
              </a:rPr>
              <a:t>приведу цитату</a:t>
            </a:r>
            <a:endParaRPr lang="ru-RU" sz="3600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7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3600" b="1" i="1" spc="-1" dirty="0">
                <a:solidFill>
                  <a:srgbClr val="280099"/>
                </a:solidFill>
                <a:latin typeface="Arial"/>
                <a:ea typeface="DejaVu Sans"/>
              </a:rPr>
              <a:t>Опоздал </a:t>
            </a:r>
            <a:r>
              <a:rPr lang="ru-RU" sz="3600" b="1" i="1" spc="-1" dirty="0" err="1" smtClean="0">
                <a:solidFill>
                  <a:srgbClr val="280099"/>
                </a:solidFill>
                <a:latin typeface="Arial"/>
                <a:ea typeface="DejaVu Sans"/>
              </a:rPr>
              <a:t>вследствиЕ</a:t>
            </a: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 </a:t>
            </a:r>
            <a:r>
              <a:rPr lang="ru-RU" sz="3600" b="1" i="1" spc="-1" dirty="0">
                <a:solidFill>
                  <a:srgbClr val="280099"/>
                </a:solidFill>
                <a:latin typeface="Arial"/>
                <a:ea typeface="DejaVu Sans"/>
              </a:rPr>
              <a:t>пробок</a:t>
            </a:r>
            <a:endParaRPr lang="ru-RU" sz="3600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7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  </a:t>
            </a:r>
            <a:r>
              <a:rPr lang="ru-RU" sz="3600" b="1" i="1" spc="-1" dirty="0" err="1" smtClean="0">
                <a:solidFill>
                  <a:srgbClr val="280099"/>
                </a:solidFill>
                <a:latin typeface="Arial"/>
                <a:ea typeface="DejaVu Sans"/>
              </a:rPr>
              <a:t>ВпоследствиИ</a:t>
            </a: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 он заболел</a:t>
            </a:r>
            <a:endParaRPr lang="ru-RU" sz="3600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В </a:t>
            </a:r>
            <a:r>
              <a:rPr lang="ru-RU" sz="3600" b="1" i="1" spc="-1" dirty="0" err="1" smtClean="0">
                <a:solidFill>
                  <a:srgbClr val="280099"/>
                </a:solidFill>
                <a:latin typeface="Arial"/>
                <a:ea typeface="DejaVu Sans"/>
              </a:rPr>
              <a:t>завершениЕ</a:t>
            </a: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 </a:t>
            </a:r>
            <a:r>
              <a:rPr lang="ru-RU" sz="3600" b="1" i="1" spc="-1" dirty="0">
                <a:solidFill>
                  <a:srgbClr val="280099"/>
                </a:solidFill>
                <a:latin typeface="Arial"/>
                <a:ea typeface="DejaVu Sans"/>
              </a:rPr>
              <a:t>своего </a:t>
            </a:r>
            <a:r>
              <a:rPr lang="ru-RU" sz="3600" b="1" i="1" spc="-1" dirty="0" smtClean="0">
                <a:solidFill>
                  <a:srgbClr val="280099"/>
                </a:solidFill>
                <a:latin typeface="Arial"/>
                <a:ea typeface="DejaVu Sans"/>
              </a:rPr>
              <a:t> доклада сделаю </a:t>
            </a:r>
            <a:r>
              <a:rPr lang="ru-RU" sz="3600" b="1" i="1" spc="-1" dirty="0">
                <a:solidFill>
                  <a:srgbClr val="280099"/>
                </a:solidFill>
                <a:latin typeface="Arial"/>
                <a:ea typeface="DejaVu Sans"/>
              </a:rPr>
              <a:t>вывод</a:t>
            </a:r>
            <a:endParaRPr lang="ru-RU" sz="3600" spc="-1" dirty="0">
              <a:latin typeface="Arial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Рисунок 391"/>
          <p:cNvPicPr/>
          <p:nvPr/>
        </p:nvPicPr>
        <p:blipFill>
          <a:blip r:embed="rId2"/>
          <a:stretch/>
        </p:blipFill>
        <p:spPr>
          <a:xfrm>
            <a:off x="17280" y="391320"/>
            <a:ext cx="10080360" cy="6810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CustomShape 1"/>
          <p:cNvSpPr/>
          <p:nvPr/>
        </p:nvSpPr>
        <p:spPr>
          <a:xfrm>
            <a:off x="647640" y="288000"/>
            <a:ext cx="9069480" cy="801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7200" b="0" strike="noStrike" spc="-1">
                <a:solidFill>
                  <a:srgbClr val="000080"/>
                </a:solidFill>
                <a:latin typeface="Arial"/>
                <a:ea typeface="DejaVu Sans"/>
              </a:rPr>
              <a:t>АЛГОРИТМИЗАЦИЯ И УПРОЩЕНИЕ ПРИМЕНЕНИЯ ПРАВИЛА</a:t>
            </a:r>
            <a:endParaRPr lang="ru-RU" sz="7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CustomShape 1"/>
          <p:cNvSpPr/>
          <p:nvPr/>
        </p:nvSpPr>
        <p:spPr>
          <a:xfrm>
            <a:off x="432000" y="-360000"/>
            <a:ext cx="9069480" cy="8514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5400" b="1" i="1" strike="noStrike" spc="-1">
                <a:solidFill>
                  <a:srgbClr val="280099"/>
                </a:solidFill>
                <a:latin typeface="Arial"/>
                <a:ea typeface="DejaVu Sans"/>
              </a:rPr>
              <a:t>Правило, которое надо применять последовательно—это алгоритм. Доведённый </a:t>
            </a:r>
            <a:r>
              <a:rPr lang="ru-RU" sz="5400" b="1" i="1" u="sng" strike="noStrike" spc="-1">
                <a:solidFill>
                  <a:srgbClr val="280099"/>
                </a:solidFill>
                <a:uFillTx/>
                <a:latin typeface="Arial"/>
                <a:ea typeface="DejaVu Sans"/>
              </a:rPr>
              <a:t>до автоматизма</a:t>
            </a:r>
            <a:r>
              <a:rPr lang="ru-RU" sz="5400" b="1" i="1" strike="noStrike" spc="-1">
                <a:solidFill>
                  <a:srgbClr val="280099"/>
                </a:solidFill>
                <a:latin typeface="Arial"/>
                <a:ea typeface="DejaVu Sans"/>
              </a:rPr>
              <a:t> алгоритм превращает любое правило в ситуацию </a:t>
            </a:r>
            <a:r>
              <a:rPr lang="ru-RU" sz="5400" b="1" i="1" u="sng" strike="noStrike" spc="-1">
                <a:solidFill>
                  <a:srgbClr val="280099"/>
                </a:solidFill>
                <a:uFillTx/>
                <a:latin typeface="Arial"/>
                <a:ea typeface="DejaVu Sans"/>
              </a:rPr>
              <a:t>« мне легко»</a:t>
            </a:r>
            <a:endParaRPr lang="ru-RU" sz="5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05878"/>
            <a:ext cx="7883091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2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CustomShape 1"/>
          <p:cNvSpPr/>
          <p:nvPr/>
        </p:nvSpPr>
        <p:spPr>
          <a:xfrm>
            <a:off x="360000" y="212760"/>
            <a:ext cx="9069480" cy="187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Алгоритмизируем правило «Одна и две Н в суффиксах </a:t>
            </a:r>
            <a:r>
              <a:rPr lang="ru-RU" sz="2800" b="1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причастий и отглагольных прилагательных»</a:t>
            </a:r>
            <a:endParaRPr lang="ru-RU" sz="2800" b="0" strike="noStrike" spc="-1" dirty="0">
              <a:latin typeface="Arial"/>
            </a:endParaRPr>
          </a:p>
        </p:txBody>
      </p:sp>
      <p:sp>
        <p:nvSpPr>
          <p:cNvPr id="398" name="CustomShape 2"/>
          <p:cNvSpPr/>
          <p:nvPr/>
        </p:nvSpPr>
        <p:spPr>
          <a:xfrm>
            <a:off x="246960" y="2064600"/>
            <a:ext cx="2918880" cy="1749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325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5400" b="1" strike="noStrike" spc="-1" dirty="0">
                <a:solidFill>
                  <a:srgbClr val="5E2750"/>
                </a:solidFill>
                <a:latin typeface="Arial"/>
                <a:ea typeface="DejaVu Sans"/>
              </a:rPr>
              <a:t> Точно ли это </a:t>
            </a:r>
            <a:r>
              <a:rPr lang="ru-RU" sz="5400" b="1" strike="noStrike" spc="-1" dirty="0" smtClean="0">
                <a:solidFill>
                  <a:srgbClr val="5E2750"/>
                </a:solidFill>
                <a:latin typeface="Arial"/>
                <a:ea typeface="DejaVu Sans"/>
              </a:rPr>
              <a:t>причастие или отглагольное прилагательное? </a:t>
            </a:r>
            <a:r>
              <a:rPr lang="ru-RU" sz="5400" b="1" strike="noStrike" spc="-1" dirty="0">
                <a:solidFill>
                  <a:srgbClr val="5E2750"/>
                </a:solidFill>
                <a:latin typeface="Arial"/>
                <a:ea typeface="DejaVu Sans"/>
              </a:rPr>
              <a:t>«Спрятано» ли внутри действие?</a:t>
            </a:r>
            <a:endParaRPr lang="ru-RU" sz="5400" b="0" strike="noStrike" spc="-1" dirty="0">
              <a:latin typeface="Arial"/>
            </a:endParaRPr>
          </a:p>
        </p:txBody>
      </p:sp>
      <p:sp>
        <p:nvSpPr>
          <p:cNvPr id="399" name="CustomShape 3"/>
          <p:cNvSpPr/>
          <p:nvPr/>
        </p:nvSpPr>
        <p:spPr>
          <a:xfrm>
            <a:off x="3270960" y="2088000"/>
            <a:ext cx="2918880" cy="187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775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>
                <a:solidFill>
                  <a:srgbClr val="DC2300"/>
                </a:solidFill>
                <a:latin typeface="Arial"/>
                <a:ea typeface="DejaVu Sans"/>
              </a:rPr>
              <a:t>Нет, не причастие.</a:t>
            </a:r>
            <a:endParaRPr lang="ru-RU" sz="426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>
                <a:solidFill>
                  <a:srgbClr val="002060"/>
                </a:solidFill>
                <a:latin typeface="Arial"/>
                <a:ea typeface="DejaVu Sans"/>
              </a:rPr>
              <a:t>Да, причастие</a:t>
            </a:r>
            <a:r>
              <a:rPr lang="ru-RU" sz="4260" b="1" strike="noStrike" spc="-1" dirty="0">
                <a:solidFill>
                  <a:srgbClr val="23FF23"/>
                </a:solidFill>
                <a:latin typeface="Arial"/>
                <a:ea typeface="DejaVu Sans"/>
              </a:rPr>
              <a:t>.</a:t>
            </a:r>
            <a:r>
              <a:rPr lang="ru-RU" sz="4260" b="0" strike="noStrike" spc="-1" dirty="0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lang="ru-RU" sz="4260" b="0" strike="noStrike" spc="-1" dirty="0">
              <a:latin typeface="Arial"/>
            </a:endParaRPr>
          </a:p>
        </p:txBody>
      </p:sp>
      <p:sp>
        <p:nvSpPr>
          <p:cNvPr id="400" name="CustomShape 4"/>
          <p:cNvSpPr/>
          <p:nvPr/>
        </p:nvSpPr>
        <p:spPr>
          <a:xfrm>
            <a:off x="6637320" y="2088000"/>
            <a:ext cx="2918880" cy="1942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550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>
                <a:solidFill>
                  <a:srgbClr val="CE181E"/>
                </a:solidFill>
                <a:latin typeface="Arial"/>
                <a:ea typeface="DejaVu Sans"/>
              </a:rPr>
              <a:t>Ищем часть речи дальше.</a:t>
            </a:r>
            <a:endParaRPr lang="ru-RU" sz="426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>
                <a:solidFill>
                  <a:srgbClr val="2323DC"/>
                </a:solidFill>
                <a:latin typeface="Arial"/>
                <a:ea typeface="DejaVu Sans"/>
              </a:rPr>
              <a:t> С полным причастием применяем 4 проверки.</a:t>
            </a:r>
            <a:endParaRPr lang="ru-RU" sz="4260" b="0" strike="noStrike" spc="-1" dirty="0">
              <a:latin typeface="Arial"/>
            </a:endParaRPr>
          </a:p>
        </p:txBody>
      </p:sp>
      <p:sp>
        <p:nvSpPr>
          <p:cNvPr id="401" name="CustomShape 5"/>
          <p:cNvSpPr/>
          <p:nvPr/>
        </p:nvSpPr>
        <p:spPr>
          <a:xfrm>
            <a:off x="144000" y="4536000"/>
            <a:ext cx="2232000" cy="25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600" b="1" strike="noStrike" spc="-1" dirty="0" smtClean="0">
                <a:solidFill>
                  <a:srgbClr val="000080"/>
                </a:solidFill>
                <a:latin typeface="Arial"/>
                <a:ea typeface="DejaVu Sans"/>
              </a:rPr>
              <a:t>1.Есть </a:t>
            </a:r>
            <a:r>
              <a:rPr lang="ru-RU" sz="2600" b="1" strike="noStrike" spc="-1" dirty="0">
                <a:solidFill>
                  <a:srgbClr val="000080"/>
                </a:solidFill>
                <a:latin typeface="Arial"/>
                <a:ea typeface="DejaVu Sans"/>
              </a:rPr>
              <a:t>приставка кроме </a:t>
            </a:r>
            <a:r>
              <a:rPr lang="ru-RU" sz="2600" b="1" strike="noStrike" spc="-1" dirty="0" err="1">
                <a:solidFill>
                  <a:srgbClr val="000080"/>
                </a:solidFill>
                <a:latin typeface="Arial"/>
                <a:ea typeface="DejaVu Sans"/>
              </a:rPr>
              <a:t>не-</a:t>
            </a:r>
            <a:r>
              <a:rPr lang="ru-RU" sz="2600" b="1" strike="noStrike" spc="-1" dirty="0">
                <a:solidFill>
                  <a:srgbClr val="000080"/>
                </a:solidFill>
                <a:latin typeface="Arial"/>
                <a:ea typeface="DejaVu Sans"/>
              </a:rPr>
              <a:t>   --пишем НН: </a:t>
            </a:r>
            <a:r>
              <a:rPr lang="ru-RU" sz="2200" b="1" strike="noStrike" spc="-1" dirty="0" smtClean="0">
                <a:solidFill>
                  <a:srgbClr val="000080"/>
                </a:solidFill>
                <a:latin typeface="Arial"/>
                <a:ea typeface="DejaVu Sans"/>
              </a:rPr>
              <a:t>потерянный</a:t>
            </a: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endParaRPr lang="ru-RU" sz="2200" b="0" strike="noStrike" spc="-1" dirty="0">
              <a:latin typeface="Arial"/>
            </a:endParaRPr>
          </a:p>
        </p:txBody>
      </p:sp>
      <p:sp>
        <p:nvSpPr>
          <p:cNvPr id="402" name="CustomShape 6"/>
          <p:cNvSpPr/>
          <p:nvPr/>
        </p:nvSpPr>
        <p:spPr>
          <a:xfrm>
            <a:off x="2376000" y="4608000"/>
            <a:ext cx="2952000" cy="244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25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600" b="1" strike="noStrike" spc="-1" dirty="0" smtClean="0">
                <a:solidFill>
                  <a:srgbClr val="660066"/>
                </a:solidFill>
                <a:latin typeface="Arial"/>
                <a:ea typeface="DejaVu Sans"/>
              </a:rPr>
              <a:t>2.Есть </a:t>
            </a:r>
            <a:r>
              <a:rPr lang="ru-RU" sz="2600" b="1" strike="noStrike" spc="-1" dirty="0" err="1">
                <a:solidFill>
                  <a:srgbClr val="660066"/>
                </a:solidFill>
                <a:latin typeface="Arial"/>
                <a:ea typeface="DejaVu Sans"/>
              </a:rPr>
              <a:t>дополнитель-ные</a:t>
            </a:r>
            <a:r>
              <a:rPr lang="ru-RU" sz="2600" b="1" strike="noStrike" spc="-1" dirty="0">
                <a:solidFill>
                  <a:srgbClr val="660066"/>
                </a:solidFill>
                <a:latin typeface="Arial"/>
                <a:ea typeface="DejaVu Sans"/>
              </a:rPr>
              <a:t> подробности—пишем НН</a:t>
            </a:r>
            <a:endParaRPr lang="ru-RU" sz="260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 smtClean="0">
                <a:solidFill>
                  <a:srgbClr val="660066"/>
                </a:solidFill>
                <a:latin typeface="Arial"/>
                <a:ea typeface="DejaVu Sans"/>
              </a:rPr>
              <a:t>Вязанная    бабушкой из шерсти на спицах   </a:t>
            </a:r>
            <a:r>
              <a:rPr lang="ru-RU" sz="2000" b="1" strike="noStrike" spc="-1" dirty="0">
                <a:solidFill>
                  <a:srgbClr val="660066"/>
                </a:solidFill>
                <a:latin typeface="Arial"/>
                <a:ea typeface="DejaVu Sans"/>
              </a:rPr>
              <a:t>шапка</a:t>
            </a:r>
            <a:endParaRPr lang="ru-RU" sz="2000" b="0" strike="noStrike" spc="-1" dirty="0">
              <a:latin typeface="Arial"/>
            </a:endParaRPr>
          </a:p>
        </p:txBody>
      </p:sp>
      <p:sp>
        <p:nvSpPr>
          <p:cNvPr id="403" name="CustomShape 7"/>
          <p:cNvSpPr/>
          <p:nvPr/>
        </p:nvSpPr>
        <p:spPr>
          <a:xfrm>
            <a:off x="6119280" y="4320000"/>
            <a:ext cx="3526200" cy="280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850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 smtClean="0">
                <a:solidFill>
                  <a:srgbClr val="663300"/>
                </a:solidFill>
                <a:latin typeface="Arial"/>
                <a:ea typeface="DejaVu Sans"/>
              </a:rPr>
              <a:t>3.Есть </a:t>
            </a:r>
            <a:r>
              <a:rPr lang="ru-RU" sz="2000" b="1" strike="noStrike" spc="-1" dirty="0">
                <a:solidFill>
                  <a:srgbClr val="663300"/>
                </a:solidFill>
                <a:latin typeface="Arial"/>
                <a:ea typeface="DejaVu Sans"/>
              </a:rPr>
              <a:t>блок —-</a:t>
            </a:r>
            <a:r>
              <a:rPr lang="ru-RU" sz="2000" b="1" strike="noStrike" spc="-1" dirty="0" err="1">
                <a:solidFill>
                  <a:srgbClr val="663300"/>
                </a:solidFill>
                <a:latin typeface="Arial"/>
                <a:ea typeface="DejaVu Sans"/>
              </a:rPr>
              <a:t>ованн</a:t>
            </a:r>
            <a:r>
              <a:rPr lang="ru-RU" sz="2000" b="1" strike="noStrike" spc="-1" dirty="0">
                <a:solidFill>
                  <a:srgbClr val="663300"/>
                </a:solidFill>
                <a:latin typeface="Arial"/>
                <a:ea typeface="DejaVu Sans"/>
              </a:rPr>
              <a:t>—</a:t>
            </a:r>
            <a:r>
              <a:rPr lang="ru-RU" sz="2000" b="1" strike="noStrike" spc="-1" dirty="0" err="1">
                <a:solidFill>
                  <a:srgbClr val="663300"/>
                </a:solidFill>
                <a:latin typeface="Arial"/>
                <a:ea typeface="DejaVu Sans"/>
              </a:rPr>
              <a:t>пишемНН</a:t>
            </a:r>
            <a:endParaRPr lang="ru-RU" sz="200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 err="1">
                <a:solidFill>
                  <a:srgbClr val="663300"/>
                </a:solidFill>
                <a:latin typeface="Arial"/>
                <a:ea typeface="DejaVu Sans"/>
              </a:rPr>
              <a:t>ЗаколдОВАННый</a:t>
            </a:r>
            <a:r>
              <a:rPr lang="ru-RU" sz="2000" b="1" strike="noStrike" spc="-1" dirty="0">
                <a:solidFill>
                  <a:srgbClr val="663300"/>
                </a:solidFill>
                <a:latin typeface="Arial"/>
                <a:ea typeface="DejaVu Sans"/>
              </a:rPr>
              <a:t> </a:t>
            </a:r>
            <a:r>
              <a:rPr lang="ru-RU" sz="2000" b="1" strike="noStrike" spc="-1" dirty="0" smtClean="0">
                <a:solidFill>
                  <a:srgbClr val="663300"/>
                </a:solidFill>
                <a:latin typeface="Arial"/>
                <a:ea typeface="DejaVu Sans"/>
              </a:rPr>
              <a:t>мальчик Нильс.</a:t>
            </a: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1" spc="-1" dirty="0" smtClean="0">
                <a:solidFill>
                  <a:srgbClr val="663300"/>
                </a:solidFill>
                <a:latin typeface="Arial"/>
              </a:rPr>
              <a:t>( кроме слов КОВАНЫЙ , ЖЁВАНЫЙ)</a:t>
            </a:r>
            <a:endParaRPr lang="ru-RU" sz="200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 smtClean="0">
                <a:solidFill>
                  <a:srgbClr val="94006B"/>
                </a:solidFill>
                <a:latin typeface="Arial"/>
                <a:ea typeface="DejaVu Sans"/>
              </a:rPr>
              <a:t>4.От </a:t>
            </a:r>
            <a:r>
              <a:rPr lang="ru-RU" sz="2000" b="1" strike="noStrike" spc="-1" dirty="0">
                <a:solidFill>
                  <a:srgbClr val="94006B"/>
                </a:solidFill>
                <a:latin typeface="Arial"/>
                <a:ea typeface="DejaVu Sans"/>
              </a:rPr>
              <a:t>глагола </a:t>
            </a:r>
            <a:r>
              <a:rPr lang="ru-RU" sz="2000" b="1" strike="noStrike" spc="-1" dirty="0" err="1">
                <a:solidFill>
                  <a:srgbClr val="94006B"/>
                </a:solidFill>
                <a:latin typeface="Arial"/>
                <a:ea typeface="DejaVu Sans"/>
              </a:rPr>
              <a:t>сов.вида</a:t>
            </a:r>
            <a:r>
              <a:rPr lang="ru-RU" sz="2000" b="1" strike="noStrike" spc="-1" dirty="0">
                <a:solidFill>
                  <a:srgbClr val="94006B"/>
                </a:solidFill>
                <a:latin typeface="Arial"/>
                <a:ea typeface="DejaVu Sans"/>
              </a:rPr>
              <a:t>.</a:t>
            </a:r>
            <a:endParaRPr lang="ru-RU" sz="200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2000" b="1" strike="noStrike" spc="-1" dirty="0" err="1">
                <a:solidFill>
                  <a:srgbClr val="94006B"/>
                </a:solidFill>
                <a:latin typeface="Arial"/>
                <a:ea typeface="DejaVu Sans"/>
              </a:rPr>
              <a:t>КуплеННый</a:t>
            </a:r>
            <a:r>
              <a:rPr lang="ru-RU" sz="2000" b="1" strike="noStrike" spc="-1" dirty="0">
                <a:solidFill>
                  <a:srgbClr val="94006B"/>
                </a:solidFill>
                <a:latin typeface="Arial"/>
                <a:ea typeface="DejaVu Sans"/>
              </a:rPr>
              <a:t>—купить.</a:t>
            </a:r>
            <a:endParaRPr lang="ru-RU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1888"/>
              </a:spcBef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404" name="Line 8"/>
          <p:cNvSpPr/>
          <p:nvPr/>
        </p:nvSpPr>
        <p:spPr>
          <a:xfrm flipV="1">
            <a:off x="2879640" y="2592000"/>
            <a:ext cx="432000" cy="14400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5" name="Line 9"/>
          <p:cNvSpPr/>
          <p:nvPr/>
        </p:nvSpPr>
        <p:spPr>
          <a:xfrm>
            <a:off x="3167640" y="3312000"/>
            <a:ext cx="403200" cy="36000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6" name="Line 10"/>
          <p:cNvSpPr/>
          <p:nvPr/>
        </p:nvSpPr>
        <p:spPr>
          <a:xfrm flipV="1">
            <a:off x="5471280" y="2232000"/>
            <a:ext cx="1166040" cy="57600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7" name="Line 11"/>
          <p:cNvSpPr/>
          <p:nvPr/>
        </p:nvSpPr>
        <p:spPr>
          <a:xfrm flipV="1">
            <a:off x="5759280" y="3384000"/>
            <a:ext cx="878040" cy="28800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8" name="Line 12"/>
          <p:cNvSpPr/>
          <p:nvPr/>
        </p:nvSpPr>
        <p:spPr>
          <a:xfrm flipH="1">
            <a:off x="2015640" y="4032000"/>
            <a:ext cx="4751640" cy="28800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9" name="Line 13"/>
          <p:cNvSpPr/>
          <p:nvPr/>
        </p:nvSpPr>
        <p:spPr>
          <a:xfrm flipH="1">
            <a:off x="4607640" y="4032000"/>
            <a:ext cx="2160000" cy="50400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0" name="Line 14"/>
          <p:cNvSpPr/>
          <p:nvPr/>
        </p:nvSpPr>
        <p:spPr>
          <a:xfrm flipH="1">
            <a:off x="6347160" y="4032000"/>
            <a:ext cx="564120" cy="50400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1" name="Line 15"/>
          <p:cNvSpPr/>
          <p:nvPr/>
        </p:nvSpPr>
        <p:spPr>
          <a:xfrm>
            <a:off x="7631280" y="4032000"/>
            <a:ext cx="2016000" cy="86400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2" name="Line 16"/>
          <p:cNvSpPr/>
          <p:nvPr/>
        </p:nvSpPr>
        <p:spPr>
          <a:xfrm flipH="1">
            <a:off x="8999280" y="4896000"/>
            <a:ext cx="648000" cy="936000"/>
          </a:xfrm>
          <a:prstGeom prst="line">
            <a:avLst/>
          </a:prstGeom>
          <a:ln>
            <a:solidFill>
              <a:srgbClr val="000000"/>
            </a:solidFill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3" name="Line 17"/>
          <p:cNvSpPr/>
          <p:nvPr/>
        </p:nvSpPr>
        <p:spPr>
          <a:xfrm>
            <a:off x="1007640" y="5976000"/>
            <a:ext cx="360" cy="2160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1312" y="767731"/>
            <a:ext cx="7264135" cy="1411944"/>
          </a:xfrm>
        </p:spPr>
        <p:txBody>
          <a:bodyPr/>
          <a:lstStyle/>
          <a:p>
            <a:r>
              <a:rPr lang="ru-RU" b="1" dirty="0" smtClean="0"/>
              <a:t>ПРИМЕРЫ СОЗДАННЫХ ДЕТЬМИ схем и алгоритмов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6787" y="2454443"/>
            <a:ext cx="4299648" cy="63522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СХЕМА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26156" y="3089666"/>
            <a:ext cx="3658365" cy="3423462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200" dirty="0" err="1" smtClean="0">
                <a:latin typeface="Arial Black" panose="020B0A04020102020204" pitchFamily="34" charset="0"/>
              </a:rPr>
              <a:t>СиЗый</a:t>
            </a:r>
            <a:r>
              <a:rPr lang="ru-RU" sz="3200" dirty="0" smtClean="0">
                <a:latin typeface="Arial Black" panose="020B0A04020102020204" pitchFamily="34" charset="0"/>
              </a:rPr>
              <a:t> </a:t>
            </a:r>
            <a:r>
              <a:rPr lang="ru-RU" sz="3200" dirty="0" err="1" smtClean="0">
                <a:latin typeface="Arial Black" panose="020B0A04020102020204" pitchFamily="34" charset="0"/>
              </a:rPr>
              <a:t>ЖДёТ</a:t>
            </a:r>
            <a:r>
              <a:rPr lang="ru-RU" sz="3200" dirty="0" smtClean="0">
                <a:latin typeface="Arial Black" panose="020B0A04020102020204" pitchFamily="34" charset="0"/>
              </a:rPr>
              <a:t>= ЧИК.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</a:rPr>
              <a:t>АЛГОРИТМ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245768" y="3532850"/>
            <a:ext cx="4244741" cy="3423462"/>
          </a:xfrm>
        </p:spPr>
        <p:txBody>
          <a:bodyPr>
            <a:normAutofit lnSpcReduction="10000"/>
          </a:bodyPr>
          <a:lstStyle/>
          <a:p>
            <a:r>
              <a:rPr lang="ru-RU" sz="2400" u="sng" dirty="0" smtClean="0"/>
              <a:t>ЕК-ИК : </a:t>
            </a:r>
            <a:r>
              <a:rPr lang="ru-RU" sz="2400" u="sng" dirty="0" err="1" smtClean="0"/>
              <a:t>ёж..к</a:t>
            </a:r>
            <a:r>
              <a:rPr lang="ru-RU" sz="2400" u="sng" dirty="0" smtClean="0"/>
              <a:t>? </a:t>
            </a:r>
            <a:r>
              <a:rPr lang="ru-RU" sz="2400" u="sng" dirty="0" err="1" smtClean="0"/>
              <a:t>листоч</a:t>
            </a:r>
            <a:r>
              <a:rPr lang="ru-RU" sz="2400" u="sng" dirty="0" smtClean="0"/>
              <a:t>..к</a:t>
            </a:r>
            <a:r>
              <a:rPr lang="ru-RU" sz="2400" dirty="0" smtClean="0"/>
              <a:t>?</a:t>
            </a:r>
            <a:endParaRPr lang="ru-RU" sz="2400" dirty="0"/>
          </a:p>
          <a:p>
            <a:pPr marL="0" indent="0">
              <a:buNone/>
            </a:pPr>
            <a:r>
              <a:rPr lang="ru-RU" dirty="0" smtClean="0"/>
              <a:t> 1. Спроси: нет  кого?</a:t>
            </a:r>
          </a:p>
          <a:p>
            <a:pPr marL="0" indent="0">
              <a:buNone/>
            </a:pPr>
            <a:r>
              <a:rPr lang="ru-RU" dirty="0" smtClean="0"/>
              <a:t>2.Убежал ли гласный 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ДА!                           НЕТ!</a:t>
            </a:r>
          </a:p>
          <a:p>
            <a:pPr marL="0" indent="0">
              <a:buNone/>
            </a:pPr>
            <a:r>
              <a:rPr lang="ru-RU" dirty="0" smtClean="0"/>
              <a:t>ЕК                            ИК</a:t>
            </a:r>
          </a:p>
          <a:p>
            <a:pPr marL="0" indent="0">
              <a:buNone/>
            </a:pPr>
            <a:r>
              <a:rPr lang="ru-RU" sz="2400" i="1" dirty="0" err="1" smtClean="0"/>
              <a:t>листочЕк</a:t>
            </a:r>
            <a:r>
              <a:rPr lang="ru-RU" sz="2400" i="1" dirty="0" smtClean="0"/>
              <a:t>                </a:t>
            </a:r>
            <a:r>
              <a:rPr lang="ru-RU" sz="2400" i="1" dirty="0" err="1" smtClean="0"/>
              <a:t>ёжИк</a:t>
            </a:r>
            <a:endParaRPr lang="ru-RU" sz="2400" i="1" dirty="0" smtClean="0"/>
          </a:p>
          <a:p>
            <a:pPr marL="0" indent="0">
              <a:buNone/>
            </a:pPr>
            <a:r>
              <a:rPr lang="ru-RU" dirty="0" smtClean="0"/>
              <a:t>                                  </a:t>
            </a:r>
            <a:endParaRPr lang="ru-RU" dirty="0"/>
          </a:p>
        </p:txBody>
      </p:sp>
      <p:sp>
        <p:nvSpPr>
          <p:cNvPr id="7" name="Стрелка углом 6"/>
          <p:cNvSpPr/>
          <p:nvPr/>
        </p:nvSpPr>
        <p:spPr>
          <a:xfrm rot="9110035">
            <a:off x="6380820" y="4883633"/>
            <a:ext cx="423512" cy="721894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трелка углом 7"/>
          <p:cNvSpPr/>
          <p:nvPr/>
        </p:nvSpPr>
        <p:spPr>
          <a:xfrm rot="6543490">
            <a:off x="7965002" y="4710217"/>
            <a:ext cx="510139" cy="73338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68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15" y="259882"/>
            <a:ext cx="9105499" cy="677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2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1"/>
          <p:cNvSpPr/>
          <p:nvPr/>
        </p:nvSpPr>
        <p:spPr>
          <a:xfrm>
            <a:off x="504360" y="-1656000"/>
            <a:ext cx="9071280" cy="1173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8000" b="0" strike="noStrike" spc="-1" dirty="0" smtClean="0">
                <a:solidFill>
                  <a:srgbClr val="4700B8"/>
                </a:solidFill>
                <a:latin typeface="Arial"/>
              </a:rPr>
              <a:t>СХЕМА </a:t>
            </a:r>
            <a:r>
              <a:rPr lang="ru-RU" sz="8000" b="0" strike="noStrike" spc="-1" dirty="0">
                <a:solidFill>
                  <a:srgbClr val="4700B8"/>
                </a:solidFill>
                <a:latin typeface="Arial"/>
              </a:rPr>
              <a:t>ПОСТРОЕНИЯ </a:t>
            </a:r>
            <a:r>
              <a:rPr lang="ru-RU" sz="8000" b="0" strike="noStrike" spc="-1" dirty="0" smtClean="0">
                <a:solidFill>
                  <a:srgbClr val="4700B8"/>
                </a:solidFill>
                <a:latin typeface="Arial"/>
              </a:rPr>
              <a:t>УРОКА</a:t>
            </a:r>
          </a:p>
          <a:p>
            <a:pPr algn="ctr">
              <a:lnSpc>
                <a:spcPct val="100000"/>
              </a:lnSpc>
            </a:pPr>
            <a:r>
              <a:rPr lang="ru-RU" sz="8000" spc="-1" dirty="0" smtClean="0">
                <a:solidFill>
                  <a:srgbClr val="4700B8"/>
                </a:solidFill>
                <a:latin typeface="Arial"/>
              </a:rPr>
              <a:t>( урок «открытия» нового знания)</a:t>
            </a:r>
            <a:endParaRPr lang="ru-RU" sz="80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CustomShape 1"/>
          <p:cNvSpPr/>
          <p:nvPr/>
        </p:nvSpPr>
        <p:spPr>
          <a:xfrm>
            <a:off x="720000" y="-536760"/>
            <a:ext cx="9071280" cy="75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4800" b="1" strike="noStrike" spc="-1">
                <a:latin typeface="Arial"/>
              </a:rPr>
              <a:t>Нет ничего более интересного, чем эксперимент и новаторство.</a:t>
            </a:r>
            <a:endParaRPr lang="ru-RU" sz="4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800" b="1" strike="noStrike" spc="-1">
                <a:latin typeface="Arial"/>
              </a:rPr>
              <a:t>Но нет ничего более ясного и понятного, чем постоянство и уверенность.</a:t>
            </a:r>
            <a:endParaRPr lang="ru-RU" sz="4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3200" b="0" strike="noStrike" spc="-1">
                <a:latin typeface="Arial"/>
              </a:rPr>
              <a:t>М. Монтень.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TextShape 1"/>
          <p:cNvSpPr txBox="1"/>
          <p:nvPr/>
        </p:nvSpPr>
        <p:spPr>
          <a:xfrm>
            <a:off x="504360" y="1489680"/>
            <a:ext cx="9071280" cy="3750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solidFill>
                  <a:srgbClr val="2300DC"/>
                </a:solidFill>
                <a:latin typeface="Arial"/>
              </a:rPr>
              <a:t> </a:t>
            </a:r>
            <a:r>
              <a:rPr lang="ru-RU" sz="4400" b="1" u="sng" strike="noStrike" spc="-1">
                <a:solidFill>
                  <a:srgbClr val="2300DC"/>
                </a:solidFill>
                <a:uFillTx/>
                <a:latin typeface="Arial"/>
              </a:rPr>
              <a:t>Первый этап: разминка, игра.</a:t>
            </a:r>
            <a:r>
              <a:t/>
            </a:r>
            <a:br/>
            <a:r>
              <a:rPr lang="ru-RU" sz="4400" b="0" strike="noStrike" spc="-1">
                <a:latin typeface="Arial"/>
              </a:rPr>
              <a:t>Например, составить из частей слово, предложение, найти «третье лишнее», нарисовать самому схему правила. 5 минут хватает, чтобы всех «разбудить»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задания для всего класса на «разминку» 6 </a:t>
            </a:r>
            <a:r>
              <a:rPr lang="ru-RU" dirty="0" err="1" smtClean="0"/>
              <a:t>кл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Устно. Составим слово из частей-морфем:</a:t>
            </a:r>
          </a:p>
          <a:p>
            <a:r>
              <a:rPr lang="ru-RU" dirty="0" smtClean="0"/>
              <a:t>1. Из слова  </a:t>
            </a:r>
            <a:r>
              <a:rPr lang="ru-RU" b="1" dirty="0" err="1" smtClean="0"/>
              <a:t>ПРИехал</a:t>
            </a:r>
            <a:r>
              <a:rPr lang="ru-RU" b="1" dirty="0" smtClean="0"/>
              <a:t> </a:t>
            </a:r>
            <a:r>
              <a:rPr lang="ru-RU" dirty="0" smtClean="0"/>
              <a:t>возьмём приставку.</a:t>
            </a:r>
          </a:p>
          <a:p>
            <a:r>
              <a:rPr lang="ru-RU" dirty="0" smtClean="0"/>
              <a:t>2. Из слова </a:t>
            </a:r>
            <a:r>
              <a:rPr lang="ru-RU" b="1" dirty="0" err="1" smtClean="0"/>
              <a:t>МОРяк</a:t>
            </a:r>
            <a:r>
              <a:rPr lang="ru-RU" dirty="0" smtClean="0"/>
              <a:t> возьмём корень.</a:t>
            </a:r>
          </a:p>
          <a:p>
            <a:r>
              <a:rPr lang="ru-RU" dirty="0" smtClean="0"/>
              <a:t>3.Из слова </a:t>
            </a:r>
            <a:r>
              <a:rPr lang="ru-RU" b="1" dirty="0" err="1" smtClean="0"/>
              <a:t>казахСКий</a:t>
            </a:r>
            <a:r>
              <a:rPr lang="ru-RU" b="1" dirty="0" smtClean="0"/>
              <a:t> </a:t>
            </a:r>
            <a:r>
              <a:rPr lang="ru-RU" dirty="0" smtClean="0"/>
              <a:t>возьмём суффикс .</a:t>
            </a:r>
          </a:p>
          <a:p>
            <a:r>
              <a:rPr lang="ru-RU" dirty="0" smtClean="0"/>
              <a:t>4. Из слова </a:t>
            </a:r>
            <a:r>
              <a:rPr lang="ru-RU" b="1" dirty="0" err="1" smtClean="0"/>
              <a:t>синИЙ</a:t>
            </a:r>
            <a:r>
              <a:rPr lang="ru-RU" b="1" dirty="0" smtClean="0"/>
              <a:t> </a:t>
            </a:r>
            <a:r>
              <a:rPr lang="ru-RU" dirty="0" smtClean="0"/>
              <a:t>нам нужно окончание</a:t>
            </a:r>
            <a:r>
              <a:rPr lang="ru-RU" b="1" dirty="0" smtClean="0"/>
              <a:t>.</a:t>
            </a:r>
          </a:p>
          <a:p>
            <a:r>
              <a:rPr lang="ru-RU" dirty="0" smtClean="0"/>
              <a:t>5. Итоговое слово  запишите в тетрадь и выполните его морфемный( 1 вариант) и словообразовательный( 2 вариант) разбор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10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TextShape 1"/>
          <p:cNvSpPr txBox="1"/>
          <p:nvPr/>
        </p:nvSpPr>
        <p:spPr>
          <a:xfrm>
            <a:off x="504360" y="2114640"/>
            <a:ext cx="9071280" cy="2500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1" u="sng" strike="noStrike" spc="-1">
                <a:solidFill>
                  <a:srgbClr val="2300DC"/>
                </a:solidFill>
                <a:uFillTx/>
                <a:latin typeface="Arial"/>
              </a:rPr>
              <a:t>Второй этап: проверяем сделанное дома.</a:t>
            </a:r>
            <a:r>
              <a:rPr lang="ru-RU" sz="4400" b="0" strike="noStrike" spc="-1">
                <a:latin typeface="Arial"/>
              </a:rPr>
              <a:t> Счастливчики получают карточки.   4-5 минуты достаточно.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1166" y="269508"/>
            <a:ext cx="7897417" cy="12609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Примеры карточек для актуализации знаний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819175" y="1636295"/>
            <a:ext cx="3847260" cy="731520"/>
          </a:xfrm>
        </p:spPr>
        <p:txBody>
          <a:bodyPr/>
          <a:lstStyle/>
          <a:p>
            <a:r>
              <a:rPr lang="ru-RU" dirty="0" smtClean="0"/>
              <a:t>Орфография 5 </a:t>
            </a:r>
            <a:r>
              <a:rPr lang="ru-RU" dirty="0" err="1" smtClean="0"/>
              <a:t>кл</a:t>
            </a:r>
            <a:r>
              <a:rPr lang="ru-RU" dirty="0" smtClean="0"/>
              <a:t>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05033" y="2473693"/>
            <a:ext cx="4456239" cy="403587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967663" y="1636295"/>
            <a:ext cx="3753853" cy="731520"/>
          </a:xfrm>
        </p:spPr>
        <p:txBody>
          <a:bodyPr/>
          <a:lstStyle/>
          <a:p>
            <a:r>
              <a:rPr lang="ru-RU" dirty="0" smtClean="0"/>
              <a:t>Пунктуация 5кл.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582653" y="2473692"/>
            <a:ext cx="4273615" cy="45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42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81" y="385010"/>
            <a:ext cx="9625263" cy="698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5663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TextShape 1"/>
          <p:cNvSpPr txBox="1"/>
          <p:nvPr/>
        </p:nvSpPr>
        <p:spPr>
          <a:xfrm>
            <a:off x="504360" y="2427120"/>
            <a:ext cx="907128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1" strike="noStrike" spc="-1">
                <a:solidFill>
                  <a:srgbClr val="2300DC"/>
                </a:solidFill>
                <a:latin typeface="Arial"/>
              </a:rPr>
              <a:t>Третий этап: оказывается, мы чего-то не знаем?</a:t>
            </a:r>
            <a:r>
              <a:rPr lang="ru-RU" sz="4400" b="0" strike="noStrike" spc="-1">
                <a:latin typeface="Arial"/>
              </a:rPr>
              <a:t> Есть проблема—будем решать.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TextShape 1"/>
          <p:cNvSpPr txBox="1"/>
          <p:nvPr/>
        </p:nvSpPr>
        <p:spPr>
          <a:xfrm>
            <a:off x="504360" y="2427120"/>
            <a:ext cx="907128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1" strike="noStrike" spc="-1">
                <a:solidFill>
                  <a:srgbClr val="2300DC"/>
                </a:solidFill>
                <a:latin typeface="Arial"/>
              </a:rPr>
              <a:t>Четвёртый этап: новый материал.</a:t>
            </a:r>
            <a:r>
              <a:rPr lang="ru-RU" sz="4400" b="0" strike="noStrike" spc="-1">
                <a:latin typeface="Arial"/>
              </a:rPr>
              <a:t> Алгоритмизируем или схематизируем.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901" y="1208086"/>
            <a:ext cx="8701238" cy="589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16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CustomShape 1"/>
          <p:cNvSpPr/>
          <p:nvPr/>
        </p:nvSpPr>
        <p:spPr>
          <a:xfrm>
            <a:off x="647640" y="216000"/>
            <a:ext cx="9069480" cy="172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6000" b="1" strike="noStrike" spc="-1">
                <a:solidFill>
                  <a:srgbClr val="CE181E"/>
                </a:solidFill>
                <a:latin typeface="Arial"/>
                <a:ea typeface="DejaVu Sans"/>
              </a:rPr>
              <a:t> КРУГ РЕШЕНИЙ</a:t>
            </a:r>
            <a:endParaRPr lang="ru-RU" sz="6000" b="0" strike="noStrike" spc="-1">
              <a:latin typeface="Arial"/>
            </a:endParaRPr>
          </a:p>
        </p:txBody>
      </p:sp>
      <p:sp>
        <p:nvSpPr>
          <p:cNvPr id="361" name="CustomShape 2"/>
          <p:cNvSpPr/>
          <p:nvPr/>
        </p:nvSpPr>
        <p:spPr>
          <a:xfrm>
            <a:off x="503640" y="1992600"/>
            <a:ext cx="4425120" cy="1749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850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000" b="1" i="1" strike="noStrike" spc="-1">
                <a:solidFill>
                  <a:srgbClr val="000080"/>
                </a:solidFill>
                <a:latin typeface="Arial"/>
                <a:ea typeface="DejaVu Sans"/>
              </a:rPr>
              <a:t>1.Необходимо понять, что для меня и детей важнее.</a:t>
            </a:r>
            <a:endParaRPr lang="ru-RU" sz="4000" b="0" strike="noStrike" spc="-1">
              <a:latin typeface="Arial"/>
            </a:endParaRPr>
          </a:p>
        </p:txBody>
      </p:sp>
      <p:sp>
        <p:nvSpPr>
          <p:cNvPr id="362" name="CustomShape 3"/>
          <p:cNvSpPr/>
          <p:nvPr/>
        </p:nvSpPr>
        <p:spPr>
          <a:xfrm>
            <a:off x="5399280" y="1848600"/>
            <a:ext cx="4393800" cy="2757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775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000" b="1" i="1" strike="noStrike" spc="-1">
                <a:solidFill>
                  <a:srgbClr val="280099"/>
                </a:solidFill>
                <a:latin typeface="Arial"/>
                <a:ea typeface="DejaVu Sans"/>
              </a:rPr>
              <a:t>2.Нам важно облегчить запоминание орфографических и пунктуационных правил.</a:t>
            </a:r>
            <a:endParaRPr lang="ru-RU" sz="4000" b="0" strike="noStrike" spc="-1">
              <a:latin typeface="Arial"/>
            </a:endParaRPr>
          </a:p>
        </p:txBody>
      </p:sp>
      <p:sp>
        <p:nvSpPr>
          <p:cNvPr id="363" name="CustomShape 4"/>
          <p:cNvSpPr/>
          <p:nvPr/>
        </p:nvSpPr>
        <p:spPr>
          <a:xfrm>
            <a:off x="503640" y="4248000"/>
            <a:ext cx="4425120" cy="295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850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400" b="1" i="1" strike="noStrike" spc="-1">
                <a:solidFill>
                  <a:srgbClr val="4700B8"/>
                </a:solidFill>
                <a:latin typeface="Arial"/>
                <a:ea typeface="DejaVu Sans"/>
              </a:rPr>
              <a:t>4.Объединить и систематизиро-вать правила, найти удобные</a:t>
            </a:r>
            <a:r>
              <a:rPr lang="ru-RU" sz="4400" b="1" i="1" strike="noStrike" spc="-1">
                <a:solidFill>
                  <a:srgbClr val="FFFF00"/>
                </a:solidFill>
                <a:latin typeface="Arial"/>
                <a:ea typeface="DejaVu Sans"/>
              </a:rPr>
              <a:t> </a:t>
            </a:r>
            <a:r>
              <a:rPr lang="ru-RU" sz="4400" b="1" u="sng" strike="noStrike" spc="-1">
                <a:solidFill>
                  <a:srgbClr val="000000"/>
                </a:solidFill>
                <a:uFillTx/>
                <a:latin typeface="Arial"/>
                <a:ea typeface="DejaVu Sans"/>
              </a:rPr>
              <a:t>алгоритмы и схемы.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364" name="CustomShape 5"/>
          <p:cNvSpPr/>
          <p:nvPr/>
        </p:nvSpPr>
        <p:spPr>
          <a:xfrm>
            <a:off x="5151960" y="5086080"/>
            <a:ext cx="4425120" cy="1749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775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000" b="1" i="1" strike="noStrike" spc="-1">
                <a:solidFill>
                  <a:srgbClr val="800000"/>
                </a:solidFill>
                <a:latin typeface="Arial"/>
                <a:ea typeface="DejaVu Sans"/>
              </a:rPr>
              <a:t>3.Легко—значит просто. Что может упростить запоминание?</a:t>
            </a:r>
            <a:endParaRPr lang="ru-RU" sz="4000" b="0" strike="noStrike" spc="-1">
              <a:latin typeface="Arial"/>
            </a:endParaRPr>
          </a:p>
        </p:txBody>
      </p:sp>
      <p:sp>
        <p:nvSpPr>
          <p:cNvPr id="365" name="CustomShape 6"/>
          <p:cNvSpPr/>
          <p:nvPr/>
        </p:nvSpPr>
        <p:spPr>
          <a:xfrm>
            <a:off x="4730760" y="2174400"/>
            <a:ext cx="1078560" cy="862560"/>
          </a:xfrm>
          <a:custGeom>
            <a:avLst/>
            <a:gdLst/>
            <a:ahLst/>
            <a:cxnLst/>
            <a:rect l="l" t="t" r="r" b="b"/>
            <a:pathLst>
              <a:path w="3002" h="2402">
                <a:moveTo>
                  <a:pt x="0" y="600"/>
                </a:moveTo>
                <a:lnTo>
                  <a:pt x="2250" y="600"/>
                </a:lnTo>
                <a:lnTo>
                  <a:pt x="2250" y="0"/>
                </a:lnTo>
                <a:lnTo>
                  <a:pt x="3001" y="1200"/>
                </a:lnTo>
                <a:lnTo>
                  <a:pt x="2250" y="2401"/>
                </a:lnTo>
                <a:lnTo>
                  <a:pt x="2250" y="1800"/>
                </a:lnTo>
                <a:lnTo>
                  <a:pt x="0" y="1800"/>
                </a:lnTo>
                <a:lnTo>
                  <a:pt x="0" y="600"/>
                </a:lnTo>
              </a:path>
            </a:pathLst>
          </a:custGeom>
          <a:solidFill>
            <a:srgbClr val="FF00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6" name="CustomShape 7"/>
          <p:cNvSpPr/>
          <p:nvPr/>
        </p:nvSpPr>
        <p:spPr>
          <a:xfrm>
            <a:off x="5227825" y="3615840"/>
            <a:ext cx="646560" cy="1222560"/>
          </a:xfrm>
          <a:custGeom>
            <a:avLst/>
            <a:gdLst/>
            <a:ahLst/>
            <a:cxnLst/>
            <a:rect l="l" t="t" r="r" b="b"/>
            <a:pathLst>
              <a:path w="1801" h="3402">
                <a:moveTo>
                  <a:pt x="450" y="0"/>
                </a:moveTo>
                <a:lnTo>
                  <a:pt x="450" y="2550"/>
                </a:lnTo>
                <a:lnTo>
                  <a:pt x="0" y="2550"/>
                </a:lnTo>
                <a:lnTo>
                  <a:pt x="900" y="3401"/>
                </a:lnTo>
                <a:lnTo>
                  <a:pt x="1800" y="2550"/>
                </a:lnTo>
                <a:lnTo>
                  <a:pt x="1350" y="2550"/>
                </a:lnTo>
                <a:lnTo>
                  <a:pt x="1350" y="0"/>
                </a:lnTo>
                <a:lnTo>
                  <a:pt x="450" y="0"/>
                </a:lnTo>
              </a:path>
            </a:pathLst>
          </a:custGeom>
          <a:solidFill>
            <a:srgbClr val="FF00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7" name="CustomShape 8"/>
          <p:cNvSpPr/>
          <p:nvPr/>
        </p:nvSpPr>
        <p:spPr>
          <a:xfrm>
            <a:off x="3816720" y="6404400"/>
            <a:ext cx="1582560" cy="502560"/>
          </a:xfrm>
          <a:custGeom>
            <a:avLst/>
            <a:gdLst/>
            <a:ahLst/>
            <a:cxnLst/>
            <a:rect l="l" t="t" r="r" b="b"/>
            <a:pathLst>
              <a:path w="4402" h="1401">
                <a:moveTo>
                  <a:pt x="4401" y="350"/>
                </a:moveTo>
                <a:lnTo>
                  <a:pt x="1100" y="350"/>
                </a:lnTo>
                <a:lnTo>
                  <a:pt x="1100" y="0"/>
                </a:lnTo>
                <a:lnTo>
                  <a:pt x="0" y="700"/>
                </a:lnTo>
                <a:lnTo>
                  <a:pt x="1100" y="1400"/>
                </a:lnTo>
                <a:lnTo>
                  <a:pt x="1100" y="1050"/>
                </a:lnTo>
                <a:lnTo>
                  <a:pt x="4401" y="1050"/>
                </a:lnTo>
                <a:lnTo>
                  <a:pt x="4401" y="350"/>
                </a:lnTo>
              </a:path>
            </a:pathLst>
          </a:custGeom>
          <a:solidFill>
            <a:srgbClr val="FF00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8" name="CustomShape 9"/>
          <p:cNvSpPr/>
          <p:nvPr/>
        </p:nvSpPr>
        <p:spPr>
          <a:xfrm>
            <a:off x="3699171" y="3060720"/>
            <a:ext cx="574560" cy="1078560"/>
          </a:xfrm>
          <a:custGeom>
            <a:avLst/>
            <a:gdLst/>
            <a:ahLst/>
            <a:cxnLst/>
            <a:rect l="l" t="t" r="r" b="b"/>
            <a:pathLst>
              <a:path w="1601" h="3002">
                <a:moveTo>
                  <a:pt x="400" y="3001"/>
                </a:moveTo>
                <a:lnTo>
                  <a:pt x="400" y="750"/>
                </a:lnTo>
                <a:lnTo>
                  <a:pt x="0" y="750"/>
                </a:lnTo>
                <a:lnTo>
                  <a:pt x="800" y="0"/>
                </a:lnTo>
                <a:lnTo>
                  <a:pt x="1600" y="750"/>
                </a:lnTo>
                <a:lnTo>
                  <a:pt x="1200" y="750"/>
                </a:lnTo>
                <a:lnTo>
                  <a:pt x="1200" y="3001"/>
                </a:lnTo>
                <a:lnTo>
                  <a:pt x="400" y="3001"/>
                </a:lnTo>
              </a:path>
            </a:pathLst>
          </a:custGeom>
          <a:solidFill>
            <a:srgbClr val="FF00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Shape 1"/>
          <p:cNvSpPr txBox="1"/>
          <p:nvPr/>
        </p:nvSpPr>
        <p:spPr>
          <a:xfrm>
            <a:off x="504360" y="1489680"/>
            <a:ext cx="9071280" cy="3750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1" strike="noStrike" spc="-1">
                <a:solidFill>
                  <a:srgbClr val="2323DC"/>
                </a:solidFill>
                <a:latin typeface="Arial"/>
              </a:rPr>
              <a:t>Пятый этап: применяем наши схемы и  алгоритмы.</a:t>
            </a:r>
            <a:r>
              <a:t/>
            </a:r>
            <a:br/>
            <a:r>
              <a:rPr lang="ru-RU" sz="4400" b="0" strike="noStrike" spc="-1">
                <a:latin typeface="Arial"/>
              </a:rPr>
              <a:t>1. Вместе с учителем—раз.</a:t>
            </a:r>
            <a:r>
              <a:t/>
            </a:r>
            <a:br/>
            <a:r>
              <a:rPr lang="ru-RU" sz="4400" b="0" strike="noStrike" spc="-1">
                <a:latin typeface="Arial"/>
              </a:rPr>
              <a:t>2.С одним из класса—два.</a:t>
            </a:r>
            <a:r>
              <a:t/>
            </a:r>
            <a:br/>
            <a:r>
              <a:rPr lang="ru-RU" sz="4400" b="0" strike="noStrike" spc="-1">
                <a:latin typeface="Arial"/>
              </a:rPr>
              <a:t>3.Самостоятельно —три.</a:t>
            </a:r>
            <a:r>
              <a:t/>
            </a:r>
            <a:br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Пример задания «трёх этапов»</a:t>
            </a:r>
            <a:endParaRPr lang="ru-RU" b="1" i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43276" y="2099911"/>
            <a:ext cx="8465308" cy="4416118"/>
          </a:xfrm>
        </p:spPr>
        <p:txBody>
          <a:bodyPr>
            <a:normAutofit/>
          </a:bodyPr>
          <a:lstStyle/>
          <a:p>
            <a:r>
              <a:rPr lang="ru-RU" sz="2400" b="1" dirty="0"/>
              <a:t>Горный воздух (1) наполненный звонкой тишиной (2) привлекает людей (3) стремящихся к единению с природой и (4) получающих прилив новых сил и энергии</a:t>
            </a:r>
            <a:r>
              <a:rPr lang="ru-RU" sz="2400" b="1" dirty="0" smtClean="0"/>
              <a:t>.</a:t>
            </a:r>
          </a:p>
          <a:p>
            <a:r>
              <a:rPr lang="ru-RU" sz="2400" b="1" dirty="0"/>
              <a:t>Встречный ветер (1) внезапно налетевший на нас (2) обдал всех волнами (3) разомлевшего за день (4) разнотравья</a:t>
            </a:r>
            <a:r>
              <a:rPr lang="ru-RU" sz="2400" b="1" dirty="0" smtClean="0"/>
              <a:t>.</a:t>
            </a:r>
          </a:p>
          <a:p>
            <a:r>
              <a:rPr lang="ru-RU" sz="2400" b="1" dirty="0"/>
              <a:t>Старинные решётки были оплетены мышиным горошком (1) висевшим целыми бледно-зелёными кучками (2) и (3) пестревшим кое-где (4) бледно-лиловыми кисточками цветов.</a:t>
            </a:r>
          </a:p>
        </p:txBody>
      </p:sp>
    </p:spTree>
    <p:extLst>
      <p:ext uri="{BB962C8B-B14F-4D97-AF65-F5344CB8AC3E}">
        <p14:creationId xmlns:p14="http://schemas.microsoft.com/office/powerpoint/2010/main" val="37677822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TextShape 1"/>
          <p:cNvSpPr txBox="1"/>
          <p:nvPr/>
        </p:nvSpPr>
        <p:spPr>
          <a:xfrm>
            <a:off x="504360" y="2427120"/>
            <a:ext cx="9071280" cy="1875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1" strike="noStrike" spc="-1">
                <a:solidFill>
                  <a:srgbClr val="2300DC"/>
                </a:solidFill>
                <a:latin typeface="Arial"/>
              </a:rPr>
              <a:t>Шестой этап: а вот и результат.</a:t>
            </a:r>
            <a:r>
              <a:rPr lang="ru-RU" sz="4400" b="0" strike="noStrike" spc="-1">
                <a:latin typeface="Arial"/>
              </a:rPr>
              <a:t> Небольшая проверочная работа 2-3 минуты.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4448" y="182880"/>
            <a:ext cx="7264135" cy="827773"/>
          </a:xfrm>
        </p:spPr>
        <p:txBody>
          <a:bodyPr>
            <a:normAutofit/>
          </a:bodyPr>
          <a:lstStyle/>
          <a:p>
            <a:r>
              <a:rPr lang="ru-RU" sz="1800" b="1" u="sng" dirty="0" smtClean="0"/>
              <a:t>Пример  первичной проверочной работы по теме «Знаки препинания в предложениях с причастными оборотами»</a:t>
            </a:r>
            <a:endParaRPr lang="ru-RU" sz="1800" b="1" u="sng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56648" y="1280160"/>
            <a:ext cx="4706753" cy="5324274"/>
          </a:xfrm>
        </p:spPr>
        <p:txBody>
          <a:bodyPr>
            <a:noAutofit/>
          </a:bodyPr>
          <a:lstStyle/>
          <a:p>
            <a:r>
              <a:rPr lang="ru-RU" sz="1600" b="1" dirty="0"/>
              <a:t>1</a:t>
            </a:r>
            <a:r>
              <a:rPr lang="ru-RU" sz="1600" b="1" dirty="0" smtClean="0"/>
              <a:t>) </a:t>
            </a:r>
            <a:r>
              <a:rPr lang="ru-RU" sz="1600" b="1" dirty="0"/>
              <a:t>Найдите предложение, в котором причастный оборот не выделяется запятыми</a:t>
            </a:r>
            <a:r>
              <a:rPr lang="ru-RU" sz="1600" b="1" dirty="0" smtClean="0"/>
              <a:t>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а) У берега заросшего осокою я слушал журчание воды.</a:t>
            </a:r>
            <a:br>
              <a:rPr lang="ru-RU" sz="1600" b="1" dirty="0"/>
            </a:br>
            <a:r>
              <a:rPr lang="ru-RU" sz="1600" b="1" dirty="0"/>
              <a:t>б) Вдруг я заметил двух птиц летевших прямо к водопаду.</a:t>
            </a:r>
            <a:br>
              <a:rPr lang="ru-RU" sz="1600" b="1" dirty="0"/>
            </a:br>
            <a:r>
              <a:rPr lang="ru-RU" sz="1600" b="1" dirty="0"/>
              <a:t>в) Отряд построили на опушке леса подступавшего к школьному участку.</a:t>
            </a:r>
            <a:br>
              <a:rPr lang="ru-RU" sz="1600" b="1" dirty="0"/>
            </a:br>
            <a:r>
              <a:rPr lang="ru-RU" sz="1600" b="1" dirty="0"/>
              <a:t>г) Окруженные серой мглой птицы сбивались с пути.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2</a:t>
            </a:r>
            <a:r>
              <a:rPr lang="ru-RU" sz="1600" b="1" dirty="0" smtClean="0"/>
              <a:t>) </a:t>
            </a:r>
            <a:r>
              <a:rPr lang="ru-RU" sz="1600" b="1" dirty="0"/>
              <a:t>Найдите предложение с пунктуационной </a:t>
            </a:r>
            <a:r>
              <a:rPr lang="ru-RU" sz="1600" b="1" dirty="0" smtClean="0"/>
              <a:t>ошибкой</a:t>
            </a:r>
            <a:r>
              <a:rPr lang="ru-RU" sz="1600" b="1" dirty="0"/>
              <a:t>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а) Начатый разговор, слишком рано прерванный, не возобновился.</a:t>
            </a:r>
            <a:br>
              <a:rPr lang="ru-RU" sz="1600" b="1" dirty="0"/>
            </a:br>
            <a:r>
              <a:rPr lang="ru-RU" sz="1600" b="1" dirty="0"/>
              <a:t>б) Кое-где на волнах плавно покачивались сверкающие на солнце льдины.</a:t>
            </a:r>
            <a:br>
              <a:rPr lang="ru-RU" sz="1600" b="1" dirty="0"/>
            </a:br>
            <a:r>
              <a:rPr lang="ru-RU" sz="1600" b="1" dirty="0"/>
              <a:t>в) Из недавно проснувшихся долин, веяло душистой свежестью.</a:t>
            </a:r>
            <a:br>
              <a:rPr lang="ru-RU" sz="1600" b="1" dirty="0"/>
            </a:br>
            <a:r>
              <a:rPr lang="ru-RU" sz="1600" b="1" dirty="0"/>
              <a:t>г) Небольшой деревянный домик, выкрашенный розовой краской, стоял посреди сада.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563401" y="1193534"/>
            <a:ext cx="4408371" cy="5314648"/>
          </a:xfrm>
        </p:spPr>
        <p:txBody>
          <a:bodyPr>
            <a:noAutofit/>
          </a:bodyPr>
          <a:lstStyle/>
          <a:p>
            <a:r>
              <a:rPr lang="ru-RU" sz="1600" b="1" dirty="0"/>
              <a:t>3</a:t>
            </a:r>
            <a:r>
              <a:rPr lang="ru-RU" sz="1600" b="1" dirty="0" smtClean="0"/>
              <a:t>) </a:t>
            </a:r>
            <a:r>
              <a:rPr lang="ru-RU" sz="1600" b="1" dirty="0"/>
              <a:t>Укажите цифры, на месте которых необходимо поставить </a:t>
            </a:r>
            <a:r>
              <a:rPr lang="ru-RU" sz="1600" b="1" dirty="0" smtClean="0"/>
              <a:t>запятые:</a:t>
            </a: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За их домом находился довольно большой сад (1) оканчивающийся рощицей (2) давно заброшенной </a:t>
            </a:r>
            <a:r>
              <a:rPr lang="ru-RU" sz="1600" b="1" dirty="0" smtClean="0"/>
              <a:t>(3)дачниками </a:t>
            </a:r>
            <a:r>
              <a:rPr lang="ru-RU" sz="1600" b="1" dirty="0"/>
              <a:t>(4) из соседней деревни.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а) 1,</a:t>
            </a:r>
            <a:br>
              <a:rPr lang="ru-RU" sz="1600" b="1" dirty="0"/>
            </a:br>
            <a:r>
              <a:rPr lang="ru-RU" sz="1600" b="1" dirty="0"/>
              <a:t>б) 1,2,</a:t>
            </a:r>
            <a:br>
              <a:rPr lang="ru-RU" sz="1600" b="1" dirty="0"/>
            </a:br>
            <a:r>
              <a:rPr lang="ru-RU" sz="1600" b="1" dirty="0"/>
              <a:t>в) 2,3</a:t>
            </a:r>
            <a:br>
              <a:rPr lang="ru-RU" sz="1600" b="1" dirty="0"/>
            </a:br>
            <a:r>
              <a:rPr lang="ru-RU" sz="1600" b="1" dirty="0"/>
              <a:t>г) 1,3.</a:t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4</a:t>
            </a:r>
            <a:r>
              <a:rPr lang="ru-RU" sz="1600" b="1" dirty="0" smtClean="0"/>
              <a:t>) </a:t>
            </a:r>
            <a:r>
              <a:rPr lang="ru-RU" sz="1600" b="1" dirty="0"/>
              <a:t>Расставьте запятые. Выделите причастные обороты.</a:t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Наступила зима принёсшая лютые морозы и вьюги. Обледеневшие после ноябрьских дождей деревья скрипели и ломались. Река затянувшаяся льдом блестела при свете луны.</a:t>
            </a:r>
          </a:p>
        </p:txBody>
      </p:sp>
    </p:spTree>
    <p:extLst>
      <p:ext uri="{BB962C8B-B14F-4D97-AF65-F5344CB8AC3E}">
        <p14:creationId xmlns:p14="http://schemas.microsoft.com/office/powerpoint/2010/main" val="2931828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CustomShape 1"/>
          <p:cNvSpPr/>
          <p:nvPr/>
        </p:nvSpPr>
        <p:spPr>
          <a:xfrm>
            <a:off x="432360" y="-648000"/>
            <a:ext cx="9071280" cy="7520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2300DC"/>
                </a:solidFill>
                <a:latin typeface="Arial"/>
              </a:rPr>
              <a:t>       Таким </a:t>
            </a:r>
            <a:r>
              <a:rPr lang="ru-RU" sz="4400" b="1" strike="noStrike" spc="-1" dirty="0">
                <a:solidFill>
                  <a:srgbClr val="2300DC"/>
                </a:solidFill>
                <a:latin typeface="Arial"/>
              </a:rPr>
              <a:t>образом, за один урок мы изучаем новое правило и оценку  своей работы получает каждый, а некоторые  счастливчики могут заработать две или три отметки.</a:t>
            </a:r>
            <a:endParaRPr lang="ru-RU" sz="4400" b="0" strike="noStrike" spc="-1" dirty="0">
              <a:solidFill>
                <a:srgbClr val="2300DC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TextShape 1"/>
          <p:cNvSpPr txBox="1"/>
          <p:nvPr/>
        </p:nvSpPr>
        <p:spPr>
          <a:xfrm>
            <a:off x="637920" y="339821"/>
            <a:ext cx="9072000" cy="1261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6600" b="1" strike="noStrike" spc="-1" dirty="0" smtClean="0">
                <a:latin typeface="Arial"/>
              </a:rPr>
              <a:t> Три </a:t>
            </a:r>
            <a:r>
              <a:rPr lang="ru-RU" sz="6600" b="1" strike="noStrike" spc="-1" dirty="0">
                <a:latin typeface="Arial"/>
              </a:rPr>
              <a:t>кита </a:t>
            </a:r>
            <a:r>
              <a:rPr lang="ru-RU" sz="6600" b="1" strike="noStrike" spc="-1" dirty="0" smtClean="0">
                <a:latin typeface="Arial"/>
              </a:rPr>
              <a:t>моей  </a:t>
            </a:r>
            <a:r>
              <a:rPr lang="ru-RU" sz="6600" b="1" strike="noStrike" spc="-1" dirty="0">
                <a:latin typeface="Arial"/>
              </a:rPr>
              <a:t>работы:</a:t>
            </a:r>
          </a:p>
        </p:txBody>
      </p:sp>
      <p:sp>
        <p:nvSpPr>
          <p:cNvPr id="424" name="TextShape 2"/>
          <p:cNvSpPr txBox="1"/>
          <p:nvPr/>
        </p:nvSpPr>
        <p:spPr>
          <a:xfrm>
            <a:off x="504000" y="2310063"/>
            <a:ext cx="4426920" cy="384269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85000" lnSpcReduction="10000"/>
          </a:bodyPr>
          <a:lstStyle/>
          <a:p>
            <a:r>
              <a:rPr lang="ru-RU" sz="4400" b="1" strike="noStrike" spc="-1" dirty="0" smtClean="0">
                <a:latin typeface="Arial"/>
              </a:rPr>
              <a:t>1.Схематизация </a:t>
            </a:r>
            <a:r>
              <a:rPr lang="ru-RU" sz="4400" b="1" strike="noStrike" spc="-1" dirty="0">
                <a:latin typeface="Arial"/>
              </a:rPr>
              <a:t>правил.</a:t>
            </a:r>
          </a:p>
          <a:p>
            <a:r>
              <a:rPr lang="ru-RU" sz="4400" b="1" strike="noStrike" spc="-1" dirty="0">
                <a:latin typeface="Arial"/>
              </a:rPr>
              <a:t>2. Алгоритмизация </a:t>
            </a:r>
            <a:r>
              <a:rPr lang="ru-RU" sz="4400" b="1" strike="noStrike" spc="-1" dirty="0" smtClean="0">
                <a:latin typeface="Arial"/>
              </a:rPr>
              <a:t>работы ученика</a:t>
            </a:r>
            <a:r>
              <a:rPr lang="ru-RU" sz="4400" b="1" strike="noStrike" spc="-1" dirty="0" smtClean="0">
                <a:latin typeface="Arial"/>
              </a:rPr>
              <a:t>.</a:t>
            </a:r>
            <a:endParaRPr lang="ru-RU" sz="4400" b="1" strike="noStrike" spc="-1" dirty="0">
              <a:latin typeface="Arial"/>
            </a:endParaRPr>
          </a:p>
          <a:p>
            <a:r>
              <a:rPr lang="ru-RU" sz="4400" b="1" strike="noStrike" spc="-1" dirty="0">
                <a:latin typeface="Arial"/>
              </a:rPr>
              <a:t>3. Чёткая, логичная схема урока.</a:t>
            </a:r>
          </a:p>
        </p:txBody>
      </p:sp>
      <p:pic>
        <p:nvPicPr>
          <p:cNvPr id="425" name="Рисунок 424"/>
          <p:cNvPicPr/>
          <p:nvPr/>
        </p:nvPicPr>
        <p:blipFill>
          <a:blip r:embed="rId2"/>
          <a:stretch/>
        </p:blipFill>
        <p:spPr>
          <a:xfrm>
            <a:off x="5173920" y="2050180"/>
            <a:ext cx="4384080" cy="41025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/>
              <a:t>Чем больше вы делаете для своего успеха, тем легче становится путь.</a:t>
            </a:r>
            <a:br>
              <a:rPr lang="ru-RU" sz="5400" b="1" dirty="0" smtClean="0"/>
            </a:br>
            <a:r>
              <a:rPr lang="ru-RU" sz="5400" b="1" dirty="0" smtClean="0"/>
              <a:t>Дискомфорт означает, что вы уже почти у цели.</a:t>
            </a:r>
            <a:br>
              <a:rPr lang="ru-RU" sz="5400" b="1" dirty="0" smtClean="0"/>
            </a:br>
            <a:r>
              <a:rPr lang="ru-RU" sz="2800" b="1" dirty="0" smtClean="0"/>
              <a:t>( Джейн </a:t>
            </a:r>
            <a:r>
              <a:rPr lang="ru-RU" sz="2800" b="1" dirty="0" err="1" smtClean="0"/>
              <a:t>Синсеро</a:t>
            </a:r>
            <a:r>
              <a:rPr lang="ru-RU" sz="2800" b="1" dirty="0" smtClean="0"/>
              <a:t>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2825692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06" y="394636"/>
            <a:ext cx="9288379" cy="686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78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CustomShape 1"/>
          <p:cNvSpPr/>
          <p:nvPr/>
        </p:nvSpPr>
        <p:spPr>
          <a:xfrm>
            <a:off x="503640" y="1080000"/>
            <a:ext cx="9069480" cy="172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5510" b="1" u="sng" strike="noStrike" spc="-1" dirty="0">
                <a:uFillTx/>
                <a:latin typeface="Arial"/>
                <a:ea typeface="DejaVu Sans"/>
              </a:rPr>
              <a:t>ОПРЕДЕЛИМ ОСНОВНОЕ</a:t>
            </a:r>
            <a:endParaRPr lang="ru-RU" sz="5510" b="0" strike="noStrike" spc="-1" dirty="0">
              <a:latin typeface="Arial"/>
            </a:endParaRPr>
          </a:p>
        </p:txBody>
      </p:sp>
      <p:sp>
        <p:nvSpPr>
          <p:cNvPr id="370" name="CustomShape 2"/>
          <p:cNvSpPr/>
          <p:nvPr/>
        </p:nvSpPr>
        <p:spPr>
          <a:xfrm>
            <a:off x="503640" y="3168000"/>
            <a:ext cx="4425120" cy="367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775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3600" b="1" i="1" u="sng" strike="noStrike" spc="-1" dirty="0">
                <a:uFillTx/>
                <a:latin typeface="Arial"/>
                <a:ea typeface="DejaVu Sans"/>
              </a:rPr>
              <a:t>СХЕМА</a:t>
            </a:r>
            <a:r>
              <a:rPr lang="ru-RU" sz="3600" b="1" i="1" strike="noStrike" spc="-1" dirty="0">
                <a:latin typeface="Arial"/>
                <a:ea typeface="DejaVu Sans"/>
              </a:rPr>
              <a:t> графический   документ  , на котором составные части   и связи между ними показывают в виде условных графических изображений или обозначений.</a:t>
            </a:r>
            <a:endParaRPr lang="ru-RU" sz="3600" b="0" strike="noStrike" spc="-1" dirty="0">
              <a:latin typeface="Arial"/>
            </a:endParaRPr>
          </a:p>
        </p:txBody>
      </p:sp>
      <p:pic>
        <p:nvPicPr>
          <p:cNvPr id="371" name="Рисунок 370"/>
          <p:cNvPicPr/>
          <p:nvPr/>
        </p:nvPicPr>
        <p:blipFill>
          <a:blip r:embed="rId2"/>
          <a:stretch/>
        </p:blipFill>
        <p:spPr>
          <a:xfrm>
            <a:off x="5151600" y="2880000"/>
            <a:ext cx="4637880" cy="3514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CustomShape 1"/>
          <p:cNvSpPr/>
          <p:nvPr/>
        </p:nvSpPr>
        <p:spPr>
          <a:xfrm>
            <a:off x="301509" y="1012624"/>
            <a:ext cx="9631969" cy="172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5510" b="1" strike="noStrike" spc="-1" dirty="0">
                <a:latin typeface="Arial"/>
                <a:ea typeface="DejaVu Sans"/>
              </a:rPr>
              <a:t>ОПРЕДЕЛИМ ОСНОВНОЕ:</a:t>
            </a:r>
            <a:endParaRPr lang="ru-RU" sz="5510" b="1" strike="noStrike" spc="-1" dirty="0">
              <a:latin typeface="Arial"/>
            </a:endParaRPr>
          </a:p>
        </p:txBody>
      </p:sp>
      <p:sp>
        <p:nvSpPr>
          <p:cNvPr id="373" name="CustomShape 2"/>
          <p:cNvSpPr/>
          <p:nvPr/>
        </p:nvSpPr>
        <p:spPr>
          <a:xfrm>
            <a:off x="503640" y="3168000"/>
            <a:ext cx="4425120" cy="367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775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i="1" u="sng" strike="noStrike" spc="-1" dirty="0">
                <a:uFillTx/>
                <a:latin typeface="Arial"/>
                <a:ea typeface="DejaVu Sans"/>
              </a:rPr>
              <a:t>АЛГОРИТМ</a:t>
            </a:r>
            <a:r>
              <a:rPr lang="ru-RU" sz="4260" b="1" i="1" strike="noStrike" spc="-1" dirty="0">
                <a:latin typeface="Arial"/>
                <a:ea typeface="DejaVu Sans"/>
              </a:rPr>
              <a:t>-система </a:t>
            </a:r>
            <a:r>
              <a:rPr lang="ru-RU" sz="4100" b="1" i="1" strike="noStrike" spc="-1" dirty="0" smtClean="0">
                <a:latin typeface="Arial"/>
                <a:ea typeface="DejaVu Sans"/>
              </a:rPr>
              <a:t>последователь-</a:t>
            </a:r>
            <a:r>
              <a:rPr lang="ru-RU" sz="4100" b="1" i="1" strike="noStrike" spc="-1" dirty="0" err="1" smtClean="0">
                <a:latin typeface="Arial"/>
                <a:ea typeface="DejaVu Sans"/>
              </a:rPr>
              <a:t>ных</a:t>
            </a:r>
            <a:r>
              <a:rPr lang="ru-RU" sz="4260" b="1" i="1" strike="noStrike" spc="-1" dirty="0" smtClean="0">
                <a:latin typeface="Arial"/>
                <a:ea typeface="DejaVu Sans"/>
              </a:rPr>
              <a:t> </a:t>
            </a:r>
            <a:r>
              <a:rPr lang="ru-RU" sz="4260" b="1" i="1" strike="noStrike" spc="-1" dirty="0">
                <a:latin typeface="Arial"/>
                <a:ea typeface="DejaVu Sans"/>
              </a:rPr>
              <a:t>операций (в соответствии с определёнными правилами) для решения какой-нибудь задачи</a:t>
            </a:r>
            <a:r>
              <a:rPr lang="ru-RU" sz="4260" b="1" i="1" strike="noStrike" spc="-1" dirty="0">
                <a:solidFill>
                  <a:srgbClr val="B84747"/>
                </a:solidFill>
                <a:latin typeface="Arial"/>
                <a:ea typeface="DejaVu Sans"/>
              </a:rPr>
              <a:t>.</a:t>
            </a:r>
            <a:endParaRPr lang="ru-RU" sz="4260" b="0" strike="noStrike" spc="-1" dirty="0">
              <a:latin typeface="Arial"/>
            </a:endParaRPr>
          </a:p>
        </p:txBody>
      </p:sp>
      <p:pic>
        <p:nvPicPr>
          <p:cNvPr id="374" name="Рисунок 373"/>
          <p:cNvPicPr/>
          <p:nvPr/>
        </p:nvPicPr>
        <p:blipFill>
          <a:blip r:embed="rId2"/>
          <a:stretch/>
        </p:blipFill>
        <p:spPr>
          <a:xfrm>
            <a:off x="5524900" y="2448000"/>
            <a:ext cx="4408579" cy="4822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12" y="127000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00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CustomShape 1"/>
          <p:cNvSpPr/>
          <p:nvPr/>
        </p:nvSpPr>
        <p:spPr>
          <a:xfrm>
            <a:off x="503640" y="288000"/>
            <a:ext cx="9069480" cy="801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7200" b="0" strike="noStrike" spc="-1">
                <a:solidFill>
                  <a:srgbClr val="000080"/>
                </a:solidFill>
                <a:latin typeface="Arial"/>
                <a:ea typeface="DejaVu Sans"/>
              </a:rPr>
              <a:t>СХЕМАТИЗАЦИЯ И УПРОЩЕНИЕ ИЗУЧАЕМОГО ПРАВИЛА</a:t>
            </a:r>
            <a:endParaRPr lang="ru-RU" sz="7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CustomShape 1"/>
          <p:cNvSpPr/>
          <p:nvPr/>
        </p:nvSpPr>
        <p:spPr>
          <a:xfrm>
            <a:off x="782773" y="1176252"/>
            <a:ext cx="9069480" cy="172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5510" b="1" strike="noStrike" spc="-1" dirty="0">
                <a:latin typeface="Arial"/>
                <a:ea typeface="DejaVu Sans"/>
              </a:rPr>
              <a:t>ОПРЕДЕЛИМ ОСНОВНОЕ:</a:t>
            </a:r>
            <a:endParaRPr lang="ru-RU" sz="5510" b="0" strike="noStrike" spc="-1" dirty="0">
              <a:latin typeface="Arial"/>
            </a:endParaRPr>
          </a:p>
        </p:txBody>
      </p:sp>
      <p:sp>
        <p:nvSpPr>
          <p:cNvPr id="376" name="CustomShape 2"/>
          <p:cNvSpPr/>
          <p:nvPr/>
        </p:nvSpPr>
        <p:spPr>
          <a:xfrm>
            <a:off x="503640" y="3168000"/>
            <a:ext cx="4425120" cy="367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>
                <a:solidFill>
                  <a:srgbClr val="000080"/>
                </a:solidFill>
                <a:latin typeface="Arial"/>
                <a:ea typeface="DejaVu Sans"/>
              </a:rPr>
              <a:t>Что значит легко и правильно написать слово?</a:t>
            </a:r>
            <a:endParaRPr lang="ru-RU" sz="4260" b="0" strike="noStrike" spc="-1">
              <a:latin typeface="Arial"/>
            </a:endParaRPr>
          </a:p>
        </p:txBody>
      </p:sp>
      <p:sp>
        <p:nvSpPr>
          <p:cNvPr id="377" name="CustomShape 3"/>
          <p:cNvSpPr/>
          <p:nvPr/>
        </p:nvSpPr>
        <p:spPr>
          <a:xfrm>
            <a:off x="5202531" y="2592426"/>
            <a:ext cx="4425120" cy="1749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925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>
                <a:latin typeface="Arial"/>
                <a:ea typeface="DejaVu Sans"/>
              </a:rPr>
              <a:t>Это значит—не задумываясь!</a:t>
            </a:r>
            <a:endParaRPr lang="ru-RU" sz="4260" b="0" strike="noStrike" spc="-1" dirty="0">
              <a:latin typeface="Arial"/>
            </a:endParaRPr>
          </a:p>
        </p:txBody>
      </p:sp>
      <p:pic>
        <p:nvPicPr>
          <p:cNvPr id="378" name="Рисунок 377"/>
          <p:cNvPicPr/>
          <p:nvPr/>
        </p:nvPicPr>
        <p:blipFill>
          <a:blip r:embed="rId2"/>
          <a:stretch/>
        </p:blipFill>
        <p:spPr>
          <a:xfrm>
            <a:off x="5615280" y="4032000"/>
            <a:ext cx="3238200" cy="2803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CustomShape 1"/>
          <p:cNvSpPr/>
          <p:nvPr/>
        </p:nvSpPr>
        <p:spPr>
          <a:xfrm>
            <a:off x="503640" y="1080000"/>
            <a:ext cx="9069480" cy="1726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/>
          <a:lstStyle/>
          <a:p>
            <a:pPr algn="ctr">
              <a:lnSpc>
                <a:spcPct val="100000"/>
              </a:lnSpc>
            </a:pPr>
            <a:r>
              <a:rPr lang="ru-RU" sz="5510" b="1" u="sng" strike="noStrike" spc="-1">
                <a:solidFill>
                  <a:srgbClr val="000000"/>
                </a:solidFill>
                <a:uFillTx/>
                <a:latin typeface="Arial"/>
                <a:ea typeface="DejaVu Sans"/>
              </a:rPr>
              <a:t>При письме ВСЕГДА есть 2 варианта</a:t>
            </a:r>
            <a:r>
              <a:rPr lang="ru-RU" sz="5510" b="1" u="sng" strike="noStrike" spc="-1">
                <a:solidFill>
                  <a:srgbClr val="FFFF00"/>
                </a:solidFill>
                <a:uFillTx/>
                <a:latin typeface="Arial"/>
                <a:ea typeface="DejaVu Sans"/>
              </a:rPr>
              <a:t>:</a:t>
            </a:r>
            <a:endParaRPr lang="ru-RU" sz="5510" b="0" strike="noStrike" spc="-1">
              <a:latin typeface="Arial"/>
            </a:endParaRPr>
          </a:p>
        </p:txBody>
      </p:sp>
      <p:sp>
        <p:nvSpPr>
          <p:cNvPr id="381" name="CustomShape 2"/>
          <p:cNvSpPr/>
          <p:nvPr/>
        </p:nvSpPr>
        <p:spPr>
          <a:xfrm>
            <a:off x="503640" y="3168000"/>
            <a:ext cx="4425120" cy="3670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fontScale="85000" lnSpcReduction="2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400" b="1" strike="noStrike" spc="-1">
                <a:solidFill>
                  <a:srgbClr val="000000"/>
                </a:solidFill>
                <a:latin typeface="Arial"/>
                <a:ea typeface="DejaVu Sans"/>
              </a:rPr>
              <a:t>1. Рука пишет «сама», мы не испытываем огромных трудностей при выборе буквы.</a:t>
            </a:r>
            <a:endParaRPr lang="ru-RU" sz="4400" b="0" strike="noStrike" spc="-1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400" b="1" strike="noStrike" spc="-1">
                <a:solidFill>
                  <a:srgbClr val="000000"/>
                </a:solidFill>
                <a:latin typeface="Arial"/>
                <a:ea typeface="DejaVu Sans"/>
              </a:rPr>
              <a:t>Мне легко!</a:t>
            </a:r>
            <a:endParaRPr lang="ru-RU" sz="4400" b="0" strike="noStrike" spc="-1">
              <a:latin typeface="Arial"/>
            </a:endParaRPr>
          </a:p>
        </p:txBody>
      </p:sp>
      <p:sp>
        <p:nvSpPr>
          <p:cNvPr id="382" name="CustomShape 3"/>
          <p:cNvSpPr/>
          <p:nvPr/>
        </p:nvSpPr>
        <p:spPr>
          <a:xfrm>
            <a:off x="5151960" y="3168000"/>
            <a:ext cx="4425120" cy="439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rmAutofit lnSpcReduction="10000"/>
          </a:bodyPr>
          <a:lstStyle/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 2. Есть трудности. Надо подумать.</a:t>
            </a:r>
            <a:endParaRPr lang="ru-RU" sz="4260" b="0" strike="noStrike" spc="-1" dirty="0">
              <a:latin typeface="Arial"/>
            </a:endParaRPr>
          </a:p>
          <a:p>
            <a:pPr marL="432000" indent="-322560">
              <a:lnSpc>
                <a:spcPct val="100000"/>
              </a:lnSpc>
              <a:spcBef>
                <a:spcPts val="1888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ru-RU" sz="4260" b="1" strike="noStrike" spc="-1" dirty="0">
                <a:solidFill>
                  <a:srgbClr val="FF0000"/>
                </a:solidFill>
                <a:latin typeface="Arial"/>
                <a:ea typeface="DejaVu Sans"/>
              </a:rPr>
              <a:t> Я не помню, как правильно!</a:t>
            </a:r>
            <a:endParaRPr lang="ru-RU" sz="4260" b="0" strike="noStrike" spc="-1" dirty="0">
              <a:latin typeface="Arial"/>
            </a:endParaRPr>
          </a:p>
        </p:txBody>
      </p:sp>
      <p:sp>
        <p:nvSpPr>
          <p:cNvPr id="383" name="CustomShape 4"/>
          <p:cNvSpPr/>
          <p:nvPr/>
        </p:nvSpPr>
        <p:spPr>
          <a:xfrm>
            <a:off x="2988720" y="7608960"/>
            <a:ext cx="4425120" cy="1749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799</TotalTime>
  <Words>826</Words>
  <Application>Microsoft Office PowerPoint</Application>
  <PresentationFormat>Произвольный</PresentationFormat>
  <Paragraphs>116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Arial Black</vt:lpstr>
      <vt:lpstr>Century Gothic</vt:lpstr>
      <vt:lpstr>DejaVu Sans</vt:lpstr>
      <vt:lpstr>Wingdings</vt:lpstr>
      <vt:lpstr>Wingdings 3</vt:lpstr>
      <vt:lpstr>Легкий дым</vt:lpstr>
      <vt:lpstr>Семинар для молодых педагогов . Русский язык и литература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ПРОВЕРИМ СЕБЯ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ПРИМЕРЫ СОЗДАННЫХ ДЕТЬМИ схем и алгоритмов</vt:lpstr>
      <vt:lpstr>Презентация PowerPoint</vt:lpstr>
      <vt:lpstr>Презентация PowerPoint</vt:lpstr>
      <vt:lpstr>Презентация PowerPoint</vt:lpstr>
      <vt:lpstr>Пример задания для всего класса на «разминку» 6 кл.</vt:lpstr>
      <vt:lpstr>Презентация PowerPoint</vt:lpstr>
      <vt:lpstr>Примеры карточек для актуализации знаний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задания «трёх этапов»</vt:lpstr>
      <vt:lpstr>Презентация PowerPoint</vt:lpstr>
      <vt:lpstr>Пример  первичной проверочной работы по теме «Знаки препинания в предложениях с причастными оборотами»</vt:lpstr>
      <vt:lpstr>Презентация PowerPoint</vt:lpstr>
      <vt:lpstr>Презентация PowerPoint</vt:lpstr>
      <vt:lpstr>Чем больше вы делаете для своего успеха, тем легче становится путь. Дискомфорт означает, что вы уже почти у цели. ( Джейн Синсеро)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Beehive</dc:title>
  <dc:subject/>
  <dc:creator>USER</dc:creator>
  <dc:description/>
  <cp:lastModifiedBy>USER</cp:lastModifiedBy>
  <cp:revision>32</cp:revision>
  <dcterms:created xsi:type="dcterms:W3CDTF">2023-12-06T16:06:36Z</dcterms:created>
  <dcterms:modified xsi:type="dcterms:W3CDTF">2025-11-25T13:18:13Z</dcterms:modified>
  <dc:language>ru-RU</dc:language>
</cp:coreProperties>
</file>