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73" r:id="rId3"/>
    <p:sldId id="299" r:id="rId4"/>
    <p:sldId id="279" r:id="rId5"/>
    <p:sldId id="304" r:id="rId6"/>
    <p:sldId id="297" r:id="rId7"/>
    <p:sldId id="284" r:id="rId8"/>
    <p:sldId id="303" r:id="rId9"/>
    <p:sldId id="267" r:id="rId10"/>
    <p:sldId id="290" r:id="rId11"/>
    <p:sldId id="291" r:id="rId12"/>
    <p:sldId id="292" r:id="rId13"/>
    <p:sldId id="296" r:id="rId14"/>
    <p:sldId id="295" r:id="rId15"/>
    <p:sldId id="281" r:id="rId16"/>
    <p:sldId id="270" r:id="rId17"/>
    <p:sldId id="271" r:id="rId18"/>
    <p:sldId id="269" r:id="rId19"/>
    <p:sldId id="282" r:id="rId20"/>
    <p:sldId id="283" r:id="rId21"/>
    <p:sldId id="298" r:id="rId22"/>
    <p:sldId id="294" r:id="rId23"/>
    <p:sldId id="300" r:id="rId24"/>
    <p:sldId id="301" r:id="rId25"/>
    <p:sldId id="302" r:id="rId26"/>
    <p:sldId id="285" r:id="rId27"/>
    <p:sldId id="287" r:id="rId28"/>
  </p:sldIdLst>
  <p:sldSz cx="9144000" cy="6858000" type="screen4x3"/>
  <p:notesSz cx="6858000" cy="9947275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99"/>
    <a:srgbClr val="04374A"/>
    <a:srgbClr val="3399FF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 autoAdjust="0"/>
    <p:restoredTop sz="94280" autoAdjust="0"/>
  </p:normalViewPr>
  <p:slideViewPr>
    <p:cSldViewPr>
      <p:cViewPr varScale="1">
        <p:scale>
          <a:sx n="115" d="100"/>
          <a:sy n="115" d="100"/>
        </p:scale>
        <p:origin x="125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5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181624494184645E-2"/>
          <c:y val="1.5585933977958301E-2"/>
          <c:w val="0.9448070018983028"/>
          <c:h val="0.69159579021188622"/>
        </c:manualLayout>
      </c:layout>
      <c:lineChart>
        <c:grouping val="standard"/>
        <c:varyColors val="0"/>
        <c:ser>
          <c:idx val="0"/>
          <c:order val="0"/>
          <c:tx>
            <c:strRef>
              <c:f>'Общий протокол и кривая'!$AE$215</c:f>
              <c:strCache>
                <c:ptCount val="1"/>
                <c:pt idx="0">
                  <c:v>Группа получивших отметку "3"</c:v>
                </c:pt>
              </c:strCache>
            </c:strRef>
          </c:tx>
          <c:cat>
            <c:multiLvlStrRef>
              <c:f>'Общий протокол и кривая'!$AC$216:$AD$235</c:f>
              <c:multiLvlStrCache>
                <c:ptCount val="20"/>
                <c:lvl>
                  <c:pt idx="0">
                    <c:v>К1</c:v>
                  </c:pt>
                  <c:pt idx="1">
                    <c:v>К2</c:v>
                  </c:pt>
                  <c:pt idx="2">
                    <c:v>К3</c:v>
                  </c:pt>
                  <c:pt idx="3">
                    <c:v>К1</c:v>
                  </c:pt>
                  <c:pt idx="4">
                    <c:v>К2</c:v>
                  </c:pt>
                  <c:pt idx="5">
                    <c:v>К3</c:v>
                  </c:pt>
                  <c:pt idx="6">
                    <c:v>К1</c:v>
                  </c:pt>
                  <c:pt idx="7">
                    <c:v>К2</c:v>
                  </c:pt>
                  <c:pt idx="8">
                    <c:v>К3</c:v>
                  </c:pt>
                  <c:pt idx="9">
                    <c:v>К1</c:v>
                  </c:pt>
                  <c:pt idx="10">
                    <c:v>К2</c:v>
                  </c:pt>
                  <c:pt idx="11">
                    <c:v>К3</c:v>
                  </c:pt>
                  <c:pt idx="12">
                    <c:v>К1</c:v>
                  </c:pt>
                  <c:pt idx="13">
                    <c:v>К2</c:v>
                  </c:pt>
                  <c:pt idx="14">
                    <c:v>К3</c:v>
                  </c:pt>
                  <c:pt idx="15">
                    <c:v>К4</c:v>
                  </c:pt>
                  <c:pt idx="16">
                    <c:v>К5</c:v>
                  </c:pt>
                  <c:pt idx="17">
                    <c:v>К6</c:v>
                  </c:pt>
                  <c:pt idx="18">
                    <c:v>К7</c:v>
                  </c:pt>
                  <c:pt idx="19">
                    <c:v>К8</c:v>
                  </c:pt>
                </c:lvl>
                <c:lvl>
                  <c:pt idx="0">
                    <c:v>Задания 1.1 и 1.2</c:v>
                  </c:pt>
                  <c:pt idx="3">
                    <c:v>Задания 2.1 и 2.2</c:v>
                  </c:pt>
                  <c:pt idx="6">
                    <c:v>Задания 3.1 и 3.2</c:v>
                  </c:pt>
                  <c:pt idx="9">
                    <c:v>Задание 4</c:v>
                  </c:pt>
                  <c:pt idx="12">
                    <c:v>Задания 5.1 - 5.5</c:v>
                  </c:pt>
                </c:lvl>
              </c:multiLvlStrCache>
            </c:multiLvlStrRef>
          </c:cat>
          <c:val>
            <c:numRef>
              <c:f>'Общий протокол и кривая'!$AE$216:$AE$235</c:f>
              <c:numCache>
                <c:formatCode>0.0%</c:formatCode>
                <c:ptCount val="20"/>
                <c:pt idx="0">
                  <c:v>0.5625</c:v>
                </c:pt>
                <c:pt idx="1">
                  <c:v>0.52678571428571463</c:v>
                </c:pt>
                <c:pt idx="2">
                  <c:v>0.52678571428571463</c:v>
                </c:pt>
                <c:pt idx="3">
                  <c:v>0.42857142857142855</c:v>
                </c:pt>
                <c:pt idx="4">
                  <c:v>0.33035714285714496</c:v>
                </c:pt>
                <c:pt idx="5">
                  <c:v>0.29464285714286015</c:v>
                </c:pt>
                <c:pt idx="6">
                  <c:v>0.61607142857143282</c:v>
                </c:pt>
                <c:pt idx="7">
                  <c:v>0.5982142857142807</c:v>
                </c:pt>
                <c:pt idx="8">
                  <c:v>0.52678571428571463</c:v>
                </c:pt>
                <c:pt idx="9">
                  <c:v>0.48214285714286015</c:v>
                </c:pt>
                <c:pt idx="10">
                  <c:v>0.38839285714286204</c:v>
                </c:pt>
                <c:pt idx="11">
                  <c:v>0.42857142857142855</c:v>
                </c:pt>
                <c:pt idx="12">
                  <c:v>0.50595238095237605</c:v>
                </c:pt>
                <c:pt idx="13">
                  <c:v>0.5</c:v>
                </c:pt>
                <c:pt idx="14">
                  <c:v>0.51785714285714257</c:v>
                </c:pt>
                <c:pt idx="15">
                  <c:v>0.5535714285714286</c:v>
                </c:pt>
                <c:pt idx="16">
                  <c:v>0.48214285714286015</c:v>
                </c:pt>
                <c:pt idx="17">
                  <c:v>0.75000000000000344</c:v>
                </c:pt>
                <c:pt idx="18">
                  <c:v>0.60714285714285765</c:v>
                </c:pt>
                <c:pt idx="19">
                  <c:v>0.60714285714285765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F71-407C-93E4-1F7E080C0AA2}"/>
            </c:ext>
          </c:extLst>
        </c:ser>
        <c:ser>
          <c:idx val="1"/>
          <c:order val="1"/>
          <c:tx>
            <c:strRef>
              <c:f>'Общий протокол и кривая'!$AF$215</c:f>
              <c:strCache>
                <c:ptCount val="1"/>
                <c:pt idx="0">
                  <c:v>Группа получивших отметку "4"</c:v>
                </c:pt>
              </c:strCache>
            </c:strRef>
          </c:tx>
          <c:cat>
            <c:multiLvlStrRef>
              <c:f>'Общий протокол и кривая'!$AC$216:$AD$235</c:f>
              <c:multiLvlStrCache>
                <c:ptCount val="20"/>
                <c:lvl>
                  <c:pt idx="0">
                    <c:v>К1</c:v>
                  </c:pt>
                  <c:pt idx="1">
                    <c:v>К2</c:v>
                  </c:pt>
                  <c:pt idx="2">
                    <c:v>К3</c:v>
                  </c:pt>
                  <c:pt idx="3">
                    <c:v>К1</c:v>
                  </c:pt>
                  <c:pt idx="4">
                    <c:v>К2</c:v>
                  </c:pt>
                  <c:pt idx="5">
                    <c:v>К3</c:v>
                  </c:pt>
                  <c:pt idx="6">
                    <c:v>К1</c:v>
                  </c:pt>
                  <c:pt idx="7">
                    <c:v>К2</c:v>
                  </c:pt>
                  <c:pt idx="8">
                    <c:v>К3</c:v>
                  </c:pt>
                  <c:pt idx="9">
                    <c:v>К1</c:v>
                  </c:pt>
                  <c:pt idx="10">
                    <c:v>К2</c:v>
                  </c:pt>
                  <c:pt idx="11">
                    <c:v>К3</c:v>
                  </c:pt>
                  <c:pt idx="12">
                    <c:v>К1</c:v>
                  </c:pt>
                  <c:pt idx="13">
                    <c:v>К2</c:v>
                  </c:pt>
                  <c:pt idx="14">
                    <c:v>К3</c:v>
                  </c:pt>
                  <c:pt idx="15">
                    <c:v>К4</c:v>
                  </c:pt>
                  <c:pt idx="16">
                    <c:v>К5</c:v>
                  </c:pt>
                  <c:pt idx="17">
                    <c:v>К6</c:v>
                  </c:pt>
                  <c:pt idx="18">
                    <c:v>К7</c:v>
                  </c:pt>
                  <c:pt idx="19">
                    <c:v>К8</c:v>
                  </c:pt>
                </c:lvl>
                <c:lvl>
                  <c:pt idx="0">
                    <c:v>Задания 1.1 и 1.2</c:v>
                  </c:pt>
                  <c:pt idx="3">
                    <c:v>Задания 2.1 и 2.2</c:v>
                  </c:pt>
                  <c:pt idx="6">
                    <c:v>Задания 3.1 и 3.2</c:v>
                  </c:pt>
                  <c:pt idx="9">
                    <c:v>Задание 4</c:v>
                  </c:pt>
                  <c:pt idx="12">
                    <c:v>Задания 5.1 - 5.5</c:v>
                  </c:pt>
                </c:lvl>
              </c:multiLvlStrCache>
            </c:multiLvlStrRef>
          </c:cat>
          <c:val>
            <c:numRef>
              <c:f>'Общий протокол и кривая'!$AF$216:$AF$235</c:f>
              <c:numCache>
                <c:formatCode>0.0%</c:formatCode>
                <c:ptCount val="20"/>
                <c:pt idx="0">
                  <c:v>0.81609195402298862</c:v>
                </c:pt>
                <c:pt idx="1">
                  <c:v>0.75287356321839505</c:v>
                </c:pt>
                <c:pt idx="2">
                  <c:v>0.74137931034483251</c:v>
                </c:pt>
                <c:pt idx="3">
                  <c:v>0.74137931034483251</c:v>
                </c:pt>
                <c:pt idx="4">
                  <c:v>0.67816091954022983</c:v>
                </c:pt>
                <c:pt idx="5">
                  <c:v>0.64942528735632365</c:v>
                </c:pt>
                <c:pt idx="6">
                  <c:v>0.75287356321839505</c:v>
                </c:pt>
                <c:pt idx="7">
                  <c:v>0.7068965517241379</c:v>
                </c:pt>
                <c:pt idx="8">
                  <c:v>0.6896551724138007</c:v>
                </c:pt>
                <c:pt idx="9">
                  <c:v>0.72988505747126464</c:v>
                </c:pt>
                <c:pt idx="10">
                  <c:v>0.60632183908046333</c:v>
                </c:pt>
                <c:pt idx="11">
                  <c:v>0.72413793103448365</c:v>
                </c:pt>
                <c:pt idx="12">
                  <c:v>0.64750957854406466</c:v>
                </c:pt>
                <c:pt idx="13">
                  <c:v>0.67432950191570884</c:v>
                </c:pt>
                <c:pt idx="14">
                  <c:v>0.71839080459770444</c:v>
                </c:pt>
                <c:pt idx="15">
                  <c:v>0.75095785440613472</c:v>
                </c:pt>
                <c:pt idx="16">
                  <c:v>0.75287356321839505</c:v>
                </c:pt>
                <c:pt idx="17">
                  <c:v>0.91954022988505746</c:v>
                </c:pt>
                <c:pt idx="18">
                  <c:v>0.75862068965517993</c:v>
                </c:pt>
                <c:pt idx="19">
                  <c:v>0.83908045977011492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F71-407C-93E4-1F7E080C0AA2}"/>
            </c:ext>
          </c:extLst>
        </c:ser>
        <c:ser>
          <c:idx val="2"/>
          <c:order val="2"/>
          <c:tx>
            <c:strRef>
              <c:f>'Общий протокол и кривая'!$AG$215</c:f>
              <c:strCache>
                <c:ptCount val="1"/>
                <c:pt idx="0">
                  <c:v>Группа получивших отметку "5"</c:v>
                </c:pt>
              </c:strCache>
            </c:strRef>
          </c:tx>
          <c:cat>
            <c:multiLvlStrRef>
              <c:f>'Общий протокол и кривая'!$AC$216:$AD$235</c:f>
              <c:multiLvlStrCache>
                <c:ptCount val="20"/>
                <c:lvl>
                  <c:pt idx="0">
                    <c:v>К1</c:v>
                  </c:pt>
                  <c:pt idx="1">
                    <c:v>К2</c:v>
                  </c:pt>
                  <c:pt idx="2">
                    <c:v>К3</c:v>
                  </c:pt>
                  <c:pt idx="3">
                    <c:v>К1</c:v>
                  </c:pt>
                  <c:pt idx="4">
                    <c:v>К2</c:v>
                  </c:pt>
                  <c:pt idx="5">
                    <c:v>К3</c:v>
                  </c:pt>
                  <c:pt idx="6">
                    <c:v>К1</c:v>
                  </c:pt>
                  <c:pt idx="7">
                    <c:v>К2</c:v>
                  </c:pt>
                  <c:pt idx="8">
                    <c:v>К3</c:v>
                  </c:pt>
                  <c:pt idx="9">
                    <c:v>К1</c:v>
                  </c:pt>
                  <c:pt idx="10">
                    <c:v>К2</c:v>
                  </c:pt>
                  <c:pt idx="11">
                    <c:v>К3</c:v>
                  </c:pt>
                  <c:pt idx="12">
                    <c:v>К1</c:v>
                  </c:pt>
                  <c:pt idx="13">
                    <c:v>К2</c:v>
                  </c:pt>
                  <c:pt idx="14">
                    <c:v>К3</c:v>
                  </c:pt>
                  <c:pt idx="15">
                    <c:v>К4</c:v>
                  </c:pt>
                  <c:pt idx="16">
                    <c:v>К5</c:v>
                  </c:pt>
                  <c:pt idx="17">
                    <c:v>К6</c:v>
                  </c:pt>
                  <c:pt idx="18">
                    <c:v>К7</c:v>
                  </c:pt>
                  <c:pt idx="19">
                    <c:v>К8</c:v>
                  </c:pt>
                </c:lvl>
                <c:lvl>
                  <c:pt idx="0">
                    <c:v>Задания 1.1 и 1.2</c:v>
                  </c:pt>
                  <c:pt idx="3">
                    <c:v>Задания 2.1 и 2.2</c:v>
                  </c:pt>
                  <c:pt idx="6">
                    <c:v>Задания 3.1 и 3.2</c:v>
                  </c:pt>
                  <c:pt idx="9">
                    <c:v>Задание 4</c:v>
                  </c:pt>
                  <c:pt idx="12">
                    <c:v>Задания 5.1 - 5.5</c:v>
                  </c:pt>
                </c:lvl>
              </c:multiLvlStrCache>
            </c:multiLvlStrRef>
          </c:cat>
          <c:val>
            <c:numRef>
              <c:f>'Общий протокол и кривая'!$AG$216:$AG$235</c:f>
              <c:numCache>
                <c:formatCode>0.0%</c:formatCode>
                <c:ptCount val="20"/>
                <c:pt idx="0">
                  <c:v>0.9285714285714286</c:v>
                </c:pt>
                <c:pt idx="1">
                  <c:v>0.90816326530612246</c:v>
                </c:pt>
                <c:pt idx="2">
                  <c:v>0.93877551020408911</c:v>
                </c:pt>
                <c:pt idx="3">
                  <c:v>0.94897959183673453</c:v>
                </c:pt>
                <c:pt idx="4">
                  <c:v>0.9285714285714286</c:v>
                </c:pt>
                <c:pt idx="5">
                  <c:v>0.90816326530612246</c:v>
                </c:pt>
                <c:pt idx="6">
                  <c:v>0.94897959183673453</c:v>
                </c:pt>
                <c:pt idx="7">
                  <c:v>0.94897959183673453</c:v>
                </c:pt>
                <c:pt idx="8">
                  <c:v>0.93877551020408911</c:v>
                </c:pt>
                <c:pt idx="9">
                  <c:v>0.95918367346939193</c:v>
                </c:pt>
                <c:pt idx="10">
                  <c:v>0.84183673469388365</c:v>
                </c:pt>
                <c:pt idx="11">
                  <c:v>0.87755102040816702</c:v>
                </c:pt>
                <c:pt idx="12">
                  <c:v>0.81632653061224458</c:v>
                </c:pt>
                <c:pt idx="13">
                  <c:v>0.88435374149659851</c:v>
                </c:pt>
                <c:pt idx="14">
                  <c:v>0.90816326530612246</c:v>
                </c:pt>
                <c:pt idx="15">
                  <c:v>0.90476190476190144</c:v>
                </c:pt>
                <c:pt idx="16">
                  <c:v>0.81632653061224458</c:v>
                </c:pt>
                <c:pt idx="17">
                  <c:v>0.95918367346939193</c:v>
                </c:pt>
                <c:pt idx="18">
                  <c:v>0.83673469387755162</c:v>
                </c:pt>
                <c:pt idx="19">
                  <c:v>0.91836734693877553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F71-407C-93E4-1F7E080C0A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1834240"/>
        <c:axId val="91835776"/>
      </c:lineChart>
      <c:catAx>
        <c:axId val="91834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1835776"/>
        <c:crosses val="autoZero"/>
        <c:auto val="1"/>
        <c:lblAlgn val="ctr"/>
        <c:lblOffset val="100"/>
        <c:noMultiLvlLbl val="0"/>
      </c:catAx>
      <c:valAx>
        <c:axId val="91835776"/>
        <c:scaling>
          <c:orientation val="minMax"/>
          <c:max val="1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1834240"/>
        <c:crosses val="autoZero"/>
        <c:crossBetween val="between"/>
        <c:majorUnit val="0.1"/>
      </c:valAx>
    </c:plotArea>
    <c:legend>
      <c:legendPos val="r"/>
      <c:layout>
        <c:manualLayout>
          <c:xMode val="edge"/>
          <c:yMode val="edge"/>
          <c:x val="0.1042680970722998"/>
          <c:y val="0.91800976746536356"/>
          <c:w val="0.87131740614334474"/>
          <c:h val="7.9473415528363484E-2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9115425" cy="4972050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/>
              <a:t>Оригинальные шаблоны для презентаций: </a:t>
            </a:r>
            <a:r>
              <a:rPr lang="ru-RU" sz="1200" dirty="0">
                <a:hlinkClick r:id="rId3"/>
              </a:rPr>
              <a:t>https://presentation-creation.ru/powerpoint-templates.html</a:t>
            </a:r>
            <a:r>
              <a:rPr lang="en-US" sz="1200" dirty="0"/>
              <a:t> </a:t>
            </a:r>
            <a:endParaRPr lang="ru-RU" sz="1200" dirty="0"/>
          </a:p>
          <a:p>
            <a:r>
              <a:rPr lang="ru-RU" sz="1200" dirty="0"/>
              <a:t>Бесплатно и без регистрации.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29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3384" y="0"/>
            <a:ext cx="6517232" cy="1368152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00478B3-047D-4452-854E-D2476E9DF82B}" type="datetime1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0468D4F5-12B8-47BB-B35B-EB6C4D0C7A44}" type="datetime1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5566F1A-9F47-4C13-820F-239C87CA1220}" type="datetime1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E79C309-FD25-4EFE-B7D1-307A60308531}" type="datetime1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336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6445636-4915-4CA5-BCC1-990AFE2BD3EB}" type="datetime1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B9914C8D-60F4-4D37-8201-61A1A71E1576}" type="datetime1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C08A153F-521D-4BCB-9869-95C5423F7F9E}" type="datetime1">
              <a:rPr lang="ru-RU" smtClean="0"/>
              <a:t>11.02.2026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2C3362CE-37C4-4FDC-9A95-3002BDCB293E}" type="datetime1">
              <a:rPr lang="ru-RU" smtClean="0"/>
              <a:t>11.02.2026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D9494A8B-84FA-484A-A353-B906B1101F2D}" type="datetime1">
              <a:rPr lang="ru-RU" smtClean="0"/>
              <a:t>11.02.2026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1CFB842-6FC9-4E16-AD28-53CDF033B633}" type="datetime1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61CD8183-F857-475D-A847-78ACC151234C}" type="datetime1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336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88840"/>
            <a:ext cx="8640960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1F931FC5-E393-4C0F-B276-BFEB5A0FDB3B}" type="datetime1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doc.fipi.ru/metodicheskaya-kopilka/metod_rek_chitat_gram.pdf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fipi.ru/otkrytyy-bank-zadani-chitatelskoi-gramotnosti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C392349-3714-41A2-A111-F823B66C4DBB}"/>
              </a:ext>
            </a:extLst>
          </p:cNvPr>
          <p:cNvSpPr/>
          <p:nvPr/>
        </p:nvSpPr>
        <p:spPr>
          <a:xfrm>
            <a:off x="4380059" y="116632"/>
            <a:ext cx="4788024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типичных ошибок и разбор сложных вопросов экзаменационных работ учащихся в 2024-2025учебном году. Из опыта работы члена экспертной комиссии</a:t>
            </a:r>
            <a:r>
              <a:rPr lang="ru-RU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32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b="1" dirty="0">
              <a:solidFill>
                <a:srgbClr val="6666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b="1" dirty="0" smtClean="0">
              <a:solidFill>
                <a:srgbClr val="6666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b="1" dirty="0">
              <a:solidFill>
                <a:srgbClr val="6666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66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Рубцова Алина Геннадьевна, учитель русского языка </a:t>
            </a:r>
            <a:r>
              <a:rPr lang="ru-RU" sz="1600" b="1" dirty="0">
                <a:solidFill>
                  <a:srgbClr val="66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литературы МБОУ «Брянский городской лицей №2 имени М.В. Ломоносова</a:t>
            </a:r>
            <a:r>
              <a:rPr lang="ru-RU" sz="1600" b="1" dirty="0" smtClean="0">
                <a:solidFill>
                  <a:srgbClr val="66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1600" b="1" dirty="0">
              <a:solidFill>
                <a:srgbClr val="6666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36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EFE385F-7A3D-44FF-B077-3AC299281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923928" cy="130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8629197-732B-4D24-81FB-1D89135CF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246656C-854F-4442-92B0-784284AEEAC6}"/>
              </a:ext>
            </a:extLst>
          </p:cNvPr>
          <p:cNvSpPr/>
          <p:nvPr/>
        </p:nvSpPr>
        <p:spPr>
          <a:xfrm>
            <a:off x="539552" y="2128847"/>
            <a:ext cx="7859216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ea typeface="Microsoft YaHei" panose="020B0503020204020204" pitchFamily="34" charset="-122"/>
                <a:cs typeface="Lucida Sans" panose="020B0602030504020204" pitchFamily="34" charset="0"/>
              </a:rPr>
              <a:t>Тщательно проанализировать вопрос.</a:t>
            </a:r>
            <a:endParaRPr lang="ru-RU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ea typeface="Microsoft YaHei" panose="020B0503020204020204" pitchFamily="34" charset="-122"/>
                <a:cs typeface="Lucida Sans" panose="020B0602030504020204" pitchFamily="34" charset="0"/>
              </a:rPr>
              <a:t>Четко определить проблему, которую предстоит решить, выполняя задание.</a:t>
            </a:r>
            <a:endParaRPr lang="ru-RU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ea typeface="Microsoft YaHei" panose="020B0503020204020204" pitchFamily="34" charset="-122"/>
                <a:cs typeface="Lucida Sans" panose="020B0602030504020204" pitchFamily="34" charset="0"/>
              </a:rPr>
              <a:t>Выделить ключевые слова в формулировке вопроса;</a:t>
            </a:r>
            <a:endParaRPr lang="ru-RU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ea typeface="Microsoft YaHei" panose="020B0503020204020204" pitchFamily="34" charset="-122"/>
                <a:cs typeface="Lucida Sans" panose="020B0602030504020204" pitchFamily="34" charset="0"/>
              </a:rPr>
              <a:t>Разъяснить самому себе суть выделенных слов. Работать со словарями.</a:t>
            </a:r>
            <a:endParaRPr lang="ru-RU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ea typeface="Microsoft YaHei" panose="020B0503020204020204" pitchFamily="34" charset="-122"/>
                <a:cs typeface="Lucida Sans" panose="020B0602030504020204" pitchFamily="34" charset="0"/>
              </a:rPr>
              <a:t>Если слово многозначное, определить, в каком контексте оно использовано в вопросе. </a:t>
            </a:r>
            <a:endParaRPr lang="ru-RU" sz="2000" i="1" dirty="0" smtClean="0">
              <a:solidFill>
                <a:srgbClr val="000000"/>
              </a:solidFill>
              <a:ea typeface="Microsoft YaHei" panose="020B0503020204020204" pitchFamily="34" charset="-122"/>
              <a:cs typeface="Lucida Sans" panose="020B0602030504020204" pitchFamily="34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000" i="1" dirty="0" smtClean="0">
                <a:solidFill>
                  <a:srgbClr val="000000"/>
                </a:solidFill>
                <a:ea typeface="Microsoft YaHei" panose="020B0503020204020204" pitchFamily="34" charset="-122"/>
                <a:cs typeface="Lucida Sans" panose="020B0602030504020204" pitchFamily="34" charset="0"/>
              </a:rPr>
              <a:t>Планируемый </a:t>
            </a:r>
            <a:r>
              <a:rPr lang="ru-RU" sz="2000" i="1" dirty="0">
                <a:solidFill>
                  <a:srgbClr val="000000"/>
                </a:solidFill>
                <a:ea typeface="Microsoft YaHei" panose="020B0503020204020204" pitchFamily="34" charset="-122"/>
                <a:cs typeface="Lucida Sans" panose="020B0602030504020204" pitchFamily="34" charset="0"/>
              </a:rPr>
              <a:t>ответ не может быть сведен только к одному тезису.</a:t>
            </a:r>
            <a:endParaRPr lang="ru-RU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ea typeface="Microsoft YaHei" panose="020B0503020204020204" pitchFamily="34" charset="-122"/>
                <a:cs typeface="Lucida Sans" panose="020B0602030504020204" pitchFamily="34" charset="0"/>
              </a:rPr>
              <a:t>Определить авторскую позицию.</a:t>
            </a:r>
            <a:endParaRPr lang="ru-RU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ea typeface="Microsoft YaHei" panose="020B0503020204020204" pitchFamily="34" charset="-122"/>
                <a:cs typeface="Lucida Sans" panose="020B0602030504020204" pitchFamily="34" charset="0"/>
              </a:rPr>
              <a:t>Обязательно знать произведение в целом – без этого не может получиться глубокий и четкий ответ.</a:t>
            </a:r>
            <a:endParaRPr lang="ru-RU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ea typeface="Microsoft YaHei" panose="020B0503020204020204" pitchFamily="34" charset="-122"/>
                <a:cs typeface="Lucida Sans" panose="020B0602030504020204" pitchFamily="34" charset="0"/>
              </a:rPr>
              <a:t>Все тезисы обязательно аргументировать.</a:t>
            </a:r>
            <a:endParaRPr lang="ru-RU" sz="2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38"/>
              </a:spcBef>
              <a:spcAft>
                <a:spcPts val="1417"/>
              </a:spcAft>
              <a:buClrTx/>
              <a:buSzPct val="45000"/>
              <a:buFont typeface="Arial" pitchFamily="32"/>
              <a:buChar char="•"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40D8FA5-7A73-468A-819C-B5D47926ACD0}"/>
              </a:ext>
            </a:extLst>
          </p:cNvPr>
          <p:cNvSpPr/>
          <p:nvPr/>
        </p:nvSpPr>
        <p:spPr>
          <a:xfrm>
            <a:off x="2483768" y="404664"/>
            <a:ext cx="62030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u="none" strike="noStrike" kern="0" cap="none" spc="0" normalizeH="0" baseline="0" noProof="0" dirty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Calibri" pitchFamily="18"/>
                <a:ea typeface="Microsoft YaHei" pitchFamily="2"/>
              </a:rPr>
              <a:t>План написания развернутого ответа</a:t>
            </a:r>
            <a:endParaRPr kumimoji="0" lang="ru-RU" sz="1800" b="0" u="none" strike="noStrike" kern="0" cap="none" spc="0" normalizeH="0" baseline="0" noProof="0" dirty="0">
              <a:ln>
                <a:noFill/>
              </a:ln>
              <a:solidFill>
                <a:srgbClr val="666699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5817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134446B-C4EC-4DED-9370-0A8BA46B2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3FC7F9E-1624-441E-A9B3-9805E5978CD9}"/>
              </a:ext>
            </a:extLst>
          </p:cNvPr>
          <p:cNvSpPr/>
          <p:nvPr/>
        </p:nvSpPr>
        <p:spPr>
          <a:xfrm>
            <a:off x="170136" y="1656576"/>
            <a:ext cx="896448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Начиная с V класса необходимо вести последовательную систематическую работу по обучению школьников созданию связного текста на основе литературного материала;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проводить специальные уроки обучения сочинению;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 широко включать в практику изучения художественного произведения небольшие письменные работы разных видов, рассчитанные на 10–15 минут. Необходимо обращать внимание на формирование умений высказывать и аргументировать свою позицию по проблемам, поднятым в произведении;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 формулировать собственное отношение к героям и подтверждать свои суждения текстом;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добиваться более широкого и мотивированного использования</a:t>
            </a:r>
            <a:r>
              <a:rPr lang="ru-RU" sz="32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 </a:t>
            </a:r>
            <a:r>
              <a:rPr lang="ru-RU" sz="2000" b="1" i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литературоведческих</a:t>
            </a: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 терминов;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При оценке письменных работ нужно также учитывать уровень общего и речевого развития школьника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Обязательно использовать цитирование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B6A69AE-76E6-400F-BBCF-047B37EFD5E6}"/>
              </a:ext>
            </a:extLst>
          </p:cNvPr>
          <p:cNvSpPr/>
          <p:nvPr/>
        </p:nvSpPr>
        <p:spPr>
          <a:xfrm>
            <a:off x="3203848" y="54868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kern="0" dirty="0">
                <a:solidFill>
                  <a:srgbClr val="666699"/>
                </a:solidFill>
                <a:latin typeface="Calibri" pitchFamily="18"/>
                <a:ea typeface="Microsoft YaHei" pitchFamily="2"/>
              </a:rPr>
              <a:t>Советы учителям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7745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6ACE918-F8E3-4C3F-A5FC-452788F46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9BFC55C-65D9-488A-A8A2-726628F9754B}"/>
              </a:ext>
            </a:extLst>
          </p:cNvPr>
          <p:cNvSpPr/>
          <p:nvPr/>
        </p:nvSpPr>
        <p:spPr>
          <a:xfrm>
            <a:off x="354360" y="1822355"/>
            <a:ext cx="8435280" cy="3559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38"/>
              </a:spcBef>
              <a:spcAft>
                <a:spcPts val="1417"/>
              </a:spcAft>
              <a:buSzPct val="45000"/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000000"/>
                </a:solidFill>
                <a:latin typeface="Calibri" pitchFamily="18"/>
                <a:ea typeface="Microsoft YaHei" pitchFamily="2"/>
              </a:rPr>
              <a:t>Читать, читать и еще раз читать</a:t>
            </a:r>
            <a:r>
              <a:rPr lang="ru-RU" sz="2400" i="1" dirty="0">
                <a:solidFill>
                  <a:srgbClr val="000000"/>
                </a:solidFill>
                <a:latin typeface="Calibri" pitchFamily="18"/>
                <a:ea typeface="Microsoft YaHei" pitchFamily="2"/>
              </a:rPr>
              <a:t> – вот первый девиз девятиклассника, сдающего экзамен по литературе.</a:t>
            </a:r>
          </a:p>
          <a:p>
            <a:pPr marL="342900" lvl="0" indent="-342900">
              <a:spcBef>
                <a:spcPts val="638"/>
              </a:spcBef>
              <a:spcAft>
                <a:spcPts val="1417"/>
              </a:spcAft>
              <a:buSzPct val="45000"/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000000"/>
                </a:solidFill>
                <a:latin typeface="Calibri" pitchFamily="18"/>
                <a:ea typeface="Microsoft YaHei" pitchFamily="2"/>
              </a:rPr>
              <a:t>Писать, писать и редактировать </a:t>
            </a:r>
            <a:r>
              <a:rPr lang="ru-RU" sz="2400" i="1" dirty="0">
                <a:solidFill>
                  <a:srgbClr val="000000"/>
                </a:solidFill>
                <a:latin typeface="Calibri" pitchFamily="18"/>
                <a:ea typeface="Microsoft YaHei" pitchFamily="2"/>
              </a:rPr>
              <a:t>написанное – вот второй девиз девятиклассника, сдающего экзамен по литературе.</a:t>
            </a:r>
          </a:p>
          <a:p>
            <a:pPr marL="342900" lvl="0" indent="-342900">
              <a:spcBef>
                <a:spcPts val="638"/>
              </a:spcBef>
              <a:spcAft>
                <a:spcPts val="1417"/>
              </a:spcAft>
              <a:buSzPct val="45000"/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000000"/>
                </a:solidFill>
                <a:latin typeface="Calibri" pitchFamily="18"/>
                <a:ea typeface="Microsoft YaHei" pitchFamily="2"/>
              </a:rPr>
              <a:t>Доказывать, доказывать и еще раз доказывать </a:t>
            </a:r>
            <a:r>
              <a:rPr lang="ru-RU" sz="2400" i="1" dirty="0">
                <a:solidFill>
                  <a:srgbClr val="000000"/>
                </a:solidFill>
                <a:latin typeface="Calibri" pitchFamily="18"/>
                <a:ea typeface="Microsoft YaHei" pitchFamily="2"/>
              </a:rPr>
              <a:t>– вот третий девиз девятиклассника, сдающего экзамен по литературе.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736285-CB9D-45A8-8B33-FA3BC98B5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968" y="5003879"/>
            <a:ext cx="2472709" cy="1730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7CB54CD-2846-4FD4-8C4C-942E6FCB0DD4}"/>
              </a:ext>
            </a:extLst>
          </p:cNvPr>
          <p:cNvSpPr/>
          <p:nvPr/>
        </p:nvSpPr>
        <p:spPr>
          <a:xfrm>
            <a:off x="2987824" y="494366"/>
            <a:ext cx="45079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kern="0" dirty="0">
                <a:solidFill>
                  <a:srgbClr val="666699"/>
                </a:solidFill>
                <a:latin typeface="Calibri" pitchFamily="18"/>
                <a:ea typeface="Microsoft YaHei" pitchFamily="2"/>
              </a:rPr>
              <a:t>Советы ученикам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83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Читательская грамотность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Э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то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способность человека понимать и использовать письменные тексты, размышлять о них, расширять свои знания и возможности, участвовать в социальной жизни. 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3391C88-C30B-4D94-8A70-BDC3D5709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52355" y="2071688"/>
            <a:ext cx="4103341" cy="409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4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89A52CD-2C1E-4988-AF42-1E6FC8C8F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F98702-6B2B-4E17-81B5-8BD3C39E2E2C}"/>
              </a:ext>
            </a:extLst>
          </p:cNvPr>
          <p:cNvSpPr/>
          <p:nvPr/>
        </p:nvSpPr>
        <p:spPr>
          <a:xfrm>
            <a:off x="76917" y="1829039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/>
              <a:t>Методические рекомендации по использованию в учебном процессе банка заданий для оценки читательской грамотности обучающихся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19237D4-96E8-45B6-ABC7-3E98D3C5925E}"/>
              </a:ext>
            </a:extLst>
          </p:cNvPr>
          <p:cNvSpPr/>
          <p:nvPr/>
        </p:nvSpPr>
        <p:spPr>
          <a:xfrm>
            <a:off x="4572000" y="196594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2"/>
              </a:rPr>
              <a:t>https://doc.fipi.ru/metodicheskaya-kopilka/metod_rek_chitat_gram.pdf</a:t>
            </a:r>
            <a:endParaRPr lang="ru-RU" dirty="0"/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BEE4586-C953-464D-AE60-3F8E9B7ED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385" y="3912105"/>
            <a:ext cx="4932040" cy="2774273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E117D31-E4F6-4EDA-8194-FA535B156440}"/>
              </a:ext>
            </a:extLst>
          </p:cNvPr>
          <p:cNvSpPr/>
          <p:nvPr/>
        </p:nvSpPr>
        <p:spPr>
          <a:xfrm>
            <a:off x="44346" y="3988180"/>
            <a:ext cx="37547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Futura"/>
              </a:rPr>
              <a:t>Открытый банк заданий для оценки читательской грамотности (V-IX классы)</a:t>
            </a:r>
            <a:endParaRPr lang="ru-RU" sz="20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03DDDC0-2AF9-4EE6-BB2C-341588A9D325}"/>
              </a:ext>
            </a:extLst>
          </p:cNvPr>
          <p:cNvSpPr/>
          <p:nvPr/>
        </p:nvSpPr>
        <p:spPr>
          <a:xfrm>
            <a:off x="108553" y="550590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4"/>
              </a:rPr>
              <a:t>https://fipi.ru/otkrytyy-bank-zadani-chitatelskoi-gramotnosti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99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488DC72-3332-462A-95A4-5628A52C8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D920F8B-35E6-407E-B7C0-A03C9865309D}"/>
              </a:ext>
            </a:extLst>
          </p:cNvPr>
          <p:cNvSpPr/>
          <p:nvPr/>
        </p:nvSpPr>
        <p:spPr>
          <a:xfrm>
            <a:off x="2771800" y="0"/>
            <a:ext cx="56166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5223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Анализ авторской позиции</a:t>
            </a:r>
            <a:b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5223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D56B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Оценка героя автором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A8B6F41-E679-4FF0-8AE9-7729576F7DE0}"/>
              </a:ext>
            </a:extLst>
          </p:cNvPr>
          <p:cNvSpPr/>
          <p:nvPr/>
        </p:nvSpPr>
        <p:spPr>
          <a:xfrm>
            <a:off x="889865" y="1923249"/>
            <a:ext cx="19127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522375"/>
                </a:solidFill>
                <a:effectLst/>
                <a:uLnTx/>
                <a:uFillTx/>
              </a:rPr>
              <a:t>Прямая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522375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4993488-844F-4124-9E7C-8B1DCFEA76F2}"/>
              </a:ext>
            </a:extLst>
          </p:cNvPr>
          <p:cNvSpPr/>
          <p:nvPr/>
        </p:nvSpPr>
        <p:spPr>
          <a:xfrm>
            <a:off x="4716016" y="1868481"/>
            <a:ext cx="2537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522375"/>
                </a:solidFill>
                <a:effectLst/>
                <a:uLnTx/>
                <a:uFillTx/>
              </a:rPr>
              <a:t>Косвенная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Объект 3">
            <a:extLst>
              <a:ext uri="{FF2B5EF4-FFF2-40B4-BE49-F238E27FC236}">
                <a16:creationId xmlns:a16="http://schemas.microsoft.com/office/drawing/2014/main" id="{2BFF4904-25E9-45A4-BFC4-8E9ACE39BED0}"/>
              </a:ext>
            </a:extLst>
          </p:cNvPr>
          <p:cNvSpPr txBox="1">
            <a:spLocks/>
          </p:cNvSpPr>
          <p:nvPr/>
        </p:nvSpPr>
        <p:spPr>
          <a:xfrm>
            <a:off x="422325" y="2738813"/>
            <a:ext cx="3717627" cy="3684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обращение к читателю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присутствие образа автора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авторские отступления и вставки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Объект 5">
            <a:extLst>
              <a:ext uri="{FF2B5EF4-FFF2-40B4-BE49-F238E27FC236}">
                <a16:creationId xmlns:a16="http://schemas.microsoft.com/office/drawing/2014/main" id="{81A42A24-556F-4B92-96FE-B955CEA515C6}"/>
              </a:ext>
            </a:extLst>
          </p:cNvPr>
          <p:cNvSpPr txBox="1">
            <a:spLocks/>
          </p:cNvSpPr>
          <p:nvPr/>
        </p:nvSpPr>
        <p:spPr>
          <a:xfrm>
            <a:off x="4279776" y="2738813"/>
            <a:ext cx="4546848" cy="414510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портрет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пейзаж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цвет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время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пространство/интерьер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говорящие фамилии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высказывания других персонажей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внутренний монолог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речевая характеристика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особенность поведения персонажа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изобразительные средства языка </a:t>
            </a:r>
          </a:p>
        </p:txBody>
      </p:sp>
      <p:sp>
        <p:nvSpPr>
          <p:cNvPr id="9" name="Правая фигурная скобка 8">
            <a:extLst>
              <a:ext uri="{FF2B5EF4-FFF2-40B4-BE49-F238E27FC236}">
                <a16:creationId xmlns:a16="http://schemas.microsoft.com/office/drawing/2014/main" id="{1F7D8E5A-8047-4117-A433-E50F6BE634BE}"/>
              </a:ext>
            </a:extLst>
          </p:cNvPr>
          <p:cNvSpPr/>
          <p:nvPr/>
        </p:nvSpPr>
        <p:spPr>
          <a:xfrm>
            <a:off x="6904316" y="2738813"/>
            <a:ext cx="720436" cy="1651290"/>
          </a:xfrm>
          <a:prstGeom prst="rightBrace">
            <a:avLst/>
          </a:prstGeom>
          <a:noFill/>
          <a:ln w="6350" cap="flat" cmpd="sng" algn="ctr">
            <a:solidFill>
              <a:srgbClr val="51237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309A64A-A8BF-491C-B90B-E5A293A3E371}"/>
              </a:ext>
            </a:extLst>
          </p:cNvPr>
          <p:cNvSpPr/>
          <p:nvPr/>
        </p:nvSpPr>
        <p:spPr>
          <a:xfrm>
            <a:off x="7386839" y="3258909"/>
            <a:ext cx="175716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 w="10160">
                  <a:solidFill>
                    <a:srgbClr val="5B9BD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Деталь</a:t>
            </a:r>
          </a:p>
        </p:txBody>
      </p:sp>
    </p:spTree>
    <p:extLst>
      <p:ext uri="{BB962C8B-B14F-4D97-AF65-F5344CB8AC3E}">
        <p14:creationId xmlns:p14="http://schemas.microsoft.com/office/powerpoint/2010/main" val="231742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06EB4B4-46FF-4736-AACD-BD8AC9242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CD1C14-27EC-4AAA-A6A3-24A8F9390C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45" t="14981" r="10495" b="7857"/>
          <a:stretch/>
        </p:blipFill>
        <p:spPr>
          <a:xfrm>
            <a:off x="1835696" y="2276872"/>
            <a:ext cx="6480720" cy="4045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09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E54972F-CFC6-4561-B4E6-566DA3851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BE8CB6-C2CF-4954-8238-3135D50760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3986" t="12109" r="11360" b="5995"/>
          <a:stretch/>
        </p:blipFill>
        <p:spPr>
          <a:xfrm>
            <a:off x="-180528" y="1772703"/>
            <a:ext cx="9217024" cy="458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50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E37FE03-E6C4-435D-A12D-B750722B6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208AAC-EDE4-411D-8ECD-D39830DFF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27" t="14463" r="10047" b="6355"/>
          <a:stretch/>
        </p:blipFill>
        <p:spPr>
          <a:xfrm>
            <a:off x="251520" y="1772817"/>
            <a:ext cx="8835803" cy="506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67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8E1EE8A-B0EF-4330-BBE0-EAA8015B0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69DC96-2FFD-4BB4-BF76-ED03A778C4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059"/>
          <a:stretch/>
        </p:blipFill>
        <p:spPr>
          <a:xfrm>
            <a:off x="0" y="1124744"/>
            <a:ext cx="9058248" cy="530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3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872079D-FB23-4598-A2D6-8C610C331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379C2F-1141-4546-A72E-1D321602A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10" y="1844824"/>
            <a:ext cx="7881890" cy="442095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7B6D739-77AF-43AB-9599-4131B71B3148}"/>
              </a:ext>
            </a:extLst>
          </p:cNvPr>
          <p:cNvSpPr/>
          <p:nvPr/>
        </p:nvSpPr>
        <p:spPr>
          <a:xfrm>
            <a:off x="2699792" y="282522"/>
            <a:ext cx="56392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666699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ОГЭ по литературе — отличная основа для подготовки к ЕГЭ          в 11 классе. </a:t>
            </a:r>
            <a:endParaRPr lang="ru-RU" sz="2400" b="1" dirty="0">
              <a:solidFill>
                <a:srgbClr val="66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91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E232790-553F-4887-86E0-AA249099B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CA00176-A3B8-4C78-A19B-1BC2FF5F4505}"/>
              </a:ext>
            </a:extLst>
          </p:cNvPr>
          <p:cNvSpPr/>
          <p:nvPr/>
        </p:nvSpPr>
        <p:spPr>
          <a:xfrm>
            <a:off x="2987824" y="404664"/>
            <a:ext cx="538234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>
                <a:ln>
                  <a:noFill/>
                </a:ln>
                <a:solidFill>
                  <a:srgbClr val="5223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Логическая ошибка</a:t>
            </a:r>
            <a:br>
              <a:rPr kumimoji="0" lang="ru-RU" sz="4400" b="1" i="0" u="none" strike="noStrike" kern="0" cap="none" spc="0" normalizeH="0" baseline="0" noProof="0" dirty="0">
                <a:ln>
                  <a:noFill/>
                </a:ln>
                <a:solidFill>
                  <a:srgbClr val="5223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8D3280DF-3EFA-4F1D-A55B-199F9E733025}"/>
              </a:ext>
            </a:extLst>
          </p:cNvPr>
          <p:cNvSpPr txBox="1">
            <a:spLocks/>
          </p:cNvSpPr>
          <p:nvPr/>
        </p:nvSpPr>
        <p:spPr>
          <a:xfrm>
            <a:off x="535024" y="1791980"/>
            <a:ext cx="8181558" cy="3274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Экзаменуемый не различает причину и следствие, часть и целое, смежные явления, родовидовые, видовые и другие отношения. Например, «Так как Обломов – человек ленивый, у него был Захар – его слуга».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● Сближение относительно далеких мыслей в одном предложении: «Большую, страстную любовь она проявляла к сыну Митрофанушке и исполняла все его прихоти. Она всячески издевалась над крепостными, как мать она заботилась о его воспитании и образовании».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526EE8A-C519-49A7-97E5-6F388C4C2221}"/>
              </a:ext>
            </a:extLst>
          </p:cNvPr>
          <p:cNvSpPr/>
          <p:nvPr/>
        </p:nvSpPr>
        <p:spPr>
          <a:xfrm>
            <a:off x="0" y="5050210"/>
            <a:ext cx="90243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Бессвязность: «Доброта — одно из важнейших качеств человека. Злые люди окружают Алёшку в произведении М. Горького „Детство“. Добрый человек никогда не предаст ближнего, не нарушит обещаний, не согласится на подлость. Поэтому зло всегда будет наказано».</a:t>
            </a:r>
          </a:p>
        </p:txBody>
      </p:sp>
    </p:spTree>
    <p:extLst>
      <p:ext uri="{BB962C8B-B14F-4D97-AF65-F5344CB8AC3E}">
        <p14:creationId xmlns:p14="http://schemas.microsoft.com/office/powerpoint/2010/main" val="131627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Речевые и грамматические ошибки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Эти виды ошибок для многих учащихся трудны в разграничении.</a:t>
            </a:r>
          </a:p>
          <a:p>
            <a:r>
              <a:rPr lang="ru-RU" dirty="0" smtClean="0"/>
              <a:t>Отличие: речевые ошибки чаще всего не слышны при чтении, их можно обнаружить только в контексте, а грамматические выделяются из общего строя речи.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499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77F9CF3-34C2-427F-AB6D-E01D9D000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471621-64DB-4317-A0B0-068C7ABB4538}"/>
              </a:ext>
            </a:extLst>
          </p:cNvPr>
          <p:cNvSpPr txBox="1"/>
          <p:nvPr/>
        </p:nvSpPr>
        <p:spPr>
          <a:xfrm>
            <a:off x="122833" y="2420888"/>
            <a:ext cx="889833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/>
              <a:t>«В произведении </a:t>
            </a:r>
            <a:r>
              <a:rPr lang="ru-RU" sz="3200" dirty="0" err="1"/>
              <a:t>А.С.Пушкина</a:t>
            </a:r>
            <a:r>
              <a:rPr lang="ru-RU" sz="3200" dirty="0"/>
              <a:t> «Капитанская </a:t>
            </a:r>
          </a:p>
          <a:p>
            <a:pPr algn="ctr"/>
            <a:r>
              <a:rPr lang="ru-RU" sz="3200" dirty="0"/>
              <a:t>дочка» главным героем является Пётр Андреевич</a:t>
            </a:r>
          </a:p>
          <a:p>
            <a:pPr algn="ctr"/>
            <a:r>
              <a:rPr lang="ru-RU" sz="3200" dirty="0"/>
              <a:t>Гринёв. Он молодой, отважный парень,</a:t>
            </a:r>
          </a:p>
          <a:p>
            <a:pPr algn="ctr"/>
            <a:r>
              <a:rPr lang="ru-RU" sz="3200" dirty="0"/>
              <a:t> который уехал воевать против армии Пугачёва </a:t>
            </a:r>
          </a:p>
          <a:p>
            <a:pPr algn="ctr"/>
            <a:r>
              <a:rPr lang="ru-RU" sz="3200" dirty="0"/>
              <a:t>и влюбляется в девушку, которая покорила</a:t>
            </a:r>
          </a:p>
          <a:p>
            <a:pPr algn="ctr"/>
            <a:r>
              <a:rPr lang="ru-RU" sz="3200" dirty="0"/>
              <a:t> его сердце. Герой защищает не только Родину </a:t>
            </a:r>
          </a:p>
          <a:p>
            <a:pPr algn="ctr"/>
            <a:r>
              <a:rPr lang="ru-RU" sz="3200" dirty="0"/>
              <a:t>от осад, а также и Марью Ивановну».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617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Попробуем</a:t>
            </a:r>
            <a:endParaRPr lang="ru-RU" dirty="0"/>
          </a:p>
        </p:txBody>
      </p:sp>
      <p:pic>
        <p:nvPicPr>
          <p:cNvPr id="1026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662" y="1989138"/>
            <a:ext cx="4164675" cy="417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69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помочь ученику?</a:t>
            </a:r>
            <a:endParaRPr lang="ru-RU" dirty="0"/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2377281"/>
            <a:ext cx="8219256" cy="397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2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693" y="1879632"/>
            <a:ext cx="7745137" cy="465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7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B189F75-E7B3-4CDD-91EE-DAD671C9F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F11547-8A42-48F9-B57A-0F27C0E26B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89" t="7978" b="8874"/>
          <a:stretch/>
        </p:blipFill>
        <p:spPr>
          <a:xfrm rot="21015099">
            <a:off x="255687" y="2937559"/>
            <a:ext cx="4318285" cy="28048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16537E-C9F7-4FA2-B9B0-8336F4699E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107" r="15954"/>
          <a:stretch/>
        </p:blipFill>
        <p:spPr>
          <a:xfrm>
            <a:off x="6800247" y="951627"/>
            <a:ext cx="2268320" cy="32903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AABE95-454D-440E-907F-55EFD582D1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5585" y="3852071"/>
            <a:ext cx="2141375" cy="289420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36B9663-1C06-4FDE-BEBB-0ED50B6BED84}"/>
              </a:ext>
            </a:extLst>
          </p:cNvPr>
          <p:cNvSpPr/>
          <p:nvPr/>
        </p:nvSpPr>
        <p:spPr>
          <a:xfrm>
            <a:off x="2317123" y="177736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b="1" kern="0" dirty="0">
                <a:solidFill>
                  <a:srgbClr val="5223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</a:rPr>
              <a:t>Пособия для подготовки к ОГЭ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65797">
            <a:off x="4373370" y="1758947"/>
            <a:ext cx="2132027" cy="28130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19595">
            <a:off x="4613916" y="3027379"/>
            <a:ext cx="1619250" cy="2762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41366">
            <a:off x="4973396" y="3685207"/>
            <a:ext cx="671988" cy="68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2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13E5808-6F16-4067-BB99-7DDBB5192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989583-3E40-4C52-A4EE-14005EA46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779952"/>
            <a:ext cx="4464496" cy="357639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4E1AC8D-CA56-4048-A28D-E50C33E8B124}"/>
              </a:ext>
            </a:extLst>
          </p:cNvPr>
          <p:cNvSpPr/>
          <p:nvPr/>
        </p:nvSpPr>
        <p:spPr>
          <a:xfrm>
            <a:off x="2339752" y="260648"/>
            <a:ext cx="61024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>
                <a:ln/>
                <a:solidFill>
                  <a:srgbClr val="AE5805"/>
                </a:solidFill>
                <a:effectLst/>
                <a:uLnTx/>
                <a:uFillTx/>
              </a:rPr>
              <a:t>Сил, терпения и оптимизма Вам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>
                <a:ln/>
                <a:solidFill>
                  <a:srgbClr val="AE5805"/>
                </a:solidFill>
                <a:effectLst/>
                <a:uLnTx/>
                <a:uFillTx/>
              </a:rPr>
              <a:t>и успешной сдачи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>
                <a:ln/>
                <a:solidFill>
                  <a:srgbClr val="AE5805"/>
                </a:solidFill>
              </a:rPr>
              <a:t>           </a:t>
            </a:r>
            <a:r>
              <a:rPr kumimoji="0" lang="ru-RU" sz="5400" b="1" i="0" u="none" strike="noStrike" kern="0" cap="none" spc="0" normalizeH="0" baseline="0" noProof="0" dirty="0">
                <a:ln/>
                <a:solidFill>
                  <a:srgbClr val="AE5805"/>
                </a:solidFill>
                <a:effectLst/>
                <a:uLnTx/>
                <a:uFillTx/>
              </a:rPr>
              <a:t>   экзаменов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>
                <a:ln/>
                <a:solidFill>
                  <a:srgbClr val="AE5805"/>
                </a:solidFill>
                <a:effectLst/>
                <a:uLnTx/>
                <a:uFillTx/>
              </a:rPr>
              <a:t>           Вашим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>
                <a:ln/>
                <a:solidFill>
                  <a:srgbClr val="AE5805"/>
                </a:solidFill>
              </a:rPr>
              <a:t>             </a:t>
            </a:r>
            <a:r>
              <a:rPr kumimoji="0" lang="ru-RU" sz="5400" b="1" i="0" u="none" strike="noStrike" kern="0" cap="none" spc="0" normalizeH="0" baseline="0" noProof="0" dirty="0">
                <a:ln/>
                <a:solidFill>
                  <a:srgbClr val="AE5805"/>
                </a:solidFill>
                <a:effectLst/>
                <a:uLnTx/>
                <a:uFillTx/>
              </a:rPr>
              <a:t>   ученикам!</a:t>
            </a:r>
          </a:p>
        </p:txBody>
      </p:sp>
    </p:spTree>
    <p:extLst>
      <p:ext uri="{BB962C8B-B14F-4D97-AF65-F5344CB8AC3E}">
        <p14:creationId xmlns:p14="http://schemas.microsoft.com/office/powerpoint/2010/main" val="379554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Тенденция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     2023г.                2024г.               2025г.</a:t>
            </a:r>
            <a:endParaRPr lang="ru-RU" sz="4000" dirty="0"/>
          </a:p>
          <a:p>
            <a:pPr marL="0" indent="0"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dirty="0" smtClean="0"/>
              <a:t>192 человека     162 человека    106 человек</a:t>
            </a:r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r>
              <a:rPr lang="ru-RU" sz="4000" dirty="0" smtClean="0"/>
              <a:t>     25,5%                 28,3%               41,5%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3953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73B2360-A212-4B55-990C-7D18DA6F8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46206E2-28D4-47B0-88B5-A22BB3EF75EB}"/>
              </a:ext>
            </a:extLst>
          </p:cNvPr>
          <p:cNvSpPr/>
          <p:nvPr/>
        </p:nvSpPr>
        <p:spPr>
          <a:xfrm>
            <a:off x="2747640" y="136525"/>
            <a:ext cx="5915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/>
                <a:solidFill>
                  <a:srgbClr val="666699"/>
                </a:solidFill>
              </a:rPr>
              <a:t>Анализ результатов</a:t>
            </a:r>
          </a:p>
          <a:p>
            <a:pPr algn="ctr"/>
            <a:r>
              <a:rPr lang="ru-RU" sz="3200" b="1" dirty="0">
                <a:ln/>
                <a:solidFill>
                  <a:srgbClr val="666699"/>
                </a:solidFill>
              </a:rPr>
              <a:t>сдачи ОГЭ по литературе             в </a:t>
            </a:r>
            <a:r>
              <a:rPr lang="ru-RU" sz="3200" b="1" dirty="0" smtClean="0">
                <a:ln/>
                <a:solidFill>
                  <a:srgbClr val="666699"/>
                </a:solidFill>
              </a:rPr>
              <a:t>2025 </a:t>
            </a:r>
            <a:r>
              <a:rPr lang="ru-RU" sz="3200" b="1" dirty="0">
                <a:ln/>
                <a:solidFill>
                  <a:srgbClr val="666699"/>
                </a:solidFill>
              </a:rPr>
              <a:t>году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4141A76-074F-4858-95ED-6A643F706E61}"/>
              </a:ext>
            </a:extLst>
          </p:cNvPr>
          <p:cNvSpPr/>
          <p:nvPr/>
        </p:nvSpPr>
        <p:spPr>
          <a:xfrm>
            <a:off x="827584" y="4808810"/>
            <a:ext cx="73749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kumimoji="0" lang="ru-RU" sz="1800" b="1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2025 </a:t>
            </a:r>
            <a:r>
              <a:rPr kumimoji="0" lang="ru-RU" sz="18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году всего   по Брянской области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более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12500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участников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ОГЭ.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них сдавали экзамен  по литературе –    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106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человек.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«5» - </a:t>
            </a: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44 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                        Средняя отметка – </a:t>
            </a: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4,15</a:t>
            </a:r>
            <a:endParaRPr lang="ru-RU" sz="1600" kern="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«4» - </a:t>
            </a: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36 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                        Качество – </a:t>
            </a: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75,5% </a:t>
            </a:r>
            <a:endParaRPr lang="ru-RU" kern="0" dirty="0">
              <a:solidFill>
                <a:sysClr val="windowText" lastClr="000000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«3» -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  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«2»» -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человек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92B3DBD2-7536-4F77-BB3B-151CC30A92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5015928"/>
              </p:ext>
            </p:extLst>
          </p:nvPr>
        </p:nvGraphicFramePr>
        <p:xfrm>
          <a:off x="457200" y="1706185"/>
          <a:ext cx="7468404" cy="3074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4602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 проблемы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600" dirty="0" smtClean="0"/>
              <a:t>Привлечение текста произведения на уровне анализа темы. Часто дети уходят в пересказ.</a:t>
            </a:r>
          </a:p>
          <a:p>
            <a:pPr marL="514350" indent="-514350">
              <a:buAutoNum type="arabicPeriod"/>
            </a:pPr>
            <a:r>
              <a:rPr lang="ru-RU" sz="3600" dirty="0" smtClean="0"/>
              <a:t>Логика, грамматика и речь.</a:t>
            </a:r>
          </a:p>
          <a:p>
            <a:pPr marL="514350" indent="-514350">
              <a:buAutoNum type="arabicPeriod"/>
            </a:pPr>
            <a:r>
              <a:rPr lang="ru-RU" sz="3600" dirty="0" smtClean="0"/>
              <a:t>Теоретико-литературные понятия.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5090659"/>
            <a:ext cx="1692188" cy="168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12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B78E778-6B74-4F97-83B1-BF6C36BF0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CDAA3C-414E-417A-868D-8063ACAF95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49" t="13321" b="6855"/>
          <a:stretch/>
        </p:blipFill>
        <p:spPr>
          <a:xfrm>
            <a:off x="323528" y="2204864"/>
            <a:ext cx="8604448" cy="396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6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5FDBB0B-0F41-4EBD-86E7-38BDF3491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19C7336-E175-4D92-9C55-BBE710426E16}"/>
              </a:ext>
            </a:extLst>
          </p:cNvPr>
          <p:cNvSpPr/>
          <p:nvPr/>
        </p:nvSpPr>
        <p:spPr>
          <a:xfrm>
            <a:off x="251520" y="1988840"/>
            <a:ext cx="8435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Посоветовать  учащимся вести читательский дневник, который поможет быстро освежить текст в памяти перед экзаменами. По ходу чтения выписываем в тетрадь основных персонажей, их краткую характеристику, годы создания произведения, жанр, указывая имя автора полностью, предпосылки написания, основные проблемы, которые поднимаются в произведении, словом, всю информацию, которая может потребоваться.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1328FA9-240D-469C-92E4-4537112413BD}"/>
              </a:ext>
            </a:extLst>
          </p:cNvPr>
          <p:cNvSpPr/>
          <p:nvPr/>
        </p:nvSpPr>
        <p:spPr>
          <a:xfrm>
            <a:off x="251520" y="3743166"/>
            <a:ext cx="88081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Сочинение — одно из самых сложных заданий. В основном, причина ошибок с неумением связно и грамотно излагать свои мысли. Советуем учащимся писать сочинение по заранее подготовленному плану, используя фразы-клише, которые помогут композиционно и логически выстроить текст.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1F63BD6-2898-4D5B-9D3B-EACDCC0FD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967084"/>
            <a:ext cx="2767963" cy="1567774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10B1BAD-40AE-48C7-A93D-2C908BD08C0F}"/>
              </a:ext>
            </a:extLst>
          </p:cNvPr>
          <p:cNvSpPr/>
          <p:nvPr/>
        </p:nvSpPr>
        <p:spPr>
          <a:xfrm>
            <a:off x="3059832" y="4979238"/>
            <a:ext cx="5698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Эффективным приёмом при изучении новой темы или при повторении теоретического материала в процессе подготовки к ОГЭ являются кластеры. Кластер – это графическая организация материала, показывающая смысловые поля того или иного понятия.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53F670F-5B93-4B41-AD8D-3C1CB51AFD92}"/>
              </a:ext>
            </a:extLst>
          </p:cNvPr>
          <p:cNvSpPr/>
          <p:nvPr/>
        </p:nvSpPr>
        <p:spPr>
          <a:xfrm>
            <a:off x="2234600" y="3681"/>
            <a:ext cx="655583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>
                <a:solidFill>
                  <a:srgbClr val="666699"/>
                </a:solidFill>
              </a:rPr>
              <a:t>Организация подготовки учащихся </a:t>
            </a:r>
          </a:p>
          <a:p>
            <a:pPr lvl="0" algn="ctr"/>
            <a:r>
              <a:rPr lang="ru-RU" sz="3200" b="1" dirty="0">
                <a:solidFill>
                  <a:srgbClr val="666699"/>
                </a:solidFill>
              </a:rPr>
              <a:t>к ОГЭ по литературе: </a:t>
            </a:r>
          </a:p>
          <a:p>
            <a:pPr lvl="0" algn="ctr"/>
            <a:r>
              <a:rPr lang="ru-RU" sz="3200" b="1" dirty="0">
                <a:solidFill>
                  <a:srgbClr val="666699"/>
                </a:solidFill>
              </a:rPr>
              <a:t> методическое сопровождение </a:t>
            </a:r>
          </a:p>
        </p:txBody>
      </p:sp>
    </p:spTree>
    <p:extLst>
      <p:ext uri="{BB962C8B-B14F-4D97-AF65-F5344CB8AC3E}">
        <p14:creationId xmlns:p14="http://schemas.microsoft.com/office/powerpoint/2010/main" val="202640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2050" name="Picture 2" descr="https://sun9-76.userapi.com/s/v1/ig2/8328TggZhY38sVX8SGyHiXHPP6qrPLeP7GEHJbgBX7yWJZ8fonWJsr-KXkI9Vjtq7elHoGXIXQCQvkXzwqqbgQh5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74302">
            <a:off x="461790" y="1518837"/>
            <a:ext cx="1905684" cy="253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2.userapi.com/s/v1/ig2/KM0m4Qwg84gKQlE4Hvc3PDeODjGsgjUAtWYlBBAslkY7WNWkIsPdbs5i_qsNFVaukohAYEXFB8Jkn6cCtFUzWsHy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337" y="283276"/>
            <a:ext cx="2989312" cy="398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4.userapi.com/s/v1/ig2/rpWLjcj97TY8iOMB6KYTtk3lbWx3LXOolZbAEBs5FabHpOX6TaERh-dHE9SvedX4Fazst1aUvQeliF9qwJ_AWHYp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9785">
            <a:off x="6367005" y="318120"/>
            <a:ext cx="2052881" cy="27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30.userapi.com/s/v1/ig2/vrxwu574c8JTeSvuZzHUyZ7LSLpMFZRkPC-63dicu2y_EcV4IEWJVTYGELJ1MvoXz_Fbl4KUc9w06Zn_MY5WYOh1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55" y="3258000"/>
            <a:ext cx="2701055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un9-66.userapi.com/s/v1/ig2/UzGlKL3pbDzIb2HXsZpRYvfWQu4xo8fbCwpuvTT4yl7KDHHlsfbPz0F7Di4MaqoiWQHPdPGR62pZ4gaoDvjyrfLZ.jpg?quality=95&amp;as=32x49,48x74,72x111,108x167,160x247,240x370,360x555,480x741,540x833,640x987,720x1111,1080x1666,1170x1805&amp;from=bu&amp;cs=1170x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14736" y="3305922"/>
            <a:ext cx="2542923" cy="392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sun9-30.userapi.com/s/v1/ig2/8_cGIXmDe3YyoCBvrFshS7yP4qv3M5KBQg9USxcdKbqMTvd-wg7ery1GhU22BQ1-oshpnSxBA6nyCFaqw7NhfKOA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27976">
            <a:off x="4265946" y="2186301"/>
            <a:ext cx="3033281" cy="404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26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585E4FC-7123-4B3A-83C0-7B087DCB2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ABCBA3-2D24-4482-97F7-F38473C1E5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90" b="8500"/>
          <a:stretch/>
        </p:blipFill>
        <p:spPr>
          <a:xfrm>
            <a:off x="457200" y="1916832"/>
            <a:ext cx="8513410" cy="443951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CF57009-C6E8-4D77-8C24-AB3F002B559D}"/>
              </a:ext>
            </a:extLst>
          </p:cNvPr>
          <p:cNvSpPr/>
          <p:nvPr/>
        </p:nvSpPr>
        <p:spPr>
          <a:xfrm>
            <a:off x="2267744" y="332656"/>
            <a:ext cx="622927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66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ОТКРЫТЫЙ БАНК ЗАДАНИЙ ОГЭ </a:t>
            </a:r>
          </a:p>
          <a:p>
            <a:pPr algn="ctr"/>
            <a:r>
              <a:rPr lang="ru-RU" sz="2800" b="1" dirty="0">
                <a:solidFill>
                  <a:srgbClr val="66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САЙТЕ ФИПИ</a:t>
            </a:r>
            <a:endParaRPr lang="ru-RU" sz="2800" dirty="0">
              <a:solidFill>
                <a:srgbClr val="66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54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6e665c039e3b2b5c68043e924536971269dc9d9"/>
</p:tagLst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3274</TotalTime>
  <Words>936</Words>
  <Application>Microsoft Office PowerPoint</Application>
  <PresentationFormat>Экран (4:3)</PresentationFormat>
  <Paragraphs>129</Paragraphs>
  <Slides>27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Microsoft YaHei</vt:lpstr>
      <vt:lpstr>Arial</vt:lpstr>
      <vt:lpstr>Calibri</vt:lpstr>
      <vt:lpstr>Calibri Light</vt:lpstr>
      <vt:lpstr>Futura</vt:lpstr>
      <vt:lpstr>Lucida Sans</vt:lpstr>
      <vt:lpstr>Times New Roman</vt:lpstr>
      <vt:lpstr>Wingdings</vt:lpstr>
      <vt:lpstr>Тема Office</vt:lpstr>
      <vt:lpstr>Презентация PowerPoint</vt:lpstr>
      <vt:lpstr>Презентация PowerPoint</vt:lpstr>
      <vt:lpstr>Тенденция</vt:lpstr>
      <vt:lpstr>Презентация PowerPoint</vt:lpstr>
      <vt:lpstr>Три проблемы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Читательская грамотность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Речевые и грамматические ошибки</vt:lpstr>
      <vt:lpstr>Презентация PowerPoint</vt:lpstr>
      <vt:lpstr>Попробуем</vt:lpstr>
      <vt:lpstr>Как помочь ученику?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знаний</dc:title>
  <dc:creator>obstinate</dc:creator>
  <dc:description>Шаблон презентации с сайта https://presentation-creation.ru/</dc:description>
  <cp:lastModifiedBy>USER</cp:lastModifiedBy>
  <cp:revision>1045</cp:revision>
  <cp:lastPrinted>2024-03-26T04:24:56Z</cp:lastPrinted>
  <dcterms:created xsi:type="dcterms:W3CDTF">2018-02-25T09:09:03Z</dcterms:created>
  <dcterms:modified xsi:type="dcterms:W3CDTF">2026-02-11T07:19:26Z</dcterms:modified>
</cp:coreProperties>
</file>