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77" r:id="rId4"/>
    <p:sldId id="262" r:id="rId5"/>
    <p:sldId id="261" r:id="rId6"/>
    <p:sldId id="260" r:id="rId7"/>
    <p:sldId id="265" r:id="rId8"/>
    <p:sldId id="269" r:id="rId9"/>
    <p:sldId id="266" r:id="rId10"/>
    <p:sldId id="270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82" r:id="rId19"/>
    <p:sldId id="281" r:id="rId20"/>
    <p:sldId id="284" r:id="rId21"/>
    <p:sldId id="285" r:id="rId22"/>
    <p:sldId id="286" r:id="rId23"/>
    <p:sldId id="263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80" r:id="rId36"/>
    <p:sldId id="298" r:id="rId37"/>
    <p:sldId id="299" r:id="rId38"/>
    <p:sldId id="300" r:id="rId39"/>
  </p:sldIdLst>
  <p:sldSz cx="14630400" cy="8229600"/>
  <p:notesSz cx="6761163" cy="9882188"/>
  <p:embeddedFontLst>
    <p:embeddedFont>
      <p:font typeface="Unbounded Bold" panose="020B0604020202020204" charset="-52"/>
      <p:bold r:id="rId41"/>
    </p:embeddedFont>
    <p:embeddedFont>
      <p:font typeface="Nobile" panose="020B0604020202020204" charset="0"/>
      <p:regular r:id="rId42"/>
      <p:bold r:id="rId43"/>
      <p:italic r:id="rId44"/>
      <p:boldItalic r:id="rId45"/>
    </p:embeddedFont>
    <p:embeddedFont>
      <p:font typeface="Nobile Bold" panose="020B0604020202020204" charset="0"/>
      <p:bold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Fraunces Extra Bold" panose="020B0604020202020204" charset="0"/>
      <p:regular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Шубенкова" initials="ЕШ" lastIdx="1" clrIdx="0">
    <p:extLst>
      <p:ext uri="{19B8F6BF-5375-455C-9EA6-DF929625EA0E}">
        <p15:presenceInfo xmlns:p15="http://schemas.microsoft.com/office/powerpoint/2012/main" userId="affda633d2933b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1T20:09:17.931" idx="1">
    <p:pos x="1023" y="422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11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08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8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6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6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8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3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28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2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18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7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0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568" tIns="33284" rIns="66568" bIns="3328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568" tIns="33284" rIns="66568" bIns="33284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5301" y="874038"/>
            <a:ext cx="7686199" cy="3904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548438" y="4844356"/>
            <a:ext cx="7686199" cy="1665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современном мире, где границы становятся все более размытыми, интеграция детей-мигрантов в образовательную среду приобретает особую актуальность. Эта презентация посвящена социально-инклюзивному подходу, который способствует успешной адаптации детей-мигрантов и создает условия для их гармоничного развития.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15301" y="7006590"/>
            <a:ext cx="333137" cy="333137"/>
          </a:xfrm>
          <a:prstGeom prst="roundRect">
            <a:avLst>
              <a:gd name="adj" fmla="val 27445422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652498" y="7069095"/>
            <a:ext cx="1176338" cy="28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6CFF23-AC27-4C74-B37A-1AC2B857F845}"/>
              </a:ext>
            </a:extLst>
          </p:cNvPr>
          <p:cNvSpPr txBox="1"/>
          <p:nvPr/>
        </p:nvSpPr>
        <p:spPr>
          <a:xfrm>
            <a:off x="6752869" y="814921"/>
            <a:ext cx="7315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Программа оценки особых образовательных потребностей детей — иностранных граждан в сферах психологического благополучия, социальных навыков и культурной адаптации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Unbounded Bold" pitchFamily="2" charset="-52"/>
              </a:rPr>
              <a:t> </a:t>
            </a:r>
            <a:r>
              <a:rPr lang="ru-RU" sz="2800" dirty="0">
                <a:latin typeface="Ander bould"/>
              </a:rPr>
              <a:t/>
            </a:r>
            <a:br>
              <a:rPr lang="ru-RU" sz="2800" dirty="0">
                <a:latin typeface="Ander bould"/>
              </a:rPr>
            </a:br>
            <a:endParaRPr lang="ru-RU" sz="2800" dirty="0">
              <a:latin typeface="Ander bould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xmlns="" id="{CC803571-25FE-48C0-AE08-B946E83B2238}"/>
              </a:ext>
            </a:extLst>
          </p:cNvPr>
          <p:cNvSpPr/>
          <p:nvPr/>
        </p:nvSpPr>
        <p:spPr>
          <a:xfrm>
            <a:off x="1270040" y="6711791"/>
            <a:ext cx="133338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</a:t>
            </a:r>
            <a:r>
              <a:rPr lang="en-US" sz="2200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LadYA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9167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Методики оценки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2087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964049" y="2305883"/>
            <a:ext cx="1697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2208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Базовый набор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420199" y="2734031"/>
            <a:ext cx="29277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Базовый набор методик подходит для скрининговой диагностики, позволяющей выделить детей, испытывающих трудности в адаптации.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4685467" y="222087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4829413" y="2305883"/>
            <a:ext cx="22240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22087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Расширенный набор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66410" y="2784655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Расширенный набор предоставляет возможность для более углубленной оценки образовательных потребностей.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793790" y="573357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946190" y="5818584"/>
            <a:ext cx="20550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335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Инструменты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23992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Используются психодиагностические инструменты, применимые как для детей, так и для взрослых: педагогов и родителей.</a:t>
            </a:r>
            <a:endParaRPr lang="en-US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7A03BD9-69A9-4528-BBA4-68BF9E00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57" y="-10090"/>
            <a:ext cx="6243819" cy="82396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3730" y="342956"/>
            <a:ext cx="8041481" cy="98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551260" y="1724382"/>
            <a:ext cx="8041481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62990" y="2966323"/>
            <a:ext cx="653593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2990" y="3306842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629722" y="4204335"/>
            <a:ext cx="197287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endParaRPr lang="ru-RU" sz="1850" b="1" dirty="0">
              <a:solidFill>
                <a:srgbClr val="333F70"/>
              </a:solidFill>
              <a:latin typeface="Unbounded Bold" pitchFamily="34" charset="0"/>
            </a:endParaRPr>
          </a:p>
          <a:p>
            <a:pPr marL="0" indent="0" algn="ctr">
              <a:lnSpc>
                <a:spcPts val="1850"/>
              </a:lnSpc>
              <a:buNone/>
            </a:pP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245870" y="3934523"/>
            <a:ext cx="646604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831045" y="4161159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450276" y="5284047"/>
            <a:ext cx="5451872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62990" y="5664756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dirty="0"/>
          </a:p>
        </p:txBody>
      </p:sp>
      <p:sp>
        <p:nvSpPr>
          <p:cNvPr id="18" name="Text 15"/>
          <p:cNvSpPr/>
          <p:nvPr/>
        </p:nvSpPr>
        <p:spPr>
          <a:xfrm>
            <a:off x="626626" y="6562249"/>
            <a:ext cx="203478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1062990" y="6503194"/>
            <a:ext cx="7529751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62990" y="7089815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397511-D995-443B-AAAD-B4820FAF5A25}"/>
              </a:ext>
            </a:extLst>
          </p:cNvPr>
          <p:cNvSpPr txBox="1"/>
          <p:nvPr/>
        </p:nvSpPr>
        <p:spPr>
          <a:xfrm>
            <a:off x="149291" y="2129641"/>
            <a:ext cx="100166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Для оценки образовательных потребностей, связанных 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с социальными навыками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, в базовом наборе для всех трех ступеней используется: </a:t>
            </a: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  <a:p>
            <a:pPr algn="ctr"/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Е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диный инструмент, который в расширенном наборе дополняется 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наблюдением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 и 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интервьюированием.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xmlns="" id="{0BA9C460-5024-4307-A945-BF296D8B1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914" y="0"/>
            <a:ext cx="455048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8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5296" y="824508"/>
            <a:ext cx="7766209" cy="1230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Психолого-педагогический консилиум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459140" y="2349937"/>
            <a:ext cx="45719" cy="6318801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669167" y="2781418"/>
            <a:ext cx="607724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249114" y="2571393"/>
            <a:ext cx="390725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396871" y="2645212"/>
            <a:ext cx="130031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7553206" y="2546747"/>
            <a:ext cx="3032046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Первичный консилиум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553206" y="2972395"/>
            <a:ext cx="6388298" cy="94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Проводится в сентябре-октябре, предполагает общий анализ особых образовательных потребностей детей-иностранных граждан.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69167" y="4741901"/>
            <a:ext cx="607724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6249114" y="4531876"/>
            <a:ext cx="390725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374011" y="4605695"/>
            <a:ext cx="170259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597735" y="4566285"/>
            <a:ext cx="2460665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Второй консилиум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7553206" y="4932878"/>
            <a:ext cx="6388298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Проводится в конце декабря, предназначен для анализа текущей работы и внесения необходимых корректировок.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6669167" y="6387583"/>
            <a:ext cx="607724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249114" y="6177558"/>
            <a:ext cx="390725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6381393" y="6251377"/>
            <a:ext cx="157340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7553206" y="6177558"/>
            <a:ext cx="2460665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Третий консилиум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7553206" y="6578560"/>
            <a:ext cx="6388298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Проводится в конце учебного года, предполагает анализ проделанной работы и оценку ее эффективности.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74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071" y="3304342"/>
            <a:ext cx="7397948" cy="676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Подготовка к консилиуму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58071" y="4306014"/>
            <a:ext cx="4227076" cy="3326725"/>
          </a:xfrm>
          <a:prstGeom prst="roundRect">
            <a:avLst>
              <a:gd name="adj" fmla="val 5860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974646" y="4522589"/>
            <a:ext cx="3266956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Учителя-предметники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74646" y="4990862"/>
            <a:ext cx="3793927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Анализируют особые образовательные потребности ребенка, связанные с русским языком и уровнем знаний.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01722" y="4306014"/>
            <a:ext cx="4227076" cy="3326725"/>
          </a:xfrm>
          <a:prstGeom prst="roundRect">
            <a:avLst>
              <a:gd name="adj" fmla="val 5860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5418296" y="4522589"/>
            <a:ext cx="3793927" cy="676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Классный руководитель и социальный педагог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418296" y="5329238"/>
            <a:ext cx="3793927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Собирают общую информацию о семейной ситуации и истории развития ребенка.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45372" y="4306014"/>
            <a:ext cx="4227076" cy="3326725"/>
          </a:xfrm>
          <a:prstGeom prst="roundRect">
            <a:avLst>
              <a:gd name="adj" fmla="val 5860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861947" y="4522589"/>
            <a:ext cx="2707481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Педагог-психолог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861947" y="4990862"/>
            <a:ext cx="3793927" cy="242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Проводит оценку особых образовательных потребностей ребенка, связанных с психологическим благополучием, социальными навыками и культурной адаптацией.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743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Первичное знакомство с ребенком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145155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938945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Узнать, как правильно произносить имя ребенка и имена его родителей.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145155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425904" y="3938945"/>
            <a:ext cx="229207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Узнать, какими языками ребенок владеет и каков уровень его владения этими языками.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145155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058138" y="3938945"/>
            <a:ext cx="2291953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Узнать, какова миграционная история семьи: где ребенок родился, в каком возрасте переехал в регион нынешнего пребывания?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4822" y="1095256"/>
            <a:ext cx="7727156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Проведение диагностической встречи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822" y="2663785"/>
            <a:ext cx="1012031" cy="14901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0462" y="2866192"/>
            <a:ext cx="263675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Цели обследования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7510462" y="3303865"/>
            <a:ext cx="6411516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Сообщить ребенку о целях обследования в доступной форме, избегая упоминания миграционного статуса.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822" y="4153972"/>
            <a:ext cx="1012031" cy="14901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0462" y="4356378"/>
            <a:ext cx="379833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Использование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результатов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7510462" y="4794052"/>
            <a:ext cx="6411516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Объяснить ребенку, как будут использоваться результаты обследования, и кто будет с ними ознакомлен.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822" y="5644158"/>
            <a:ext cx="1012031" cy="14901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63802" y="5846564"/>
            <a:ext cx="253007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Протокол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7510462" y="6284238"/>
            <a:ext cx="6411516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Вести протокол, включающий дату, время, фамилию, имя, возраст ребенка, наблюдения психолога и суждения ребенка.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036" y="832366"/>
            <a:ext cx="7811929" cy="4757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Психолого-педагогическая оценка особых образовательных потребностей ребенка-иностранного гражданина в сфере культурной адаптации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6036" y="5875496"/>
            <a:ext cx="7811929" cy="1521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Психолого-педагогическая оценка особых образовательных потребностей ребенка-иностранного гражданина в сфере культурной адаптации состоит из базового и расширенного наборов и различается для начальной, средней и старшей школы. Ниже перечислены инструменты психологической диагностики и описана специфика ее проведения.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1133" y="23622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для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начальной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базовый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культурной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адаптации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93790" y="2904173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Опросник аккультурации для детей и подростков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Основным инструментом для </a:t>
            </a: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базовой диагностики 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детей-иностранных граждан, обучающихся в начальной школе, является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Опросник аккультурации для детей и подростков.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 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 данного возраста он предлагается в краткой форме —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 вопросов.</a:t>
            </a: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результате психолог получает информацию, насколько ребенок настроен на сохранение родной культурной среды и в какой степени он включается в культуру принимающего общества.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4173"/>
            <a:ext cx="45092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Социометрический тест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Социометрический тест 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используется для изучения социального статуса ребенка-мигранта. Социальный статус является мерой включенности ребенка-иностранного гражданина в принимающее общество; в данном случае — в среду российских одноклассников. Методика достаточно популярна и широко известна, инструкция к ней проста.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724" y="29963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для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начальной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расширенный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культурной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адаптации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63425" y="2808769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К</a:t>
            </a:r>
            <a:r>
              <a:rPr lang="ru-RU" sz="2000" b="0" i="1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арта стандартизованного наблюдения детей и подростков из семей мигрантов «Стратегии адаптации».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84601" y="2904173"/>
            <a:ext cx="352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83EF3-16A0-421E-8303-160D77116373}"/>
              </a:ext>
            </a:extLst>
          </p:cNvPr>
          <p:cNvSpPr txBox="1"/>
          <p:nvPr/>
        </p:nvSpPr>
        <p:spPr>
          <a:xfrm>
            <a:off x="186724" y="4429985"/>
            <a:ext cx="772626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Она предлагается для заполнения классному руководителю после того, как ребенок-мигрант проучился в классе не менее месяца. Психолог знакомит педагога с содержанием карты наблюдения, отвечает на вопросы педагога, проясняет непонятные моменты. Далее рекомендуется, чтобы педагог понаблюдал за ребенком минимум неделю, ориентируясь на пункты карты наблюдения, как бы держа ее перед глазами, и только потом приступил к ее заполнению.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Unbounded Bold" pitchFamily="2" charset="-52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xmlns="" id="{8A7ADA61-EF87-4843-81D6-C4617C50D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525" y="1602889"/>
            <a:ext cx="6244708" cy="67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0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040" y="579596"/>
            <a:ext cx="7670721" cy="1972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Пример использования карты наблюдения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40" y="2867978"/>
            <a:ext cx="1052274" cy="25593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90949" y="3078361"/>
            <a:ext cx="314670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Проблемные зоны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7590949" y="3533418"/>
            <a:ext cx="6302812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Так, например, если на утверждения «Угощает одноклассников блюдами национальной кухни» и «Учит одноклассников играм своего народа» классный руководитель поставил минус (отсутствует), то можно предложить это организовать самому учителю.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40" y="5427345"/>
            <a:ext cx="1052274" cy="22226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90949" y="5637728"/>
            <a:ext cx="4122182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Поддержка интеграции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7698526" y="6092785"/>
            <a:ext cx="6302812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случае сепарации ребенку-мигранту нужна поддержка в освоении российской культуры. В случае ассимиляции ребенку-мигранту необходима поддержка в сохранении своей культуры.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259872-9735-40B0-A140-295FBD57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59" y="0"/>
            <a:ext cx="14996159" cy="83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8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7526" y="48933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средней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базовый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культурной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адаптации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4173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Опросник аккультурации для детей и подростков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57673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Основным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инструментом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базовой</a:t>
            </a: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диагностики</a:t>
            </a: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детей-иностранных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граждан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обучающихся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начальной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школе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является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Опросник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аккультурации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подростков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данного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возраста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он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предлагается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форме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</a:t>
            </a:r>
            <a:r>
              <a:rPr lang="ru-RU" sz="175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14</a:t>
            </a:r>
            <a:r>
              <a:rPr lang="en-US" sz="1750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вопросо</a:t>
            </a:r>
            <a:r>
              <a:rPr lang="en-US" sz="175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</a:t>
            </a: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endParaRPr lang="ru-RU" sz="175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400" b="1" dirty="0" err="1">
                <a:solidFill>
                  <a:srgbClr val="333F70"/>
                </a:solidFill>
                <a:latin typeface="Unbounded Bold" pitchFamily="2" charset="-52"/>
                <a:ea typeface="Unbounded Bold" pitchFamily="34" charset="-122"/>
                <a:cs typeface="Unbounded Bold" pitchFamily="34" charset="-120"/>
              </a:rPr>
              <a:t>Социометрический</a:t>
            </a:r>
            <a:r>
              <a:rPr lang="en-US" sz="2400" b="1" dirty="0">
                <a:solidFill>
                  <a:srgbClr val="333F70"/>
                </a:solidFill>
                <a:latin typeface="Unbounded Bold" pitchFamily="2" charset="-52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2" charset="-52"/>
                <a:ea typeface="Unbounded Bold" pitchFamily="34" charset="-122"/>
                <a:cs typeface="Unbounded Bold" pitchFamily="34" charset="-120"/>
              </a:rPr>
              <a:t>тест</a:t>
            </a:r>
            <a:endParaRPr lang="en-US" sz="2400" dirty="0">
              <a:latin typeface="Unbounded Bold" pitchFamily="2" charset="-52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4173"/>
            <a:ext cx="45092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400" b="0" i="1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Детский опросник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4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аккультурационного</a:t>
            </a:r>
            <a:r>
              <a:rPr lang="ru-RU" sz="2400" b="0" i="1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 стресса </a:t>
            </a:r>
          </a:p>
          <a:p>
            <a:pPr marL="0" indent="0">
              <a:lnSpc>
                <a:spcPts val="2750"/>
              </a:lnSpc>
              <a:buNone/>
            </a:pPr>
            <a:endParaRPr lang="ru-RU" sz="2400" i="1" dirty="0">
              <a:solidFill>
                <a:srgbClr val="000000"/>
              </a:solidFill>
              <a:latin typeface="Unbounded Bold" pitchFamily="2" charset="-52"/>
            </a:endParaRPr>
          </a:p>
          <a:p>
            <a:pPr marL="0" indent="0">
              <a:lnSpc>
                <a:spcPts val="2750"/>
              </a:lnSpc>
              <a:buNone/>
            </a:pPr>
            <a:endParaRPr lang="en-US" sz="2400" dirty="0">
              <a:latin typeface="Unbounded Bold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7755638" y="4020576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опросник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аккультурационного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стресса </a:t>
            </a:r>
            <a:r>
              <a:rPr lang="ru-RU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нацелен на измерение двух проявлений стресса аккультурации, которые мешают культурной адаптации</a:t>
            </a:r>
            <a:r>
              <a:rPr lang="ru-RU" sz="1800" b="0" i="1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ru-RU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— воспринимаемая дискриминация: насколько ребенок ощущает негативное отношение к себе окружающих (или кажущееся ему таковым) из-за его национальности. Второе — стресс, связанный с миграцией: переживание сложностей вхождения в культуру новой группы.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75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53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9850" y="39781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Средней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расширенный 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культурной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адаптации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2339892" y="2210088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К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арта стандартизованного наблюдения детей и подростков из семей мигрантов «Стратегии адаптации».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84601" y="2904173"/>
            <a:ext cx="352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83EF3-16A0-421E-8303-160D77116373}"/>
              </a:ext>
            </a:extLst>
          </p:cNvPr>
          <p:cNvSpPr txBox="1"/>
          <p:nvPr/>
        </p:nvSpPr>
        <p:spPr>
          <a:xfrm>
            <a:off x="2238748" y="4362877"/>
            <a:ext cx="77262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Краткая шкала социокультурной дезадаптации.</a:t>
            </a:r>
          </a:p>
          <a:p>
            <a:r>
              <a:rPr lang="ru-RU" sz="2000" dirty="0">
                <a:latin typeface="Unbounded Bold" pitchFamily="2" charset="-52"/>
              </a:rPr>
              <a:t/>
            </a:r>
            <a:br>
              <a:rPr lang="ru-RU" sz="2000" dirty="0">
                <a:latin typeface="Unbounded Bold" pitchFamily="2" charset="-52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xmlns="" id="{C616AA8C-19DF-469D-B808-6BBE6D830253}"/>
              </a:ext>
            </a:extLst>
          </p:cNvPr>
          <p:cNvSpPr/>
          <p:nvPr/>
        </p:nvSpPr>
        <p:spPr>
          <a:xfrm>
            <a:off x="1242332" y="1675539"/>
            <a:ext cx="45719" cy="6318801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xmlns="" id="{9048FEA2-977E-43C0-B943-7BE88B1A672D}"/>
              </a:ext>
            </a:extLst>
          </p:cNvPr>
          <p:cNvSpPr/>
          <p:nvPr/>
        </p:nvSpPr>
        <p:spPr>
          <a:xfrm>
            <a:off x="1623831" y="2641569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2" name="Shape 3">
            <a:extLst>
              <a:ext uri="{FF2B5EF4-FFF2-40B4-BE49-F238E27FC236}">
                <a16:creationId xmlns:a16="http://schemas.microsoft.com/office/drawing/2014/main" xmlns="" id="{6BC18260-3449-4258-B940-690B725736FA}"/>
              </a:ext>
            </a:extLst>
          </p:cNvPr>
          <p:cNvSpPr/>
          <p:nvPr/>
        </p:nvSpPr>
        <p:spPr>
          <a:xfrm>
            <a:off x="1203778" y="2431544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xmlns="" id="{1D9A21ED-98BE-4B15-B034-EB5EA9AA8E2C}"/>
              </a:ext>
            </a:extLst>
          </p:cNvPr>
          <p:cNvSpPr/>
          <p:nvPr/>
        </p:nvSpPr>
        <p:spPr>
          <a:xfrm>
            <a:off x="1351535" y="2505363"/>
            <a:ext cx="116767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xmlns="" id="{1A496694-8886-47B6-BC5A-BA7BE9FB707C}"/>
              </a:ext>
            </a:extLst>
          </p:cNvPr>
          <p:cNvSpPr/>
          <p:nvPr/>
        </p:nvSpPr>
        <p:spPr>
          <a:xfrm>
            <a:off x="1623831" y="4602052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5" name="Shape 8">
            <a:extLst>
              <a:ext uri="{FF2B5EF4-FFF2-40B4-BE49-F238E27FC236}">
                <a16:creationId xmlns:a16="http://schemas.microsoft.com/office/drawing/2014/main" xmlns="" id="{FEBFD466-60BA-4FDF-AD88-7F6CCDFC30B3}"/>
              </a:ext>
            </a:extLst>
          </p:cNvPr>
          <p:cNvSpPr/>
          <p:nvPr/>
        </p:nvSpPr>
        <p:spPr>
          <a:xfrm>
            <a:off x="1203778" y="4392027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6" name="Text 9">
            <a:extLst>
              <a:ext uri="{FF2B5EF4-FFF2-40B4-BE49-F238E27FC236}">
                <a16:creationId xmlns:a16="http://schemas.microsoft.com/office/drawing/2014/main" xmlns="" id="{AAD475FC-6417-4E62-BC79-5E5BCEAF34DE}"/>
              </a:ext>
            </a:extLst>
          </p:cNvPr>
          <p:cNvSpPr/>
          <p:nvPr/>
        </p:nvSpPr>
        <p:spPr>
          <a:xfrm>
            <a:off x="1328675" y="4465846"/>
            <a:ext cx="152891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xmlns="" id="{44EAD414-06BB-487D-8E8C-497D054906F5}"/>
              </a:ext>
            </a:extLst>
          </p:cNvPr>
          <p:cNvSpPr/>
          <p:nvPr/>
        </p:nvSpPr>
        <p:spPr>
          <a:xfrm>
            <a:off x="1623831" y="6247734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xmlns="" id="{E3A77163-E91D-4CC2-AD86-7DB9EEA3AB62}"/>
              </a:ext>
            </a:extLst>
          </p:cNvPr>
          <p:cNvSpPr/>
          <p:nvPr/>
        </p:nvSpPr>
        <p:spPr>
          <a:xfrm>
            <a:off x="1203778" y="6037709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9" name="Text 14">
            <a:extLst>
              <a:ext uri="{FF2B5EF4-FFF2-40B4-BE49-F238E27FC236}">
                <a16:creationId xmlns:a16="http://schemas.microsoft.com/office/drawing/2014/main" xmlns="" id="{5A6C3E0C-FDB5-43E4-9646-6D2DD69ECC63}"/>
              </a:ext>
            </a:extLst>
          </p:cNvPr>
          <p:cNvSpPr/>
          <p:nvPr/>
        </p:nvSpPr>
        <p:spPr>
          <a:xfrm>
            <a:off x="1336057" y="6111528"/>
            <a:ext cx="141290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3AA90C-E35F-4AC2-844C-62A9BB2DE38E}"/>
              </a:ext>
            </a:extLst>
          </p:cNvPr>
          <p:cNvSpPr txBox="1"/>
          <p:nvPr/>
        </p:nvSpPr>
        <p:spPr>
          <a:xfrm>
            <a:off x="2238748" y="6098571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Методика измерения гражданской идентичности для детей и</a:t>
            </a:r>
          </a:p>
          <a:p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подростков.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88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9850" y="39781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Старшей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базовый 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культурной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адаптации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2339892" y="2210088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Опросник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аккультурации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детей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и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подростков</a:t>
            </a:r>
            <a:endParaRPr lang="ru-RU" sz="20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данного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возраста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он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предлагается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форме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</a:t>
            </a:r>
            <a:r>
              <a:rPr lang="ru-RU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вопросо</a:t>
            </a:r>
            <a:r>
              <a:rPr lang="en-US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</a:t>
            </a:r>
            <a:r>
              <a:rPr lang="en-US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endParaRPr lang="en-US" dirty="0"/>
          </a:p>
          <a:p>
            <a:pPr marL="0" indent="0">
              <a:lnSpc>
                <a:spcPts val="2750"/>
              </a:lnSpc>
              <a:buNone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84601" y="2904173"/>
            <a:ext cx="352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83EF3-16A0-421E-8303-160D77116373}"/>
              </a:ext>
            </a:extLst>
          </p:cNvPr>
          <p:cNvSpPr txBox="1"/>
          <p:nvPr/>
        </p:nvSpPr>
        <p:spPr>
          <a:xfrm>
            <a:off x="2169562" y="4266725"/>
            <a:ext cx="7726266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50"/>
              </a:lnSpc>
              <a:buNone/>
            </a:pPr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Социометрический</a:t>
            </a: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тест</a:t>
            </a:r>
            <a:endParaRPr lang="en-US" sz="2000" dirty="0"/>
          </a:p>
          <a:p>
            <a:r>
              <a:rPr lang="ru-RU" sz="2000" dirty="0">
                <a:latin typeface="Unbounded Bold" pitchFamily="2" charset="-52"/>
              </a:rPr>
              <a:t/>
            </a:r>
            <a:br>
              <a:rPr lang="ru-RU" sz="2000" dirty="0">
                <a:latin typeface="Unbounded Bold" pitchFamily="2" charset="-52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xmlns="" id="{C616AA8C-19DF-469D-B808-6BBE6D830253}"/>
              </a:ext>
            </a:extLst>
          </p:cNvPr>
          <p:cNvSpPr/>
          <p:nvPr/>
        </p:nvSpPr>
        <p:spPr>
          <a:xfrm>
            <a:off x="1242332" y="1675539"/>
            <a:ext cx="45719" cy="6318801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xmlns="" id="{9048FEA2-977E-43C0-B943-7BE88B1A672D}"/>
              </a:ext>
            </a:extLst>
          </p:cNvPr>
          <p:cNvSpPr/>
          <p:nvPr/>
        </p:nvSpPr>
        <p:spPr>
          <a:xfrm>
            <a:off x="1623831" y="2641569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2" name="Shape 3">
            <a:extLst>
              <a:ext uri="{FF2B5EF4-FFF2-40B4-BE49-F238E27FC236}">
                <a16:creationId xmlns:a16="http://schemas.microsoft.com/office/drawing/2014/main" xmlns="" id="{6BC18260-3449-4258-B940-690B725736FA}"/>
              </a:ext>
            </a:extLst>
          </p:cNvPr>
          <p:cNvSpPr/>
          <p:nvPr/>
        </p:nvSpPr>
        <p:spPr>
          <a:xfrm>
            <a:off x="1203778" y="2431544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xmlns="" id="{1D9A21ED-98BE-4B15-B034-EB5EA9AA8E2C}"/>
              </a:ext>
            </a:extLst>
          </p:cNvPr>
          <p:cNvSpPr/>
          <p:nvPr/>
        </p:nvSpPr>
        <p:spPr>
          <a:xfrm>
            <a:off x="1351535" y="2505363"/>
            <a:ext cx="116767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xmlns="" id="{1A496694-8886-47B6-BC5A-BA7BE9FB707C}"/>
              </a:ext>
            </a:extLst>
          </p:cNvPr>
          <p:cNvSpPr/>
          <p:nvPr/>
        </p:nvSpPr>
        <p:spPr>
          <a:xfrm>
            <a:off x="1623831" y="4602052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5" name="Shape 8">
            <a:extLst>
              <a:ext uri="{FF2B5EF4-FFF2-40B4-BE49-F238E27FC236}">
                <a16:creationId xmlns:a16="http://schemas.microsoft.com/office/drawing/2014/main" xmlns="" id="{FEBFD466-60BA-4FDF-AD88-7F6CCDFC30B3}"/>
              </a:ext>
            </a:extLst>
          </p:cNvPr>
          <p:cNvSpPr/>
          <p:nvPr/>
        </p:nvSpPr>
        <p:spPr>
          <a:xfrm>
            <a:off x="1203778" y="4392027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6" name="Text 9">
            <a:extLst>
              <a:ext uri="{FF2B5EF4-FFF2-40B4-BE49-F238E27FC236}">
                <a16:creationId xmlns:a16="http://schemas.microsoft.com/office/drawing/2014/main" xmlns="" id="{AAD475FC-6417-4E62-BC79-5E5BCEAF34DE}"/>
              </a:ext>
            </a:extLst>
          </p:cNvPr>
          <p:cNvSpPr/>
          <p:nvPr/>
        </p:nvSpPr>
        <p:spPr>
          <a:xfrm>
            <a:off x="1328675" y="4465846"/>
            <a:ext cx="152891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xmlns="" id="{44EAD414-06BB-487D-8E8C-497D054906F5}"/>
              </a:ext>
            </a:extLst>
          </p:cNvPr>
          <p:cNvSpPr/>
          <p:nvPr/>
        </p:nvSpPr>
        <p:spPr>
          <a:xfrm>
            <a:off x="1623831" y="6247734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xmlns="" id="{E3A77163-E91D-4CC2-AD86-7DB9EEA3AB62}"/>
              </a:ext>
            </a:extLst>
          </p:cNvPr>
          <p:cNvSpPr/>
          <p:nvPr/>
        </p:nvSpPr>
        <p:spPr>
          <a:xfrm>
            <a:off x="1203778" y="6037709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9" name="Text 14">
            <a:extLst>
              <a:ext uri="{FF2B5EF4-FFF2-40B4-BE49-F238E27FC236}">
                <a16:creationId xmlns:a16="http://schemas.microsoft.com/office/drawing/2014/main" xmlns="" id="{5A6C3E0C-FDB5-43E4-9646-6D2DD69ECC63}"/>
              </a:ext>
            </a:extLst>
          </p:cNvPr>
          <p:cNvSpPr/>
          <p:nvPr/>
        </p:nvSpPr>
        <p:spPr>
          <a:xfrm>
            <a:off x="1336057" y="6111528"/>
            <a:ext cx="141290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3AA90C-E35F-4AC2-844C-62A9BB2DE38E}"/>
              </a:ext>
            </a:extLst>
          </p:cNvPr>
          <p:cNvSpPr txBox="1"/>
          <p:nvPr/>
        </p:nvSpPr>
        <p:spPr>
          <a:xfrm>
            <a:off x="2238748" y="6098571"/>
            <a:ext cx="7315200" cy="78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50"/>
              </a:lnSpc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000" b="0" i="1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Детский опросник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0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аккультурационного</a:t>
            </a:r>
            <a:r>
              <a:rPr lang="ru-RU" sz="2000" b="0" i="1" dirty="0">
                <a:solidFill>
                  <a:schemeClr val="accent1">
                    <a:lumMod val="50000"/>
                  </a:schemeClr>
                </a:solidFill>
                <a:effectLst/>
                <a:latin typeface="Unbounded Bold" pitchFamily="2" charset="-52"/>
              </a:rPr>
              <a:t> стресса </a:t>
            </a:r>
          </a:p>
        </p:txBody>
      </p:sp>
    </p:spTree>
    <p:extLst>
      <p:ext uri="{BB962C8B-B14F-4D97-AF65-F5344CB8AC3E}">
        <p14:creationId xmlns:p14="http://schemas.microsoft.com/office/powerpoint/2010/main" val="217884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64687" y="645438"/>
            <a:ext cx="7987427" cy="1032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52819" y="380999"/>
            <a:ext cx="7987427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диагностики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Старшей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расширенный</a:t>
            </a:r>
            <a:endParaRPr lang="en-US" sz="3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687" y="3169087"/>
            <a:ext cx="826175" cy="12161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38630" y="3111224"/>
            <a:ext cx="4170164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К</a:t>
            </a:r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арта стандартизованного наблюдения детей и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подростков из семей мигрантов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«Стратегии адаптации».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 </a:t>
            </a:r>
          </a:p>
        </p:txBody>
      </p:sp>
      <p:sp>
        <p:nvSpPr>
          <p:cNvPr id="7" name="Text 3"/>
          <p:cNvSpPr/>
          <p:nvPr/>
        </p:nvSpPr>
        <p:spPr>
          <a:xfrm>
            <a:off x="7590452" y="3210283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687" y="4385191"/>
            <a:ext cx="826175" cy="9914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38630" y="4550331"/>
            <a:ext cx="3364587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Краткая шкала социокультурной дезадаптации.</a:t>
            </a:r>
          </a:p>
        </p:txBody>
      </p:sp>
      <p:sp>
        <p:nvSpPr>
          <p:cNvPr id="10" name="Text 5"/>
          <p:cNvSpPr/>
          <p:nvPr/>
        </p:nvSpPr>
        <p:spPr>
          <a:xfrm>
            <a:off x="7469149" y="4564738"/>
            <a:ext cx="691348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87" y="5376624"/>
            <a:ext cx="826175" cy="9914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38630" y="5541764"/>
            <a:ext cx="507492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189790" y="5463242"/>
            <a:ext cx="691348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Методика измерения гражданской </a:t>
            </a:r>
          </a:p>
          <a:p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идентичности для детей и</a:t>
            </a:r>
          </a:p>
          <a:p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подростков.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 </a:t>
            </a: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687" y="6368058"/>
            <a:ext cx="826175" cy="121610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138630" y="6533198"/>
            <a:ext cx="573536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7138631" y="6662262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Unbounded Bold" pitchFamily="2" charset="-52"/>
              </a:rPr>
              <a:t>Опросник «Интеграция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Unbounded Bold" pitchFamily="2" charset="-52"/>
              </a:rPr>
              <a:t>бикультурной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Unbounded Bold" pitchFamily="2" charset="-52"/>
              </a:rPr>
              <a:t> идентичности»</a:t>
            </a:r>
            <a:r>
              <a:rPr lang="ru-RU" sz="1400" dirty="0">
                <a:latin typeface="Unbounded Bold" pitchFamily="2" charset="-52"/>
              </a:rPr>
              <a:t> </a:t>
            </a:r>
            <a:br>
              <a:rPr lang="ru-RU" sz="1400" dirty="0">
                <a:latin typeface="Unbounded Bold" pitchFamily="2" charset="-52"/>
              </a:rPr>
            </a:br>
            <a:endParaRPr lang="en-US" sz="1300" dirty="0">
              <a:latin typeface="Unbounded Bold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9653061-E538-4E8B-BAA3-2A720E9A3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76575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5910" y="3457849"/>
            <a:ext cx="13042821" cy="2003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Опросник «Интеграция </a:t>
            </a:r>
            <a:r>
              <a:rPr lang="ru-RU" b="0" i="1" dirty="0" err="1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бикультурной</a:t>
            </a:r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 идентичности» 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используется для диагностики 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при двух условиях.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Первое условие: 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он применим только к тем старшим подросткам, которые ощущают себя носителями минимум двух культур (например, русской и таджикской). У таких подростков он измеряет особенности </a:t>
            </a:r>
            <a:r>
              <a:rPr lang="ru-RU" b="0" i="0" dirty="0" err="1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бикультурной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 идентичности — степень ее интеграции.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Второе условие: 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опросник нужно использовать, только если психолог предполагает в дальнейшем индивидуальную работу по психологической поддержке несовершеннолетнего-иностранного гражданина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333522" y="4501347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13029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84601" y="2904173"/>
            <a:ext cx="352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28E2DD-CD5E-412F-B4D6-8A29D736B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4630400" cy="32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2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641ED5-28E2-446A-8974-7F4FAB5B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06" y="-236668"/>
            <a:ext cx="15534042" cy="83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66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F04DDB-E48A-4419-B35D-F95D7FED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04" y="0"/>
            <a:ext cx="14544339" cy="81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8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21552" y="832366"/>
            <a:ext cx="7811929" cy="4757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Психолого-педагогическая оценка особых образовательных потребностей ребенка-иностранного гражданина в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сфере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социальных навыков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6036" y="5875496"/>
            <a:ext cx="7811929" cy="1521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072A68-7C00-4592-A7AD-9E8C9FAF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998" y="0"/>
            <a:ext cx="584140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67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8110" y="31565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36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всех 3-ех ступеней базовый и расширенный </a:t>
            </a:r>
            <a:r>
              <a:rPr lang="ru-RU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навыков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93790" y="2904173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17514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ru-RU" sz="175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ru-RU" sz="4000" i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lang="ru-RU" sz="40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етодика оценки социальных навыков ребенка-мигранта (далее – МОСН)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базовом варианте МОСН заполняют один-два педагога. Если кто-то из них поставил низкие оценки по одной или по всем шкалам методики, необходимо реализовать действия расширенного набора.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4173"/>
            <a:ext cx="45092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ru-RU" sz="2400" i="1" dirty="0">
              <a:solidFill>
                <a:srgbClr val="000000"/>
              </a:solidFill>
              <a:latin typeface="Unbounded Bold" pitchFamily="2" charset="-52"/>
            </a:endParaRPr>
          </a:p>
          <a:p>
            <a:pPr marL="0" indent="0">
              <a:lnSpc>
                <a:spcPts val="2750"/>
              </a:lnSpc>
              <a:buNone/>
            </a:pPr>
            <a:endParaRPr lang="en-US" sz="2400" dirty="0">
              <a:latin typeface="Unbounded Bold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7755638" y="4020576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C9CF5-FA49-4485-B889-1CA7DDB69A99}"/>
              </a:ext>
            </a:extLst>
          </p:cNvPr>
          <p:cNvSpPr txBox="1"/>
          <p:nvPr/>
        </p:nvSpPr>
        <p:spPr>
          <a:xfrm>
            <a:off x="284320" y="6261827"/>
            <a:ext cx="731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Unbounded Bold" pitchFamily="2" charset="-52"/>
              </a:rPr>
              <a:t>Расширенный перечень социальных навыков включает 45 пунктов.</a:t>
            </a:r>
            <a:r>
              <a:rPr lang="ru-RU" sz="2400" dirty="0">
                <a:latin typeface="Unbounded Bold" pitchFamily="2" charset="-52"/>
              </a:rPr>
              <a:t> </a:t>
            </a:r>
            <a:br>
              <a:rPr lang="ru-RU" sz="2400" dirty="0">
                <a:latin typeface="Unbounded Bold" pitchFamily="2" charset="-52"/>
              </a:rPr>
            </a:br>
            <a:endParaRPr lang="ru-RU" sz="2400" dirty="0">
              <a:latin typeface="Unbounded Bold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6F7FDE-6122-42DA-979F-C5F8C1D9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464" y="2333887"/>
            <a:ext cx="6820883" cy="4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6036" y="832366"/>
            <a:ext cx="7811929" cy="4757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Психолого-педагогическая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оценка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особых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образовательных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потребностей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ребенка-иностранного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гражданина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в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сфере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психологического благополучия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6036" y="5875496"/>
            <a:ext cx="7811929" cy="1521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endParaRPr lang="en-US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AAF9D9-AB9E-41EC-A846-D11F0E03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539" y="0"/>
            <a:ext cx="648686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473" y="1193402"/>
            <a:ext cx="7796570" cy="566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Стратегии аккультурации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634841" y="1967627"/>
            <a:ext cx="408027" cy="40802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68072" y="2035612"/>
            <a:ext cx="141446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224201" y="1967627"/>
            <a:ext cx="2267426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Интеграция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224201" y="2359819"/>
            <a:ext cx="728495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Включение в культуру принимающего общества при сохранении родной культурной среды; результатом является их объединение.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34841" y="3325654"/>
            <a:ext cx="408027" cy="40802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25210" y="3393638"/>
            <a:ext cx="227171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224201" y="3325654"/>
            <a:ext cx="2267426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Ассимиляция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224201" y="3717846"/>
            <a:ext cx="728495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Постепенное добровольное или принудительное принятие обычаев, верований, норм принимающего общества, вплоть до полного растворения в нем.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634841" y="4683681"/>
            <a:ext cx="408027" cy="40802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24733" y="4751665"/>
            <a:ext cx="22824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224201" y="4683681"/>
            <a:ext cx="2267426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Сепарация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224201" y="5075873"/>
            <a:ext cx="7284958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Полная противоположность ассимиляции, при которой люди придают значение сохранению своей собственной культуры и в то же время хотят избежать взаимодействия с другими культурами.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634841" y="6331982"/>
            <a:ext cx="408027" cy="40802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1757" y="6399967"/>
            <a:ext cx="234196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1224201" y="6331982"/>
            <a:ext cx="261068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Маргинализация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224201" y="6724174"/>
            <a:ext cx="728495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Потеря культурной опоры; отсутствие включения в культуру принимающего общества при потере родной культурной среды.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5E3B28-BD79-451E-AB25-2568F0F14CCC}"/>
              </a:ext>
            </a:extLst>
          </p:cNvPr>
          <p:cNvSpPr txBox="1"/>
          <p:nvPr/>
        </p:nvSpPr>
        <p:spPr>
          <a:xfrm>
            <a:off x="1327347" y="258721"/>
            <a:ext cx="731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Аккультурация: </a:t>
            </a:r>
            <a:r>
              <a:rPr lang="en-US" sz="2800" b="1" dirty="0" err="1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Вхождение</a:t>
            </a:r>
            <a:r>
              <a:rPr lang="en-US" sz="2800" b="1" dirty="0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 в </a:t>
            </a:r>
            <a:r>
              <a:rPr lang="en-US" sz="2800" b="1" dirty="0" err="1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новую</a:t>
            </a:r>
            <a:r>
              <a:rPr lang="en-US" sz="2800" b="1" dirty="0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800" b="1" dirty="0" err="1">
                <a:solidFill>
                  <a:srgbClr val="333F70"/>
                </a:solidFill>
                <a:latin typeface="Unbounded Bold"/>
                <a:ea typeface="Unbounded Bold" pitchFamily="34" charset="-122"/>
                <a:cs typeface="Unbounded Bold" pitchFamily="34" charset="-120"/>
              </a:rPr>
              <a:t>культуру</a:t>
            </a:r>
            <a:endParaRPr lang="en-US" sz="2800" dirty="0">
              <a:latin typeface="Unbounde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1059" y="52975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начальной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базовый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ru-RU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псих.благополучие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93790" y="2660438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наблюдения «Психологические трудности»</a:t>
            </a:r>
            <a:endParaRPr lang="en-US" sz="2800" b="0" i="0" dirty="0">
              <a:solidFill>
                <a:schemeClr val="accent1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наблюдения «Психологические трудности» предназначена для оценки педагогом психологических трудностей ребенка. В начальной школе она заполняется классным руководителем.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59089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315200" y="2542104"/>
            <a:ext cx="47825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Рисуночная диагностика субъективного</a:t>
            </a:r>
            <a:endParaRPr lang="en-US" sz="2800" b="0" i="0" dirty="0">
              <a:solidFill>
                <a:schemeClr val="accent1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благополучия ребенка</a:t>
            </a: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мигранта</a:t>
            </a:r>
            <a:endParaRPr lang="en-US" sz="2800" b="0" i="0" dirty="0">
              <a:solidFill>
                <a:schemeClr val="accent1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Рисуночная диагностика субъективного благополучия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ребенка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иностранного гражданина предназначена для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скрининговой оценки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субъективного благополучия ребенка, плохо владеющего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русским языком.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Она представляет собой набор вопросов, которые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психолог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задает ребенку, и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последовательность из четырех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картинок с изображением лиц: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более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«грустного» к более «веселому».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406064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9850" y="39781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36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начальной </a:t>
            </a:r>
            <a:r>
              <a:rPr lang="en-US" sz="36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расширенный</a:t>
            </a: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ru-RU" sz="28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псих.благополучие</a:t>
            </a:r>
            <a:r>
              <a:rPr lang="ru-RU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2339892" y="2003644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Опросник </a:t>
            </a:r>
            <a:r>
              <a:rPr lang="ru-RU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Ахенбаха</a:t>
            </a:r>
            <a:endParaRPr lang="ru-RU" sz="3200" b="0" i="0" dirty="0">
              <a:solidFill>
                <a:schemeClr val="accent1">
                  <a:lumMod val="75000"/>
                </a:schemeClr>
              </a:solidFill>
              <a:effectLst/>
              <a:latin typeface="Ander bould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 отчета-наблюдения за ребенком. Он предлагается для заполнения классному руководителю, его вопросы нацелены на оценку повторяющихся поведенческих проявлений.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b="0" i="0" dirty="0">
              <a:solidFill>
                <a:schemeClr val="accent1">
                  <a:lumMod val="7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39647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84601" y="2904173"/>
            <a:ext cx="352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5317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83EF3-16A0-421E-8303-160D77116373}"/>
              </a:ext>
            </a:extLst>
          </p:cNvPr>
          <p:cNvSpPr txBox="1"/>
          <p:nvPr/>
        </p:nvSpPr>
        <p:spPr>
          <a:xfrm>
            <a:off x="2169562" y="4005502"/>
            <a:ext cx="7726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Многомерная шкала удовлетворенности жизнью школьников.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требуют определенного уровня владения русским языком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</a:br>
            <a:r>
              <a:rPr lang="ru-RU" sz="3600" dirty="0">
                <a:latin typeface="Ander bould"/>
              </a:rPr>
              <a:t/>
            </a:r>
            <a:br>
              <a:rPr lang="ru-RU" sz="3600" dirty="0">
                <a:latin typeface="Ander bould"/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  <a:latin typeface="Ander bould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xmlns="" id="{C616AA8C-19DF-469D-B808-6BBE6D830253}"/>
              </a:ext>
            </a:extLst>
          </p:cNvPr>
          <p:cNvSpPr/>
          <p:nvPr/>
        </p:nvSpPr>
        <p:spPr>
          <a:xfrm>
            <a:off x="1242332" y="1675539"/>
            <a:ext cx="45719" cy="6318801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xmlns="" id="{9048FEA2-977E-43C0-B943-7BE88B1A672D}"/>
              </a:ext>
            </a:extLst>
          </p:cNvPr>
          <p:cNvSpPr/>
          <p:nvPr/>
        </p:nvSpPr>
        <p:spPr>
          <a:xfrm>
            <a:off x="1623831" y="2641569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2" name="Shape 3">
            <a:extLst>
              <a:ext uri="{FF2B5EF4-FFF2-40B4-BE49-F238E27FC236}">
                <a16:creationId xmlns:a16="http://schemas.microsoft.com/office/drawing/2014/main" xmlns="" id="{6BC18260-3449-4258-B940-690B725736FA}"/>
              </a:ext>
            </a:extLst>
          </p:cNvPr>
          <p:cNvSpPr/>
          <p:nvPr/>
        </p:nvSpPr>
        <p:spPr>
          <a:xfrm>
            <a:off x="1203778" y="2431544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xmlns="" id="{1D9A21ED-98BE-4B15-B034-EB5EA9AA8E2C}"/>
              </a:ext>
            </a:extLst>
          </p:cNvPr>
          <p:cNvSpPr/>
          <p:nvPr/>
        </p:nvSpPr>
        <p:spPr>
          <a:xfrm>
            <a:off x="1351535" y="2505363"/>
            <a:ext cx="116767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xmlns="" id="{1A496694-8886-47B6-BC5A-BA7BE9FB707C}"/>
              </a:ext>
            </a:extLst>
          </p:cNvPr>
          <p:cNvSpPr/>
          <p:nvPr/>
        </p:nvSpPr>
        <p:spPr>
          <a:xfrm>
            <a:off x="1623831" y="4602052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5" name="Shape 8">
            <a:extLst>
              <a:ext uri="{FF2B5EF4-FFF2-40B4-BE49-F238E27FC236}">
                <a16:creationId xmlns:a16="http://schemas.microsoft.com/office/drawing/2014/main" xmlns="" id="{FEBFD466-60BA-4FDF-AD88-7F6CCDFC30B3}"/>
              </a:ext>
            </a:extLst>
          </p:cNvPr>
          <p:cNvSpPr/>
          <p:nvPr/>
        </p:nvSpPr>
        <p:spPr>
          <a:xfrm>
            <a:off x="1203778" y="4392027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6" name="Text 9">
            <a:extLst>
              <a:ext uri="{FF2B5EF4-FFF2-40B4-BE49-F238E27FC236}">
                <a16:creationId xmlns:a16="http://schemas.microsoft.com/office/drawing/2014/main" xmlns="" id="{AAD475FC-6417-4E62-BC79-5E5BCEAF34DE}"/>
              </a:ext>
            </a:extLst>
          </p:cNvPr>
          <p:cNvSpPr/>
          <p:nvPr/>
        </p:nvSpPr>
        <p:spPr>
          <a:xfrm>
            <a:off x="1328675" y="4465846"/>
            <a:ext cx="152891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xmlns="" id="{44EAD414-06BB-487D-8E8C-497D054906F5}"/>
              </a:ext>
            </a:extLst>
          </p:cNvPr>
          <p:cNvSpPr/>
          <p:nvPr/>
        </p:nvSpPr>
        <p:spPr>
          <a:xfrm>
            <a:off x="1623831" y="6247734"/>
            <a:ext cx="545731" cy="45719"/>
          </a:xfrm>
          <a:prstGeom prst="roundRect">
            <a:avLst>
              <a:gd name="adj" fmla="val 775016"/>
            </a:avLst>
          </a:prstGeom>
          <a:solidFill>
            <a:srgbClr val="CED9CE"/>
          </a:solidFill>
          <a:ln/>
        </p:spPr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xmlns="" id="{E3A77163-E91D-4CC2-AD86-7DB9EEA3AB62}"/>
              </a:ext>
            </a:extLst>
          </p:cNvPr>
          <p:cNvSpPr/>
          <p:nvPr/>
        </p:nvSpPr>
        <p:spPr>
          <a:xfrm>
            <a:off x="1203778" y="6037709"/>
            <a:ext cx="350867" cy="553642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9" name="Text 14">
            <a:extLst>
              <a:ext uri="{FF2B5EF4-FFF2-40B4-BE49-F238E27FC236}">
                <a16:creationId xmlns:a16="http://schemas.microsoft.com/office/drawing/2014/main" xmlns="" id="{5A6C3E0C-FDB5-43E4-9646-6D2DD69ECC63}"/>
              </a:ext>
            </a:extLst>
          </p:cNvPr>
          <p:cNvSpPr/>
          <p:nvPr/>
        </p:nvSpPr>
        <p:spPr>
          <a:xfrm>
            <a:off x="1336057" y="6111528"/>
            <a:ext cx="141290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3AA90C-E35F-4AC2-844C-62A9BB2DE38E}"/>
              </a:ext>
            </a:extLst>
          </p:cNvPr>
          <p:cNvSpPr txBox="1"/>
          <p:nvPr/>
        </p:nvSpPr>
        <p:spPr>
          <a:xfrm>
            <a:off x="2238748" y="5806521"/>
            <a:ext cx="73152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Детский тест психологической устойчивости.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</a:p>
          <a:p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дополнительная методика в расширенном наборе. Если целью является только точное определение уровня психологического благополучия/неблагополучия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Ander bould"/>
            </a:endParaRPr>
          </a:p>
        </p:txBody>
      </p:sp>
    </p:spTree>
    <p:extLst>
      <p:ext uri="{BB962C8B-B14F-4D97-AF65-F5344CB8AC3E}">
        <p14:creationId xmlns:p14="http://schemas.microsoft.com/office/powerpoint/2010/main" val="1884775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963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 диагностики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средней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базовый 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(псих благ)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793790" y="2904173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45302" y="3657673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55638" y="4020576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B128E2-C94B-46DE-86C8-7F8FA765B005}"/>
              </a:ext>
            </a:extLst>
          </p:cNvPr>
          <p:cNvSpPr txBox="1"/>
          <p:nvPr/>
        </p:nvSpPr>
        <p:spPr>
          <a:xfrm>
            <a:off x="327844" y="2950426"/>
            <a:ext cx="7315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наблюдения «Психологические трудности».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0" i="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заполняется классным руководителем.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635984-B7B6-4703-8CAA-8A9E7E52861D}"/>
              </a:ext>
            </a:extLst>
          </p:cNvPr>
          <p:cNvSpPr txBox="1"/>
          <p:nvPr/>
        </p:nvSpPr>
        <p:spPr>
          <a:xfrm>
            <a:off x="7315200" y="2812976"/>
            <a:ext cx="73152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Шкала психологического благополучия </a:t>
            </a:r>
            <a:r>
              <a:rPr lang="ru-RU" sz="24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Уорик</a:t>
            </a:r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–Эдинбург </a:t>
            </a:r>
          </a:p>
          <a:p>
            <a:r>
              <a:rPr lang="ru-RU" sz="2000" b="0" i="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детей, владеющих русским языком</a:t>
            </a:r>
            <a:r>
              <a:rPr lang="ru-RU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0" i="0" dirty="0">
              <a:solidFill>
                <a:schemeClr val="tx2">
                  <a:lumMod val="7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Или</a:t>
            </a:r>
          </a:p>
          <a:p>
            <a:endParaRPr lang="ru-RU" sz="2400" b="0" i="0" dirty="0">
              <a:solidFill>
                <a:schemeClr val="tx2">
                  <a:lumMod val="7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Рисуночная диагностика субъективного благополучия.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2000" b="0" i="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Рисуночная диагностика психологического благополучия ребенка-иностранного гражданина не требует высокого уровня владения</a:t>
            </a:r>
            <a:r>
              <a:rPr lang="ru-RU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языком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486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64687" y="645438"/>
            <a:ext cx="7987427" cy="1032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52819" y="380999"/>
            <a:ext cx="7987427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диагностики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Средней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расширенный 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(псих благ)</a:t>
            </a:r>
            <a:endParaRPr lang="en-US" sz="2400" dirty="0"/>
          </a:p>
        </p:txBody>
      </p:sp>
      <p:pic>
        <p:nvPicPr>
          <p:cNvPr id="5" name="Image 1" descr="Ребенок с воздушным шаром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33652" y="2469546"/>
            <a:ext cx="675321" cy="6753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38630" y="3111224"/>
            <a:ext cx="4170164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7" name="Text 3"/>
          <p:cNvSpPr/>
          <p:nvPr/>
        </p:nvSpPr>
        <p:spPr>
          <a:xfrm>
            <a:off x="7176866" y="2517520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8" name="Image 2" descr="Ребенок с воздушным шаром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20590" y="3316365"/>
            <a:ext cx="701446" cy="70144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38630" y="4550331"/>
            <a:ext cx="3364587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.</a:t>
            </a:r>
          </a:p>
        </p:txBody>
      </p:sp>
      <p:sp>
        <p:nvSpPr>
          <p:cNvPr id="10" name="Text 5"/>
          <p:cNvSpPr/>
          <p:nvPr/>
        </p:nvSpPr>
        <p:spPr>
          <a:xfrm>
            <a:off x="6828497" y="4475887"/>
            <a:ext cx="691348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  <a:ea typeface="Open Sans" panose="020B0606030504020204" pitchFamily="34" charset="0"/>
                <a:cs typeface="Open Sans" panose="020B0606030504020204" pitchFamily="34" charset="0"/>
              </a:rPr>
              <a:t>Шкала социального избегания и дистресса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nder boul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 3" descr="Ребенок с воздушным шаром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27051" y="4120299"/>
            <a:ext cx="701446" cy="70144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38630" y="5541764"/>
            <a:ext cx="507492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189790" y="5463242"/>
            <a:ext cx="691348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pic>
        <p:nvPicPr>
          <p:cNvPr id="14" name="Image 4" descr="Ребенок с воздушным шаром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27051" y="4893955"/>
            <a:ext cx="701446" cy="70144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138630" y="6533198"/>
            <a:ext cx="573536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7138631" y="6662262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>
              <a:latin typeface="Unbounded Bold" pitchFamily="2" charset="-52"/>
            </a:endParaRPr>
          </a:p>
        </p:txBody>
      </p:sp>
      <p:pic>
        <p:nvPicPr>
          <p:cNvPr id="17" name="Image 4" descr="Ребенок с воздушным шаром со сплошной заливкой">
            <a:extLst>
              <a:ext uri="{FF2B5EF4-FFF2-40B4-BE49-F238E27FC236}">
                <a16:creationId xmlns:a16="http://schemas.microsoft.com/office/drawing/2014/main" xmlns="" id="{91189130-D843-42EE-864A-760B557B9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27051" y="5725444"/>
            <a:ext cx="701446" cy="701446"/>
          </a:xfrm>
          <a:prstGeom prst="rect">
            <a:avLst/>
          </a:prstGeom>
        </p:spPr>
      </p:pic>
      <p:pic>
        <p:nvPicPr>
          <p:cNvPr id="18" name="Image 4" descr="Ребенок с воздушным шаром со сплошной заливкой">
            <a:extLst>
              <a:ext uri="{FF2B5EF4-FFF2-40B4-BE49-F238E27FC236}">
                <a16:creationId xmlns:a16="http://schemas.microsoft.com/office/drawing/2014/main" xmlns="" id="{F76B3283-1F42-4D77-9AC0-73406E86D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20590" y="6643997"/>
            <a:ext cx="701446" cy="7014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AC13957-7FF8-4B5F-84AE-D2371ADFC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19" y="2430318"/>
            <a:ext cx="3901778" cy="853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670854D-ED91-4547-8D99-C6765E473C18}"/>
              </a:ext>
            </a:extLst>
          </p:cNvPr>
          <p:cNvSpPr txBox="1"/>
          <p:nvPr/>
        </p:nvSpPr>
        <p:spPr>
          <a:xfrm>
            <a:off x="6731536" y="3197288"/>
            <a:ext cx="732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Многомерная шкала удовлетворенности жизнью школьников</a:t>
            </a:r>
            <a:r>
              <a:rPr lang="ru-RU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.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0AA79E1-CCB8-476D-B113-3886CACB013F}"/>
              </a:ext>
            </a:extLst>
          </p:cNvPr>
          <p:cNvSpPr txBox="1"/>
          <p:nvPr/>
        </p:nvSpPr>
        <p:spPr>
          <a:xfrm>
            <a:off x="6731536" y="5012289"/>
            <a:ext cx="732057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Опросник депрессивности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15B49A-BB76-47D4-BCB3-F6D7CB8C7DE0}"/>
              </a:ext>
            </a:extLst>
          </p:cNvPr>
          <p:cNvSpPr txBox="1"/>
          <p:nvPr/>
        </p:nvSpPr>
        <p:spPr>
          <a:xfrm>
            <a:off x="6731536" y="5832574"/>
            <a:ext cx="732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Шкала отношения к школе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Ander bou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FD5418C-DB17-4101-82A2-EC6C194A6135}"/>
              </a:ext>
            </a:extLst>
          </p:cNvPr>
          <p:cNvSpPr txBox="1"/>
          <p:nvPr/>
        </p:nvSpPr>
        <p:spPr>
          <a:xfrm>
            <a:off x="6731536" y="6724245"/>
            <a:ext cx="732057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Детский тест психологической устойчивости.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7" name="Image 0" descr="preencoded.png">
            <a:extLst>
              <a:ext uri="{FF2B5EF4-FFF2-40B4-BE49-F238E27FC236}">
                <a16:creationId xmlns:a16="http://schemas.microsoft.com/office/drawing/2014/main" xmlns="" id="{C1ADDEEA-A4E3-4876-86C2-FBC0203A1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1352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1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64687" y="645438"/>
            <a:ext cx="7987427" cy="1032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3144917" y="144780"/>
            <a:ext cx="7987427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диагностики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Старшей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ru-RU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базовый </a:t>
            </a:r>
            <a:r>
              <a:rPr lang="ru-RU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(псих благ)</a:t>
            </a:r>
            <a:endParaRPr lang="en-US" sz="2400" dirty="0"/>
          </a:p>
        </p:txBody>
      </p:sp>
      <p:pic>
        <p:nvPicPr>
          <p:cNvPr id="5" name="Image 1" descr="Контур ангельского лица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574653" y="2339653"/>
            <a:ext cx="675321" cy="6753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38630" y="3111224"/>
            <a:ext cx="4170164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7" name="Text 3"/>
          <p:cNvSpPr/>
          <p:nvPr/>
        </p:nvSpPr>
        <p:spPr>
          <a:xfrm>
            <a:off x="7176866" y="2517520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8" name="Image 2" descr="Контур ангельского лица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94224" y="5026115"/>
            <a:ext cx="701446" cy="70144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38630" y="5541764"/>
            <a:ext cx="507492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189790" y="5463242"/>
            <a:ext cx="691348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575592" y="5040560"/>
            <a:ext cx="573536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Опросник психологического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Здоровья мигрантов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 </a:t>
            </a:r>
          </a:p>
          <a:p>
            <a:pPr marL="0" indent="0" algn="l">
              <a:lnSpc>
                <a:spcPts val="2000"/>
              </a:lnSpc>
              <a:buNone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предназначен для скрининга психического и психологического состояния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мигрантов: соматических и психологических проявлений тревожности и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депрессии, связанных с возможными травматическими событиями,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пережитыми во время войны, в результате религиозных/политических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преследований или в процессе переселения из одной страны в другую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6" name="Text 9"/>
          <p:cNvSpPr/>
          <p:nvPr/>
        </p:nvSpPr>
        <p:spPr>
          <a:xfrm>
            <a:off x="7138631" y="6662262"/>
            <a:ext cx="691348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>
              <a:latin typeface="Unbounded Bold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0AA79E1-CCB8-476D-B113-3886CACB013F}"/>
              </a:ext>
            </a:extLst>
          </p:cNvPr>
          <p:cNvSpPr txBox="1"/>
          <p:nvPr/>
        </p:nvSpPr>
        <p:spPr>
          <a:xfrm>
            <a:off x="6769771" y="4998681"/>
            <a:ext cx="7320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2CDE0C6-81D1-4F85-9D79-4A66F7424032}"/>
              </a:ext>
            </a:extLst>
          </p:cNvPr>
          <p:cNvSpPr txBox="1"/>
          <p:nvPr/>
        </p:nvSpPr>
        <p:spPr>
          <a:xfrm>
            <a:off x="1590324" y="2305636"/>
            <a:ext cx="73152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Шкала психологического благополучия </a:t>
            </a:r>
            <a:r>
              <a:rPr lang="ru-RU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Уорик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–Эдинбург</a:t>
            </a:r>
          </a:p>
          <a:p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используется для диагностики психологического благополучия в широком смысле слова: переживание удовольствия и счастья, оптимизм, удовлетворенность отношениями с людьми и позитивное функционирование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235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82546" y="361752"/>
            <a:ext cx="7916704" cy="1095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Инструменты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диагностики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для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Страшей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школы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ru-RU" sz="2400" b="1" u="sng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расширенный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(</a:t>
            </a:r>
            <a:r>
              <a:rPr lang="ru-RU" sz="2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псих.благополучие</a:t>
            </a:r>
            <a:r>
              <a:rPr lang="ru-RU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2000" dirty="0"/>
          </a:p>
        </p:txBody>
      </p:sp>
      <p:sp>
        <p:nvSpPr>
          <p:cNvPr id="4" name="Shape 1"/>
          <p:cNvSpPr/>
          <p:nvPr/>
        </p:nvSpPr>
        <p:spPr>
          <a:xfrm>
            <a:off x="6351508" y="1841421"/>
            <a:ext cx="22860" cy="590550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6537305" y="2224326"/>
            <a:ext cx="613648" cy="2286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6" name="Shape 3"/>
          <p:cNvSpPr/>
          <p:nvPr/>
        </p:nvSpPr>
        <p:spPr>
          <a:xfrm>
            <a:off x="6165711" y="2038588"/>
            <a:ext cx="394454" cy="39445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94537" y="2104311"/>
            <a:ext cx="136803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251740" y="2121813"/>
            <a:ext cx="2727127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Многомерная шкала удовлетворенности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жизнью школьников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sz="1600" dirty="0"/>
              <a:t/>
            </a:r>
            <a:br>
              <a:rPr lang="ru-RU" sz="1600" dirty="0"/>
            </a:b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327225" y="2395776"/>
            <a:ext cx="6689527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537305" y="4251246"/>
            <a:ext cx="613648" cy="2286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11" name="Shape 8"/>
          <p:cNvSpPr/>
          <p:nvPr/>
        </p:nvSpPr>
        <p:spPr>
          <a:xfrm>
            <a:off x="6165711" y="3199507"/>
            <a:ext cx="394454" cy="39445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64592" y="3295227"/>
            <a:ext cx="219551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7340357" y="4137660"/>
            <a:ext cx="3004661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Опросник депрессивности</a:t>
            </a:r>
            <a:endParaRPr lang="en-US" sz="2800" dirty="0">
              <a:latin typeface="Ander bould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27225" y="4422696"/>
            <a:ext cx="6689527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6716494" y="6679647"/>
            <a:ext cx="613648" cy="2286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16" name="Shape 13"/>
          <p:cNvSpPr/>
          <p:nvPr/>
        </p:nvSpPr>
        <p:spPr>
          <a:xfrm>
            <a:off x="6154281" y="4114800"/>
            <a:ext cx="394454" cy="39445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64592" y="4137660"/>
            <a:ext cx="208658" cy="1407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7282546" y="6075937"/>
            <a:ext cx="3177897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7327225" y="6449616"/>
            <a:ext cx="6689527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xmlns="" id="{46D2F094-E5F7-4A0B-9F4E-2C074661A529}"/>
              </a:ext>
            </a:extLst>
          </p:cNvPr>
          <p:cNvSpPr/>
          <p:nvPr/>
        </p:nvSpPr>
        <p:spPr>
          <a:xfrm>
            <a:off x="6187529" y="5314057"/>
            <a:ext cx="405884" cy="39445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r>
              <a:rPr lang="ru-RU" sz="2000" b="1" dirty="0">
                <a:latin typeface="Unbounded Bold" pitchFamily="2" charset="-52"/>
              </a:rPr>
              <a:t>4</a:t>
            </a:r>
          </a:p>
        </p:txBody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xmlns="" id="{54EDDA35-B59B-4BCF-9AD2-2E00557DF7E8}"/>
              </a:ext>
            </a:extLst>
          </p:cNvPr>
          <p:cNvSpPr/>
          <p:nvPr/>
        </p:nvSpPr>
        <p:spPr>
          <a:xfrm>
            <a:off x="6188102" y="6505280"/>
            <a:ext cx="394454" cy="39445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r>
              <a:rPr lang="ru-RU" sz="2000" dirty="0">
                <a:latin typeface="Unbounded Bold" pitchFamily="2" charset="-52"/>
              </a:rPr>
              <a:t>5</a:t>
            </a:r>
          </a:p>
        </p:txBody>
      </p:sp>
      <p:sp>
        <p:nvSpPr>
          <p:cNvPr id="22" name="Shape 7">
            <a:extLst>
              <a:ext uri="{FF2B5EF4-FFF2-40B4-BE49-F238E27FC236}">
                <a16:creationId xmlns:a16="http://schemas.microsoft.com/office/drawing/2014/main" xmlns="" id="{3C59B739-2FCC-4877-9605-3DF5CDC89B2F}"/>
              </a:ext>
            </a:extLst>
          </p:cNvPr>
          <p:cNvSpPr/>
          <p:nvPr/>
        </p:nvSpPr>
        <p:spPr>
          <a:xfrm>
            <a:off x="6638092" y="5488203"/>
            <a:ext cx="613648" cy="2286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23" name="Shape 7">
            <a:extLst>
              <a:ext uri="{FF2B5EF4-FFF2-40B4-BE49-F238E27FC236}">
                <a16:creationId xmlns:a16="http://schemas.microsoft.com/office/drawing/2014/main" xmlns="" id="{EA29609A-9D99-46F7-83C3-D506DB5CBE6E}"/>
              </a:ext>
            </a:extLst>
          </p:cNvPr>
          <p:cNvSpPr/>
          <p:nvPr/>
        </p:nvSpPr>
        <p:spPr>
          <a:xfrm>
            <a:off x="6625417" y="3403871"/>
            <a:ext cx="613648" cy="22860"/>
          </a:xfrm>
          <a:prstGeom prst="roundRect">
            <a:avLst>
              <a:gd name="adj" fmla="val 322137"/>
            </a:avLst>
          </a:prstGeom>
          <a:solidFill>
            <a:srgbClr val="BCDBD4"/>
          </a:solidFill>
          <a:ln/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81D5BE-6F13-4A63-BD9D-6234347BE2E3}"/>
              </a:ext>
            </a:extLst>
          </p:cNvPr>
          <p:cNvSpPr txBox="1"/>
          <p:nvPr/>
        </p:nvSpPr>
        <p:spPr>
          <a:xfrm>
            <a:off x="7290421" y="3189239"/>
            <a:ext cx="76002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Шкала социального избегания и дистресса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65CF0B-079C-47D6-A82A-10DB25FDFCBD}"/>
              </a:ext>
            </a:extLst>
          </p:cNvPr>
          <p:cNvSpPr txBox="1"/>
          <p:nvPr/>
        </p:nvSpPr>
        <p:spPr>
          <a:xfrm>
            <a:off x="7282546" y="5186395"/>
            <a:ext cx="760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Шкала отношения к школе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endParaRPr lang="ru-RU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8DE3E-51D4-4597-9571-66CB2300E48F}"/>
              </a:ext>
            </a:extLst>
          </p:cNvPr>
          <p:cNvSpPr txBox="1"/>
          <p:nvPr/>
        </p:nvSpPr>
        <p:spPr>
          <a:xfrm>
            <a:off x="7315200" y="6422680"/>
            <a:ext cx="76002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Ander bould"/>
              </a:rPr>
              <a:t>Детский тест психологической устойчивости.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nder bould"/>
              </a:rPr>
              <a:t> </a:t>
            </a:r>
            <a:r>
              <a:rPr lang="ru-RU" sz="2800" dirty="0">
                <a:latin typeface="Ander bould"/>
              </a:rPr>
              <a:t/>
            </a:r>
            <a:br>
              <a:rPr lang="ru-RU" sz="2800" dirty="0">
                <a:latin typeface="Ander bould"/>
              </a:rPr>
            </a:br>
            <a:endParaRPr lang="ru-RU" sz="2800" dirty="0">
              <a:latin typeface="Ander bould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E63319D-009E-42EF-A819-D6CAB7032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1150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29736A-A3CD-415C-8D97-CFA8105A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53" y="-129092"/>
            <a:ext cx="15491011" cy="83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60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C251FA-4443-4D7F-A6DA-1EDDEF904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68" y="-107576"/>
            <a:ext cx="15092979" cy="81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3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C68542-F4FD-465A-9F52-104C2BE4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033" y="-634701"/>
            <a:ext cx="15340405" cy="89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3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601385"/>
            <a:ext cx="12134850" cy="530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Интеграция детей-мигрантов: Путь к успеху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95574" y="1148828"/>
            <a:ext cx="13441680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Интеграция детей-мигрантов в образовательную среду — это сложный, но необходимый процесс. Социально-инклюзивный подход, психолого-педагогическое сопровождение и активное участие семьи создают условия для успешной адаптации и гармоничного развития детей-мигрантов.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7303770" y="2206347"/>
            <a:ext cx="22860" cy="5421749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5" name="Shape 3"/>
          <p:cNvSpPr/>
          <p:nvPr/>
        </p:nvSpPr>
        <p:spPr>
          <a:xfrm>
            <a:off x="6552664" y="2576870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6" name="Shape 4"/>
          <p:cNvSpPr/>
          <p:nvPr/>
        </p:nvSpPr>
        <p:spPr>
          <a:xfrm>
            <a:off x="7124164" y="2397323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248942" y="2460903"/>
            <a:ext cx="132517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681282" y="2376130"/>
            <a:ext cx="4699754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Понимание культурных различий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594360" y="2743200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Признание и уважение культурного разнообразия, создание атмосферы толерантности и взаимопонимания.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7483376" y="3426023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11" name="Shape 9"/>
          <p:cNvSpPr/>
          <p:nvPr/>
        </p:nvSpPr>
        <p:spPr>
          <a:xfrm>
            <a:off x="7124164" y="3246477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208818" y="3310057"/>
            <a:ext cx="21276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249364" y="3225284"/>
            <a:ext cx="5036463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Обеспечение равных возможностей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8249364" y="3592354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Создание условий для получения качественного образования, независимо от культурного происхождения.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552664" y="4190286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16" name="Shape 14"/>
          <p:cNvSpPr/>
          <p:nvPr/>
        </p:nvSpPr>
        <p:spPr>
          <a:xfrm>
            <a:off x="7124164" y="4010739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208341" y="4074319"/>
            <a:ext cx="213717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2418993" y="3989546"/>
            <a:ext cx="3962043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Развитие языковых навыков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594360" y="4356616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Обеспечение доступа к языковой помощи, создание условий для изучения языка принимающего общества.</a:t>
            </a:r>
            <a:endParaRPr lang="en-US" dirty="0"/>
          </a:p>
        </p:txBody>
      </p:sp>
      <p:sp>
        <p:nvSpPr>
          <p:cNvPr id="20" name="Shape 18"/>
          <p:cNvSpPr/>
          <p:nvPr/>
        </p:nvSpPr>
        <p:spPr>
          <a:xfrm>
            <a:off x="7483376" y="4954548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21" name="Shape 19"/>
          <p:cNvSpPr/>
          <p:nvPr/>
        </p:nvSpPr>
        <p:spPr>
          <a:xfrm>
            <a:off x="7124164" y="4775002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205484" y="4838581"/>
            <a:ext cx="219313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249364" y="4753808"/>
            <a:ext cx="4037767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Создание безопасной среды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8249364" y="5120878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Предоставление детям-мигрантам возможности адаптироваться к новой среде, чувствовать себя комфортно и безопасно.</a:t>
            </a:r>
            <a:endParaRPr lang="en-US" dirty="0"/>
          </a:p>
        </p:txBody>
      </p:sp>
      <p:sp>
        <p:nvSpPr>
          <p:cNvPr id="25" name="Shape 23"/>
          <p:cNvSpPr/>
          <p:nvPr/>
        </p:nvSpPr>
        <p:spPr>
          <a:xfrm>
            <a:off x="6552664" y="5718810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26" name="Shape 24"/>
          <p:cNvSpPr/>
          <p:nvPr/>
        </p:nvSpPr>
        <p:spPr>
          <a:xfrm>
            <a:off x="7124164" y="5539264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212390" y="5602843"/>
            <a:ext cx="205621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594360" y="5518071"/>
            <a:ext cx="5786676" cy="530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Психолого-педагогическое сопровождение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594360" y="6150412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Выявление индивидуальных особенностей, языковых навыков, уровня адаптации и других факторов, влияющих на обучение.</a:t>
            </a:r>
            <a:endParaRPr lang="en-US" dirty="0"/>
          </a:p>
        </p:txBody>
      </p:sp>
      <p:sp>
        <p:nvSpPr>
          <p:cNvPr id="30" name="Shape 28"/>
          <p:cNvSpPr/>
          <p:nvPr/>
        </p:nvSpPr>
        <p:spPr>
          <a:xfrm>
            <a:off x="7483376" y="6561415"/>
            <a:ext cx="594360" cy="22860"/>
          </a:xfrm>
          <a:prstGeom prst="roundRect">
            <a:avLst>
              <a:gd name="adj" fmla="val 312057"/>
            </a:avLst>
          </a:prstGeom>
          <a:solidFill>
            <a:srgbClr val="BCDBD4"/>
          </a:solidFill>
          <a:ln/>
        </p:spPr>
      </p:sp>
      <p:sp>
        <p:nvSpPr>
          <p:cNvPr id="31" name="Shape 29"/>
          <p:cNvSpPr/>
          <p:nvPr/>
        </p:nvSpPr>
        <p:spPr>
          <a:xfrm>
            <a:off x="7124164" y="6381869"/>
            <a:ext cx="382072" cy="382072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7205960" y="6445448"/>
            <a:ext cx="218361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</a:t>
            </a:r>
            <a:endParaRPr lang="en-US" sz="2000" dirty="0"/>
          </a:p>
        </p:txBody>
      </p:sp>
      <p:sp>
        <p:nvSpPr>
          <p:cNvPr id="33" name="Text 31"/>
          <p:cNvSpPr/>
          <p:nvPr/>
        </p:nvSpPr>
        <p:spPr>
          <a:xfrm>
            <a:off x="8249364" y="6360676"/>
            <a:ext cx="2123003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Роль семьи</a:t>
            </a:r>
            <a:endParaRPr lang="en-US" sz="1650" dirty="0"/>
          </a:p>
        </p:txBody>
      </p:sp>
      <p:sp>
        <p:nvSpPr>
          <p:cNvPr id="34" name="Text 32"/>
          <p:cNvSpPr/>
          <p:nvPr/>
        </p:nvSpPr>
        <p:spPr>
          <a:xfrm>
            <a:off x="8249364" y="6727746"/>
            <a:ext cx="5786676" cy="543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Поддержка и мотивация ребенка, открытая коммуникация с учителями, сохранение культурной идентичности.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392" y="958572"/>
            <a:ext cx="7831217" cy="1172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Роль семьи в интеграции детей-мигрантов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56392" y="2172438"/>
            <a:ext cx="7831217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Семья играет ключевую роль в интеграции детей-мигрантов в образовательную среде. Она оказывает влияние на их адаптацию, мотивацию к обучению и формирование личности.</a:t>
            </a:r>
            <a:endParaRPr lang="en-US" sz="2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92" y="3522940"/>
            <a:ext cx="468749" cy="4687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6392" y="4179213"/>
            <a:ext cx="2422922" cy="586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Поддержка и мотивация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56392" y="4877753"/>
            <a:ext cx="2422922" cy="1800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Родители должны поддерживать ребенка, мотивировать его к обучению и помогать ему адаптироваться к новой среде.</a:t>
            </a:r>
            <a:endParaRPr lang="en-US" sz="2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539" y="3522940"/>
            <a:ext cx="468749" cy="46874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60539" y="4179213"/>
            <a:ext cx="2422922" cy="586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Коммуникация с учителями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3360539" y="4877753"/>
            <a:ext cx="2422922" cy="1800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Родители должны поддерживать открытую коммуникацию с учителями, чтобы быть в курсе успеваемости ребенка и его адаптации.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687" y="3522940"/>
            <a:ext cx="468749" cy="46874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64687" y="4032707"/>
            <a:ext cx="2422922" cy="879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Сохранение культурной идентичности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065233" y="5063188"/>
            <a:ext cx="2422922" cy="2100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Родители должны помогать ребенку сохранить свою культурную идентичность, но также поощрять его к изучению новой культуры.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7700" y="2880598"/>
            <a:ext cx="13335000" cy="1156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Психолого-педагогическое сопровождение: Важность и методы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47700" y="4314706"/>
            <a:ext cx="13335000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Психолого-педагогическое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сопровождение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детей-мигрантов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играет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важную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роль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их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адаптации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новой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образовательной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среде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Оно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включает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себя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47700" y="5114806"/>
            <a:ext cx="4321612" cy="2547461"/>
          </a:xfrm>
          <a:prstGeom prst="roundRect">
            <a:avLst>
              <a:gd name="adj" fmla="val 305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0343" y="5307449"/>
            <a:ext cx="3936325" cy="867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Оценку особых образовательных потребностей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40343" y="6285667"/>
            <a:ext cx="3936325" cy="1183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Выявление индивидуальных особенностей, языковых навыков, уровня адаптации и других факторов, влияющих на обучение.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5154335" y="5114806"/>
            <a:ext cx="4321612" cy="2547461"/>
          </a:xfrm>
          <a:prstGeom prst="roundRect">
            <a:avLst>
              <a:gd name="adj" fmla="val 305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46978" y="5251217"/>
            <a:ext cx="3936325" cy="867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Разработку индивидуальных программ обучения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5346978" y="6181102"/>
            <a:ext cx="3936325" cy="1183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Создание индивидуальных программ, учитывающих особенности ребенка, его культурный бэкграунд и уровень владения языком.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9660969" y="5114806"/>
            <a:ext cx="4321612" cy="2547461"/>
          </a:xfrm>
          <a:prstGeom prst="roundRect">
            <a:avLst>
              <a:gd name="adj" fmla="val 305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53613" y="5210295"/>
            <a:ext cx="3936325" cy="867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Проведение психолого-педагогических консультаций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9853613" y="6177901"/>
            <a:ext cx="3936325" cy="1183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Предоставление поддержки и помощи как детям-мигрантам, так и их родителям, помощь в преодолении трудностей адаптации.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88947B4-1BA0-4C4D-A2D8-5D1D02D8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1" y="-27801"/>
            <a:ext cx="10004611" cy="27696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56693" y="570905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anose="020B0604020202020204" charset="0"/>
                <a:ea typeface="Fraunces Extra Bold" pitchFamily="34" charset="-122"/>
                <a:cs typeface="Fraunces Extra Bold" pitchFamily="34" charset="-120"/>
              </a:rPr>
              <a:t>Оценка особых образовательных потребностей несовершеннолетних </a:t>
            </a:r>
            <a:r>
              <a:rPr lang="en-US" sz="4450" b="1" dirty="0" err="1">
                <a:solidFill>
                  <a:srgbClr val="3B4540"/>
                </a:solidFill>
                <a:latin typeface="Fraunces Extra Bold" panose="020B0604020202020204" charset="0"/>
                <a:ea typeface="Fraunces Extra Bold" pitchFamily="34" charset="-122"/>
                <a:cs typeface="Fraunces Extra Bold" pitchFamily="34" charset="-120"/>
              </a:rPr>
              <a:t>иностранных</a:t>
            </a:r>
            <a:r>
              <a:rPr lang="en-US" sz="4450" b="1" dirty="0">
                <a:solidFill>
                  <a:srgbClr val="3B4540"/>
                </a:solidFill>
                <a:latin typeface="Fraunces Extra Bold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anose="020B0604020202020204" charset="0"/>
                <a:ea typeface="Fraunces Extra Bold" pitchFamily="34" charset="-122"/>
                <a:cs typeface="Fraunces Extra Bold" pitchFamily="34" charset="-120"/>
              </a:rPr>
              <a:t>граждан</a:t>
            </a:r>
            <a:r>
              <a:rPr lang="en-US" sz="4450" b="1" dirty="0">
                <a:solidFill>
                  <a:srgbClr val="3B4540"/>
                </a:solidFill>
                <a:latin typeface="Fraunces Extra Bold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в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области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психологического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благополучия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социальных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навыков</a:t>
            </a:r>
            <a:r>
              <a:rPr lang="en-US" sz="4400" b="1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и культурной </a:t>
            </a:r>
            <a:r>
              <a:rPr lang="en-US" sz="4400" b="1" dirty="0" err="1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адаптации</a:t>
            </a:r>
            <a:r>
              <a:rPr lang="en-US" sz="4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4400" b="1" dirty="0"/>
          </a:p>
        </p:txBody>
      </p:sp>
      <p:sp>
        <p:nvSpPr>
          <p:cNvPr id="4" name="Text 1"/>
          <p:cNvSpPr/>
          <p:nvPr/>
        </p:nvSpPr>
        <p:spPr>
          <a:xfrm>
            <a:off x="793790" y="500503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298473" y="47130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Цель оценки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66701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Оценка особых образовательных потребностей детей-иностранных граждан является основой для создания их индивидуальной образовательной траектории.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508652" y="47130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Специалисты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22250" y="5708459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Оценка проводится различными специалистами: учителями русского языка как иностранного, педагогами-предметниками, педагогом-психологом и социальным педагогом.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8F4896-EB1E-45B5-8BB2-F3514B09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31" y="-200014"/>
            <a:ext cx="12879180" cy="49131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3730" y="342956"/>
            <a:ext cx="8041481" cy="98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551260" y="1724382"/>
            <a:ext cx="8041481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551259" y="2966323"/>
            <a:ext cx="354330" cy="354330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66988" y="3025378"/>
            <a:ext cx="12287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62990" y="2966323"/>
            <a:ext cx="653593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Д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ва набора методик в трех вариантах каждый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2990" y="3306842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51259" y="4145280"/>
            <a:ext cx="354330" cy="354330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29722" y="4204335"/>
            <a:ext cx="197287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ru-RU" sz="1850" b="1" dirty="0">
                <a:solidFill>
                  <a:srgbClr val="333F70"/>
                </a:solidFill>
                <a:latin typeface="Unbounded Bold" pitchFamily="34" charset="0"/>
              </a:rPr>
              <a:t>А</a:t>
            </a:r>
          </a:p>
          <a:p>
            <a:pPr marL="0" indent="0" algn="ctr">
              <a:lnSpc>
                <a:spcPts val="1850"/>
              </a:lnSpc>
              <a:buNone/>
            </a:pP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245870" y="3934523"/>
            <a:ext cx="646604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225460" y="4171137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Unbounded Bold" pitchFamily="2" charset="-52"/>
              </a:rPr>
              <a:t>Н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ачальной школы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51259" y="5324237"/>
            <a:ext cx="354330" cy="354330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9245" y="5383292"/>
            <a:ext cx="198239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ru-RU" sz="1850" b="1" dirty="0">
                <a:solidFill>
                  <a:srgbClr val="333F70"/>
                </a:solidFill>
                <a:latin typeface="Unbounded Bold" pitchFamily="34" charset="0"/>
              </a:rPr>
              <a:t>Б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105109" y="5407098"/>
            <a:ext cx="5451872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Средней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школы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62990" y="5664756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dirty="0"/>
          </a:p>
        </p:txBody>
      </p:sp>
      <p:sp>
        <p:nvSpPr>
          <p:cNvPr id="17" name="Shape 14"/>
          <p:cNvSpPr/>
          <p:nvPr/>
        </p:nvSpPr>
        <p:spPr>
          <a:xfrm>
            <a:off x="551259" y="6503194"/>
            <a:ext cx="354330" cy="354330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Text 15"/>
          <p:cNvSpPr/>
          <p:nvPr/>
        </p:nvSpPr>
        <p:spPr>
          <a:xfrm>
            <a:off x="626626" y="6562249"/>
            <a:ext cx="203478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ru-RU" sz="1850" b="1" dirty="0">
                <a:solidFill>
                  <a:srgbClr val="333F70"/>
                </a:solidFill>
                <a:latin typeface="Unbounded Bold" pitchFamily="34" charset="0"/>
              </a:rPr>
              <a:t>В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1062990" y="6503194"/>
            <a:ext cx="7529751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Unbounded Bold" pitchFamily="34" charset="0"/>
              </a:rPr>
              <a:t>Старшей школы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62990" y="7089815"/>
            <a:ext cx="7529751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397511-D995-443B-AAAD-B4820FAF5A25}"/>
              </a:ext>
            </a:extLst>
          </p:cNvPr>
          <p:cNvSpPr txBox="1"/>
          <p:nvPr/>
        </p:nvSpPr>
        <p:spPr>
          <a:xfrm>
            <a:off x="396716" y="132958"/>
            <a:ext cx="7315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Для оценки образовательных потребностей, связанных с 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психологическим благополучием </a:t>
            </a:r>
            <a:r>
              <a:rPr lang="ru-RU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и 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nbounded Bold" pitchFamily="2" charset="-52"/>
              </a:rPr>
              <a:t>культурной адаптацией</a:t>
            </a:r>
            <a:r>
              <a:rPr lang="ru-RU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Unbounded Bold" pitchFamily="2" charset="-52"/>
              </a:rPr>
              <a:t>, разработано :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  <a:latin typeface="Unbounded Bold" pitchFamily="2" charset="-52"/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  <a:latin typeface="Unbounded Bold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C61CCF7-8EA3-4489-BB58-BF15EC5B86E7}"/>
              </a:ext>
            </a:extLst>
          </p:cNvPr>
          <p:cNvSpPr txBox="1"/>
          <p:nvPr/>
        </p:nvSpPr>
        <p:spPr>
          <a:xfrm>
            <a:off x="1617822" y="3135064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составляющих базовый и расширенный наборы оценки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A19D7EB-4E01-42A0-8064-4EB22B93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706" y="0"/>
            <a:ext cx="412528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7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1957</Words>
  <Application>Microsoft Office PowerPoint</Application>
  <PresentationFormat>Произвольный</PresentationFormat>
  <Paragraphs>277</Paragraphs>
  <Slides>38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Ander bould</vt:lpstr>
      <vt:lpstr>Unbounded Bold</vt:lpstr>
      <vt:lpstr>Nobile</vt:lpstr>
      <vt:lpstr>Arial</vt:lpstr>
      <vt:lpstr>Nobile Bold</vt:lpstr>
      <vt:lpstr>Open Sans</vt:lpstr>
      <vt:lpstr>Times New Roman</vt:lpstr>
      <vt:lpstr>Calibri</vt:lpstr>
      <vt:lpstr>Fraunces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Zerocool</cp:lastModifiedBy>
  <cp:revision>146</cp:revision>
  <cp:lastPrinted>2025-02-13T13:14:24Z</cp:lastPrinted>
  <dcterms:created xsi:type="dcterms:W3CDTF">2025-02-11T15:26:17Z</dcterms:created>
  <dcterms:modified xsi:type="dcterms:W3CDTF">2025-02-17T08:42:14Z</dcterms:modified>
</cp:coreProperties>
</file>