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8"/>
  </p:notesMasterIdLst>
  <p:sldIdLst>
    <p:sldId id="256" r:id="rId2"/>
    <p:sldId id="265" r:id="rId3"/>
    <p:sldId id="257" r:id="rId4"/>
    <p:sldId id="259" r:id="rId5"/>
    <p:sldId id="286" r:id="rId6"/>
    <p:sldId id="287" r:id="rId7"/>
    <p:sldId id="288" r:id="rId8"/>
    <p:sldId id="289" r:id="rId9"/>
    <p:sldId id="290" r:id="rId10"/>
    <p:sldId id="291" r:id="rId11"/>
    <p:sldId id="258" r:id="rId12"/>
    <p:sldId id="280" r:id="rId13"/>
    <p:sldId id="260" r:id="rId14"/>
    <p:sldId id="278" r:id="rId15"/>
    <p:sldId id="279" r:id="rId16"/>
    <p:sldId id="281" r:id="rId17"/>
    <p:sldId id="282" r:id="rId18"/>
    <p:sldId id="283" r:id="rId19"/>
    <p:sldId id="284" r:id="rId20"/>
    <p:sldId id="261" r:id="rId21"/>
    <p:sldId id="263" r:id="rId22"/>
    <p:sldId id="285" r:id="rId23"/>
    <p:sldId id="273" r:id="rId24"/>
    <p:sldId id="293" r:id="rId25"/>
    <p:sldId id="292" r:id="rId26"/>
    <p:sldId id="294" r:id="rId27"/>
  </p:sldIdLst>
  <p:sldSz cx="12192000" cy="6858000"/>
  <p:notesSz cx="6858000" cy="9144000"/>
  <p:embeddedFontLst>
    <p:embeddedFont>
      <p:font typeface="Maven Pro" panose="020B0604020202020204" charset="0"/>
      <p:regular r:id="rId29"/>
      <p:bold r:id="rId30"/>
    </p:embeddedFont>
    <p:embeddedFont>
      <p:font typeface="Sriracha" panose="020B0604020202020204" charset="-34"/>
      <p:regular r:id="rId31"/>
    </p:embeddedFont>
    <p:embeddedFont>
      <p:font typeface="Maven Pro Black" panose="020B0604020202020204" charset="0"/>
      <p:bold r:id="rId32"/>
    </p:embeddedFont>
    <p:embeddedFont>
      <p:font typeface="Cambria" panose="02040503050406030204" pitchFamily="18" charset="0"/>
      <p:regular r:id="rId33"/>
      <p:bold r:id="rId34"/>
      <p:italic r:id="rId35"/>
      <p:boldItalic r:id="rId36"/>
    </p:embeddedFont>
    <p:embeddedFont>
      <p:font typeface="Poppins Light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F0D218-540E-47A3-901B-EFB9A10FFC1B}">
  <a:tblStyle styleId="{BEF0D218-540E-47A3-901B-EFB9A10FFC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21612119622485E-2"/>
          <c:y val="2.2785065915881371E-2"/>
          <c:w val="0.979226947735649"/>
          <c:h val="0.8649064758911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'Диаграммы по оценкам'!$A$9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'Диаграммы по оценкам'!$B$8:$E$8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'Диаграммы по оценкам'!$B$9:$E$9</c:f>
              <c:numCache>
                <c:formatCode>0.0%</c:formatCode>
                <c:ptCount val="4"/>
                <c:pt idx="0">
                  <c:v>5.0999999999999997E-2</c:v>
                </c:pt>
                <c:pt idx="1">
                  <c:v>0.30199999999999999</c:v>
                </c:pt>
                <c:pt idx="2">
                  <c:v>0.46299999999999997</c:v>
                </c:pt>
                <c:pt idx="3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0-4291-9C72-BCCF1360513C}"/>
            </c:ext>
          </c:extLst>
        </c:ser>
        <c:ser>
          <c:idx val="1"/>
          <c:order val="1"/>
          <c:tx>
            <c:strRef>
              <c:f>'Диаграммы по оценкам'!$A$10</c:f>
              <c:strCache>
                <c:ptCount val="1"/>
                <c:pt idx="0">
                  <c:v>Брянская область</c:v>
                </c:pt>
              </c:strCache>
            </c:strRef>
          </c:tx>
          <c:spPr>
            <a:solidFill>
              <a:schemeClr val="lt1"/>
            </a:solidFill>
            <a:ln w="28575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3.142536214491269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70-4291-9C72-BCCF1360513C}"/>
                </c:ext>
              </c:extLst>
            </c:dLbl>
            <c:dLbl>
              <c:idx val="2"/>
              <c:layout>
                <c:manualLayout>
                  <c:x val="2.4031159287286177E-2"/>
                  <c:y val="1.0782916125044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70-4291-9C72-BCCF136051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'Диаграммы по оценкам'!$B$8:$E$8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'Диаграммы по оценкам'!$B$10:$E$10</c:f>
              <c:numCache>
                <c:formatCode>0.0%</c:formatCode>
                <c:ptCount val="4"/>
                <c:pt idx="0">
                  <c:v>1.4999999999999999E-2</c:v>
                </c:pt>
                <c:pt idx="1">
                  <c:v>0.29399999999999998</c:v>
                </c:pt>
                <c:pt idx="2">
                  <c:v>0.47399999999999998</c:v>
                </c:pt>
                <c:pt idx="3">
                  <c:v>0.217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0-4291-9C72-BCCF136051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97321952"/>
        <c:axId val="772324544"/>
      </c:barChart>
      <c:catAx>
        <c:axId val="79732195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72324544"/>
        <c:crosses val="autoZero"/>
        <c:auto val="1"/>
        <c:lblAlgn val="ctr"/>
        <c:lblOffset val="100"/>
        <c:noMultiLvlLbl val="0"/>
      </c:catAx>
      <c:valAx>
        <c:axId val="7723245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97321952"/>
        <c:crosses val="autoZero"/>
        <c:crossBetween val="between"/>
      </c:valAx>
      <c:spPr>
        <a:solidFill>
          <a:schemeClr val="tx2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44444444444448E-2"/>
          <c:y val="5.0925925925925923E-2"/>
          <c:w val="0.88888888888888884"/>
          <c:h val="0.729880406543808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'понизили-повысили'!$A$11:$A$13</c:f>
              <c:strCache>
                <c:ptCount val="3"/>
                <c:pt idx="0">
                  <c:v>Понизили </c:v>
                </c:pt>
                <c:pt idx="1">
                  <c:v>Подтвердили </c:v>
                </c:pt>
                <c:pt idx="2">
                  <c:v>Повысили </c:v>
                </c:pt>
              </c:strCache>
            </c:strRef>
          </c:cat>
          <c:val>
            <c:numRef>
              <c:f>'понизили-повысили'!$B$11:$B$13</c:f>
              <c:numCache>
                <c:formatCode>0.0%</c:formatCode>
                <c:ptCount val="3"/>
                <c:pt idx="0">
                  <c:v>9.0999999999999998E-2</c:v>
                </c:pt>
                <c:pt idx="1">
                  <c:v>0.79599999999999993</c:v>
                </c:pt>
                <c:pt idx="2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4-47BD-BE10-EB10985083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8729424"/>
        <c:axId val="680230800"/>
      </c:barChart>
      <c:catAx>
        <c:axId val="76872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80230800"/>
        <c:crosses val="autoZero"/>
        <c:auto val="1"/>
        <c:lblAlgn val="ctr"/>
        <c:lblOffset val="100"/>
        <c:noMultiLvlLbl val="0"/>
      </c:catAx>
      <c:valAx>
        <c:axId val="68023080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68729424"/>
        <c:crosses val="autoZero"/>
        <c:crossBetween val="between"/>
      </c:valAx>
      <c:spPr>
        <a:solidFill>
          <a:schemeClr val="bg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2"/>
    </a:solidFill>
    <a:ln w="9525" cap="flat" cmpd="sng" algn="ctr">
      <a:noFill/>
      <a:round/>
    </a:ln>
    <a:effectLst/>
  </c:spPr>
  <c:txPr>
    <a:bodyPr/>
    <a:lstStyle/>
    <a:p>
      <a:pPr>
        <a:defRPr sz="1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16666666666666E-2"/>
          <c:y val="5.0925925925925923E-2"/>
          <c:w val="0.94158169291338578"/>
          <c:h val="0.63802428379172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'первичные баллы'!$A$5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'первичные баллы'!$B$4:$AN$4</c:f>
              <c:numCache>
                <c:formatCode>General</c:formatCode>
                <c:ptCount val="3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</c:numCache>
            </c:numRef>
          </c:cat>
          <c:val>
            <c:numRef>
              <c:f>'первичные баллы'!$B$5:$AN$5</c:f>
              <c:numCache>
                <c:formatCode>General</c:formatCode>
                <c:ptCount val="3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0.2</c:v>
                </c:pt>
                <c:pt idx="4">
                  <c:v>0.2</c:v>
                </c:pt>
                <c:pt idx="5">
                  <c:v>0.3</c:v>
                </c:pt>
                <c:pt idx="6">
                  <c:v>0.3</c:v>
                </c:pt>
                <c:pt idx="7">
                  <c:v>0.4</c:v>
                </c:pt>
                <c:pt idx="8">
                  <c:v>0.4</c:v>
                </c:pt>
                <c:pt idx="9">
                  <c:v>0.5</c:v>
                </c:pt>
                <c:pt idx="10">
                  <c:v>0.5</c:v>
                </c:pt>
                <c:pt idx="11">
                  <c:v>0.6</c:v>
                </c:pt>
                <c:pt idx="12">
                  <c:v>0.6</c:v>
                </c:pt>
                <c:pt idx="13">
                  <c:v>0.6</c:v>
                </c:pt>
                <c:pt idx="14">
                  <c:v>3.1</c:v>
                </c:pt>
                <c:pt idx="15">
                  <c:v>2.8</c:v>
                </c:pt>
                <c:pt idx="16">
                  <c:v>2.5</c:v>
                </c:pt>
                <c:pt idx="17">
                  <c:v>2.6</c:v>
                </c:pt>
                <c:pt idx="18">
                  <c:v>2.7</c:v>
                </c:pt>
                <c:pt idx="19">
                  <c:v>2.8</c:v>
                </c:pt>
                <c:pt idx="20">
                  <c:v>3</c:v>
                </c:pt>
                <c:pt idx="21">
                  <c:v>3.1</c:v>
                </c:pt>
                <c:pt idx="22">
                  <c:v>3.5</c:v>
                </c:pt>
                <c:pt idx="23">
                  <c:v>4.0999999999999996</c:v>
                </c:pt>
                <c:pt idx="24">
                  <c:v>4.9000000000000004</c:v>
                </c:pt>
                <c:pt idx="25">
                  <c:v>4.9000000000000004</c:v>
                </c:pt>
                <c:pt idx="26">
                  <c:v>5</c:v>
                </c:pt>
                <c:pt idx="27">
                  <c:v>5.0999999999999996</c:v>
                </c:pt>
                <c:pt idx="28">
                  <c:v>5.2</c:v>
                </c:pt>
                <c:pt idx="29">
                  <c:v>5.3</c:v>
                </c:pt>
                <c:pt idx="30">
                  <c:v>5.4</c:v>
                </c:pt>
                <c:pt idx="31">
                  <c:v>5.3</c:v>
                </c:pt>
                <c:pt idx="32">
                  <c:v>5.2</c:v>
                </c:pt>
                <c:pt idx="33">
                  <c:v>4.7</c:v>
                </c:pt>
                <c:pt idx="34">
                  <c:v>4.3</c:v>
                </c:pt>
                <c:pt idx="35">
                  <c:v>3.6</c:v>
                </c:pt>
                <c:pt idx="36">
                  <c:v>2.8</c:v>
                </c:pt>
                <c:pt idx="37">
                  <c:v>1.9</c:v>
                </c:pt>
                <c:pt idx="38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E-49C0-BD47-B9DD07C4B0EF}"/>
            </c:ext>
          </c:extLst>
        </c:ser>
        <c:ser>
          <c:idx val="1"/>
          <c:order val="1"/>
          <c:tx>
            <c:strRef>
              <c:f>'первичные баллы'!$A$6</c:f>
              <c:strCache>
                <c:ptCount val="1"/>
                <c:pt idx="0">
                  <c:v>Брянская область</c:v>
                </c:pt>
              </c:strCache>
            </c:strRef>
          </c:tx>
          <c:spPr>
            <a:noFill/>
            <a:ln w="22225">
              <a:solidFill>
                <a:srgbClr val="C00000"/>
              </a:solidFill>
            </a:ln>
            <a:effectLst/>
          </c:spPr>
          <c:invertIfNegative val="0"/>
          <c:dLbls>
            <c:dLbl>
              <c:idx val="27"/>
              <c:layout>
                <c:manualLayout>
                  <c:x val="3.686635944700370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3E-49C0-BD47-B9DD07C4B0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'первичные баллы'!$B$4:$AN$4</c:f>
              <c:numCache>
                <c:formatCode>General</c:formatCode>
                <c:ptCount val="3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</c:numCache>
            </c:numRef>
          </c:cat>
          <c:val>
            <c:numRef>
              <c:f>'первичные баллы'!$B$6:$AN$6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</c:v>
                </c:pt>
                <c:pt idx="9">
                  <c:v>0.2</c:v>
                </c:pt>
                <c:pt idx="10">
                  <c:v>0.2</c:v>
                </c:pt>
                <c:pt idx="11">
                  <c:v>0.2</c:v>
                </c:pt>
                <c:pt idx="12">
                  <c:v>0.1</c:v>
                </c:pt>
                <c:pt idx="13">
                  <c:v>0.3</c:v>
                </c:pt>
                <c:pt idx="14">
                  <c:v>3.9</c:v>
                </c:pt>
                <c:pt idx="15">
                  <c:v>2.7</c:v>
                </c:pt>
                <c:pt idx="16">
                  <c:v>2.5</c:v>
                </c:pt>
                <c:pt idx="17">
                  <c:v>2.4</c:v>
                </c:pt>
                <c:pt idx="18">
                  <c:v>2.5</c:v>
                </c:pt>
                <c:pt idx="19">
                  <c:v>2.5</c:v>
                </c:pt>
                <c:pt idx="20">
                  <c:v>2.7</c:v>
                </c:pt>
                <c:pt idx="21">
                  <c:v>2.9</c:v>
                </c:pt>
                <c:pt idx="22">
                  <c:v>3.1</c:v>
                </c:pt>
                <c:pt idx="23">
                  <c:v>4.0999999999999996</c:v>
                </c:pt>
                <c:pt idx="24">
                  <c:v>4.7</c:v>
                </c:pt>
                <c:pt idx="25">
                  <c:v>4.7</c:v>
                </c:pt>
                <c:pt idx="26">
                  <c:v>4.8</c:v>
                </c:pt>
                <c:pt idx="27">
                  <c:v>4.9000000000000004</c:v>
                </c:pt>
                <c:pt idx="28">
                  <c:v>5.6</c:v>
                </c:pt>
                <c:pt idx="29">
                  <c:v>5.4</c:v>
                </c:pt>
                <c:pt idx="30">
                  <c:v>5.7</c:v>
                </c:pt>
                <c:pt idx="31">
                  <c:v>5.7</c:v>
                </c:pt>
                <c:pt idx="32">
                  <c:v>5.9</c:v>
                </c:pt>
                <c:pt idx="33">
                  <c:v>5.2</c:v>
                </c:pt>
                <c:pt idx="34">
                  <c:v>4.7</c:v>
                </c:pt>
                <c:pt idx="35">
                  <c:v>4.5999999999999996</c:v>
                </c:pt>
                <c:pt idx="36">
                  <c:v>3.4</c:v>
                </c:pt>
                <c:pt idx="37">
                  <c:v>2.5</c:v>
                </c:pt>
                <c:pt idx="38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3E-49C0-BD47-B9DD07C4B0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9089920"/>
        <c:axId val="201800912"/>
      </c:barChart>
      <c:catAx>
        <c:axId val="799089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100"/>
                  <a:t>Баллы</a:t>
                </a:r>
              </a:p>
            </c:rich>
          </c:tx>
          <c:layout>
            <c:manualLayout>
              <c:xMode val="edge"/>
              <c:yMode val="edge"/>
              <c:x val="0.48644102054161553"/>
              <c:y val="0.745988740255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1800912"/>
        <c:crosses val="autoZero"/>
        <c:auto val="1"/>
        <c:lblAlgn val="ctr"/>
        <c:lblOffset val="100"/>
        <c:noMultiLvlLbl val="0"/>
      </c:catAx>
      <c:valAx>
        <c:axId val="201800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9089920"/>
        <c:crosses val="autoZero"/>
        <c:crossBetween val="between"/>
      </c:valAx>
      <c:spPr>
        <a:solidFill>
          <a:schemeClr val="bg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822323942520226"/>
          <c:y val="0.86092634331489237"/>
          <c:w val="0.373752560271078"/>
          <c:h val="8.9507361765652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2"/>
    </a:solidFill>
    <a:ln w="9525" cap="flat" cmpd="sng" algn="ctr">
      <a:noFill/>
      <a:round/>
    </a:ln>
    <a:effectLst/>
  </c:spPr>
  <c:txPr>
    <a:bodyPr/>
    <a:lstStyle/>
    <a:p>
      <a:pPr>
        <a:defRPr sz="10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11108538232262E-2"/>
          <c:y val="7.6798366795046927E-3"/>
          <c:w val="0.93888888888888888"/>
          <c:h val="0.72550519293970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'Диаграммы по оценкам'!$A$26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'Диаграммы по оценкам'!$B$25:$E$25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'Диаграммы по оценкам'!$B$26:$E$26</c:f>
              <c:numCache>
                <c:formatCode>0.0%</c:formatCode>
                <c:ptCount val="4"/>
                <c:pt idx="0">
                  <c:v>2.7000000000000003E-2</c:v>
                </c:pt>
                <c:pt idx="1">
                  <c:v>0.221</c:v>
                </c:pt>
                <c:pt idx="2">
                  <c:v>0.44799999999999995</c:v>
                </c:pt>
                <c:pt idx="3">
                  <c:v>0.30399999999999999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4-4729-A3F4-0FD925E4BFCC}"/>
            </c:ext>
          </c:extLst>
        </c:ser>
        <c:ser>
          <c:idx val="1"/>
          <c:order val="1"/>
          <c:tx>
            <c:strRef>
              <c:f>'Диаграммы по оценкам'!$A$27</c:f>
              <c:strCache>
                <c:ptCount val="1"/>
                <c:pt idx="0">
                  <c:v>Брянская область</c:v>
                </c:pt>
              </c:strCache>
            </c:strRef>
          </c:tx>
          <c:spPr>
            <a:solidFill>
              <a:schemeClr val="lt1"/>
            </a:solidFill>
            <a:ln w="28575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7220172201721996E-2"/>
                  <c:y val="-6.61375661375661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04-4729-A3F4-0FD925E4BFCC}"/>
                </c:ext>
              </c:extLst>
            </c:dLbl>
            <c:dLbl>
              <c:idx val="1"/>
              <c:layout>
                <c:manualLayout>
                  <c:x val="2.9520295202952029E-2"/>
                  <c:y val="6.61375661375661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04-4729-A3F4-0FD925E4BFCC}"/>
                </c:ext>
              </c:extLst>
            </c:dLbl>
            <c:dLbl>
              <c:idx val="2"/>
              <c:layout>
                <c:manualLayout>
                  <c:x val="2.460024600246002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04-4729-A3F4-0FD925E4BFCC}"/>
                </c:ext>
              </c:extLst>
            </c:dLbl>
            <c:dLbl>
              <c:idx val="3"/>
              <c:layout>
                <c:manualLayout>
                  <c:x val="2.214022140221402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04-4729-A3F4-0FD925E4BF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'Диаграммы по оценкам'!$B$25:$E$25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'Диаграммы по оценкам'!$B$27:$E$27</c:f>
              <c:numCache>
                <c:formatCode>0.0%</c:formatCode>
                <c:ptCount val="4"/>
                <c:pt idx="0">
                  <c:v>8.0000000000000002E-3</c:v>
                </c:pt>
                <c:pt idx="1">
                  <c:v>0.21899999999999997</c:v>
                </c:pt>
                <c:pt idx="2">
                  <c:v>0.45299999999999996</c:v>
                </c:pt>
                <c:pt idx="3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04-4729-A3F4-0FD925E4BF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97321952"/>
        <c:axId val="772324544"/>
      </c:barChart>
      <c:catAx>
        <c:axId val="79732195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72324544"/>
        <c:crosses val="autoZero"/>
        <c:auto val="1"/>
        <c:lblAlgn val="ctr"/>
        <c:lblOffset val="100"/>
        <c:noMultiLvlLbl val="0"/>
      </c:catAx>
      <c:valAx>
        <c:axId val="7723245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97321952"/>
        <c:crosses val="autoZero"/>
        <c:crossBetween val="between"/>
      </c:valAx>
      <c:spPr>
        <a:solidFill>
          <a:schemeClr val="tx2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2"/>
    </a:solidFill>
    <a:ln w="9525" cap="flat" cmpd="sng" algn="ctr">
      <a:noFill/>
      <a:round/>
    </a:ln>
    <a:effectLst/>
  </c:spPr>
  <c:txPr>
    <a:bodyPr/>
    <a:lstStyle/>
    <a:p>
      <a:pPr>
        <a:defRPr sz="1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62489529234377E-2"/>
          <c:y val="5.0925925925925923E-2"/>
          <c:w val="0.95393587297812898"/>
          <c:h val="0.67818557564025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'первичные баллы'!$A$32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'первичные баллы'!$B$31:$V$31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'первичные баллы'!$B$32:$V$32</c:f>
              <c:numCache>
                <c:formatCode>General</c:formatCode>
                <c:ptCount val="21"/>
                <c:pt idx="0">
                  <c:v>0.1</c:v>
                </c:pt>
                <c:pt idx="1">
                  <c:v>0.1</c:v>
                </c:pt>
                <c:pt idx="2">
                  <c:v>0.3</c:v>
                </c:pt>
                <c:pt idx="3">
                  <c:v>0.5</c:v>
                </c:pt>
                <c:pt idx="4">
                  <c:v>0.7</c:v>
                </c:pt>
                <c:pt idx="5">
                  <c:v>1</c:v>
                </c:pt>
                <c:pt idx="6">
                  <c:v>3.2</c:v>
                </c:pt>
                <c:pt idx="7">
                  <c:v>4.5</c:v>
                </c:pt>
                <c:pt idx="8">
                  <c:v>5.9</c:v>
                </c:pt>
                <c:pt idx="9">
                  <c:v>8.6</c:v>
                </c:pt>
                <c:pt idx="10">
                  <c:v>6.8</c:v>
                </c:pt>
                <c:pt idx="11">
                  <c:v>8.1999999999999993</c:v>
                </c:pt>
                <c:pt idx="12">
                  <c:v>9</c:v>
                </c:pt>
                <c:pt idx="13">
                  <c:v>9.6999999999999993</c:v>
                </c:pt>
                <c:pt idx="14">
                  <c:v>11.1</c:v>
                </c:pt>
                <c:pt idx="15">
                  <c:v>7.3</c:v>
                </c:pt>
                <c:pt idx="16">
                  <c:v>7.6</c:v>
                </c:pt>
                <c:pt idx="17">
                  <c:v>6</c:v>
                </c:pt>
                <c:pt idx="18">
                  <c:v>5.0999999999999996</c:v>
                </c:pt>
                <c:pt idx="19">
                  <c:v>2.4</c:v>
                </c:pt>
                <c:pt idx="2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3-4FEF-9130-910F4BB1611D}"/>
            </c:ext>
          </c:extLst>
        </c:ser>
        <c:ser>
          <c:idx val="1"/>
          <c:order val="1"/>
          <c:tx>
            <c:strRef>
              <c:f>'первичные баллы'!$A$33</c:f>
              <c:strCache>
                <c:ptCount val="1"/>
                <c:pt idx="0">
                  <c:v>Брянская область</c:v>
                </c:pt>
              </c:strCache>
            </c:strRef>
          </c:tx>
          <c:spPr>
            <a:solidFill>
              <a:schemeClr val="lt1"/>
            </a:solidFill>
            <a:ln w="28575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'первичные баллы'!$B$31:$V$31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'первичные баллы'!$B$33:$V$33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0.2</c:v>
                </c:pt>
                <c:pt idx="5">
                  <c:v>0.3</c:v>
                </c:pt>
                <c:pt idx="6">
                  <c:v>3.1</c:v>
                </c:pt>
                <c:pt idx="7">
                  <c:v>4.4000000000000004</c:v>
                </c:pt>
                <c:pt idx="8">
                  <c:v>5.5</c:v>
                </c:pt>
                <c:pt idx="9">
                  <c:v>8.8000000000000007</c:v>
                </c:pt>
                <c:pt idx="10">
                  <c:v>6.5</c:v>
                </c:pt>
                <c:pt idx="11">
                  <c:v>7.6</c:v>
                </c:pt>
                <c:pt idx="12">
                  <c:v>8.6</c:v>
                </c:pt>
                <c:pt idx="13">
                  <c:v>10.1</c:v>
                </c:pt>
                <c:pt idx="14">
                  <c:v>12.6</c:v>
                </c:pt>
                <c:pt idx="15">
                  <c:v>7.7</c:v>
                </c:pt>
                <c:pt idx="16">
                  <c:v>7.7</c:v>
                </c:pt>
                <c:pt idx="17">
                  <c:v>6.2</c:v>
                </c:pt>
                <c:pt idx="18">
                  <c:v>5.6</c:v>
                </c:pt>
                <c:pt idx="19">
                  <c:v>2.7</c:v>
                </c:pt>
                <c:pt idx="2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13-4FEF-9130-910F4BB161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9089920"/>
        <c:axId val="201800912"/>
      </c:barChart>
      <c:catAx>
        <c:axId val="799089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100"/>
                  <a:t>Баллы</a:t>
                </a:r>
              </a:p>
            </c:rich>
          </c:tx>
          <c:layout>
            <c:manualLayout>
              <c:xMode val="edge"/>
              <c:yMode val="edge"/>
              <c:x val="0.46996881738444329"/>
              <c:y val="0.810210932935708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1800912"/>
        <c:crosses val="autoZero"/>
        <c:auto val="1"/>
        <c:lblAlgn val="ctr"/>
        <c:lblOffset val="100"/>
        <c:noMultiLvlLbl val="0"/>
      </c:catAx>
      <c:valAx>
        <c:axId val="201800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9089920"/>
        <c:crosses val="autoZero"/>
        <c:crossBetween val="between"/>
      </c:valAx>
      <c:spPr>
        <a:solidFill>
          <a:schemeClr val="tx2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2"/>
    </a:solidFill>
    <a:ln w="9525" cap="flat" cmpd="sng" algn="ctr">
      <a:noFill/>
      <a:round/>
    </a:ln>
    <a:effectLst/>
  </c:spPr>
  <c:txPr>
    <a:bodyPr/>
    <a:lstStyle/>
    <a:p>
      <a:pPr>
        <a:defRPr sz="10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ВПР по математике -2024г</a:t>
            </a:r>
            <a:r>
              <a:rPr lang="ru-RU" dirty="0" smtClean="0"/>
              <a:t>.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Лист1!$A$2:$A$16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5(1)</c:v>
                </c:pt>
                <c:pt idx="5">
                  <c:v>5 (2)</c:v>
                </c:pt>
                <c:pt idx="6">
                  <c:v>6(1)</c:v>
                </c:pt>
                <c:pt idx="7">
                  <c:v>6(2)</c:v>
                </c:pt>
                <c:pt idx="8">
                  <c:v>7</c:v>
                </c:pt>
                <c:pt idx="9">
                  <c:v>8</c:v>
                </c:pt>
                <c:pt idx="10">
                  <c:v>9(1)</c:v>
                </c:pt>
                <c:pt idx="11">
                  <c:v>9(2)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92.3</c:v>
                </c:pt>
                <c:pt idx="1">
                  <c:v>83.3</c:v>
                </c:pt>
                <c:pt idx="2">
                  <c:v>84</c:v>
                </c:pt>
                <c:pt idx="3">
                  <c:v>62</c:v>
                </c:pt>
                <c:pt idx="4">
                  <c:v>68.5</c:v>
                </c:pt>
                <c:pt idx="5">
                  <c:v>54.8</c:v>
                </c:pt>
                <c:pt idx="6">
                  <c:v>93.4</c:v>
                </c:pt>
                <c:pt idx="7">
                  <c:v>84.3</c:v>
                </c:pt>
                <c:pt idx="8">
                  <c:v>62.8</c:v>
                </c:pt>
                <c:pt idx="9">
                  <c:v>46.4</c:v>
                </c:pt>
                <c:pt idx="10">
                  <c:v>54.9</c:v>
                </c:pt>
                <c:pt idx="11">
                  <c:v>44.9</c:v>
                </c:pt>
                <c:pt idx="12">
                  <c:v>57.8</c:v>
                </c:pt>
                <c:pt idx="13">
                  <c:v>66.8</c:v>
                </c:pt>
                <c:pt idx="14">
                  <c:v>15.8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A7-4F8E-B77C-ACDFCDCB7E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Брянская область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5(1)</c:v>
                </c:pt>
                <c:pt idx="5">
                  <c:v>5 (2)</c:v>
                </c:pt>
                <c:pt idx="6">
                  <c:v>6(1)</c:v>
                </c:pt>
                <c:pt idx="7">
                  <c:v>6(2)</c:v>
                </c:pt>
                <c:pt idx="8">
                  <c:v>7</c:v>
                </c:pt>
                <c:pt idx="9">
                  <c:v>8</c:v>
                </c:pt>
                <c:pt idx="10">
                  <c:v>9(1)</c:v>
                </c:pt>
                <c:pt idx="11">
                  <c:v>9(2)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94.3</c:v>
                </c:pt>
                <c:pt idx="1">
                  <c:v>86.9</c:v>
                </c:pt>
                <c:pt idx="2">
                  <c:v>86.2</c:v>
                </c:pt>
                <c:pt idx="3">
                  <c:v>64.400000000000006</c:v>
                </c:pt>
                <c:pt idx="4">
                  <c:v>70.5</c:v>
                </c:pt>
                <c:pt idx="5">
                  <c:v>56.3</c:v>
                </c:pt>
                <c:pt idx="6">
                  <c:v>93.7</c:v>
                </c:pt>
                <c:pt idx="7">
                  <c:v>84.5</c:v>
                </c:pt>
                <c:pt idx="8">
                  <c:v>68.3</c:v>
                </c:pt>
                <c:pt idx="9">
                  <c:v>51.8</c:v>
                </c:pt>
                <c:pt idx="10">
                  <c:v>54.7</c:v>
                </c:pt>
                <c:pt idx="11">
                  <c:v>44.8</c:v>
                </c:pt>
                <c:pt idx="12">
                  <c:v>56.7</c:v>
                </c:pt>
                <c:pt idx="13">
                  <c:v>66.599999999999994</c:v>
                </c:pt>
                <c:pt idx="14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A7-4F8E-B77C-ACDFCDCB7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8200920"/>
        <c:axId val="798203872"/>
      </c:lineChart>
      <c:catAx>
        <c:axId val="79820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8203872"/>
        <c:crosses val="autoZero"/>
        <c:auto val="1"/>
        <c:lblAlgn val="ctr"/>
        <c:lblOffset val="100"/>
        <c:noMultiLvlLbl val="0"/>
      </c:catAx>
      <c:valAx>
        <c:axId val="79820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820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eb2014fdb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eb2014fdb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879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eb2014fdb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eb2014fdb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333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030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121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199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eb205fd2b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eb205fd2b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eb205fd2b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eb205fd2b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eb205fd2b6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eb205fd2b6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eb205fd2b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eb205fd2b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eb2014fdb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eb2014fdb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75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eb2014fdb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eb2014fdb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79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eb2014fdb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eb2014fdb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32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eb2014fdb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eb2014fdb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336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eb2014fdb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eb2014fdb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09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973658" y="1574525"/>
            <a:ext cx="76416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973650" y="4629650"/>
            <a:ext cx="76416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2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1661125" y="3180025"/>
            <a:ext cx="84429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1661125" y="4302325"/>
            <a:ext cx="8442900" cy="881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1760350" y="1427600"/>
            <a:ext cx="847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1760350" y="2574300"/>
            <a:ext cx="8475900" cy="263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boxes">
  <p:cSld name="CUSTOM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1688950" y="1023500"/>
            <a:ext cx="8589900" cy="78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subTitle" idx="1"/>
          </p:nvPr>
        </p:nvSpPr>
        <p:spPr>
          <a:xfrm>
            <a:off x="1688935" y="2349950"/>
            <a:ext cx="27282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2"/>
          </p:nvPr>
        </p:nvSpPr>
        <p:spPr>
          <a:xfrm>
            <a:off x="1688960" y="2794778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3"/>
          </p:nvPr>
        </p:nvSpPr>
        <p:spPr>
          <a:xfrm>
            <a:off x="4619806" y="2349950"/>
            <a:ext cx="27282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4"/>
          </p:nvPr>
        </p:nvSpPr>
        <p:spPr>
          <a:xfrm>
            <a:off x="4619831" y="2794778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ubTitle" idx="5"/>
          </p:nvPr>
        </p:nvSpPr>
        <p:spPr>
          <a:xfrm>
            <a:off x="7550696" y="2349950"/>
            <a:ext cx="27282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body" idx="6"/>
          </p:nvPr>
        </p:nvSpPr>
        <p:spPr>
          <a:xfrm>
            <a:off x="7550721" y="2794778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subTitle" idx="7"/>
          </p:nvPr>
        </p:nvSpPr>
        <p:spPr>
          <a:xfrm>
            <a:off x="1688888" y="3836878"/>
            <a:ext cx="27282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8"/>
          </p:nvPr>
        </p:nvSpPr>
        <p:spPr>
          <a:xfrm>
            <a:off x="1688913" y="4281706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subTitle" idx="9"/>
          </p:nvPr>
        </p:nvSpPr>
        <p:spPr>
          <a:xfrm>
            <a:off x="4619758" y="3836878"/>
            <a:ext cx="27282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13"/>
          </p:nvPr>
        </p:nvSpPr>
        <p:spPr>
          <a:xfrm>
            <a:off x="4619784" y="4281706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4"/>
          </p:nvPr>
        </p:nvSpPr>
        <p:spPr>
          <a:xfrm>
            <a:off x="7550649" y="3836878"/>
            <a:ext cx="27282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5"/>
          </p:nvPr>
        </p:nvSpPr>
        <p:spPr>
          <a:xfrm>
            <a:off x="7550674" y="4281706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oxes">
  <p:cSld name="CUSTOM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2388350" y="1239938"/>
            <a:ext cx="7146000" cy="666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subTitle" idx="1"/>
          </p:nvPr>
        </p:nvSpPr>
        <p:spPr>
          <a:xfrm>
            <a:off x="3135625" y="2112038"/>
            <a:ext cx="6398700" cy="29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2"/>
          </p:nvPr>
        </p:nvSpPr>
        <p:spPr>
          <a:xfrm>
            <a:off x="3135625" y="2389091"/>
            <a:ext cx="6398700" cy="53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3"/>
          </p:nvPr>
        </p:nvSpPr>
        <p:spPr>
          <a:xfrm>
            <a:off x="3135625" y="2982345"/>
            <a:ext cx="6398700" cy="29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4"/>
          </p:nvPr>
        </p:nvSpPr>
        <p:spPr>
          <a:xfrm>
            <a:off x="3135625" y="3259398"/>
            <a:ext cx="6398700" cy="53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subTitle" idx="5"/>
          </p:nvPr>
        </p:nvSpPr>
        <p:spPr>
          <a:xfrm>
            <a:off x="3135625" y="3852652"/>
            <a:ext cx="6398700" cy="29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6" name="Google Shape;136;p7"/>
          <p:cNvSpPr txBox="1">
            <a:spLocks noGrp="1"/>
          </p:cNvSpPr>
          <p:nvPr>
            <p:ph type="body" idx="6"/>
          </p:nvPr>
        </p:nvSpPr>
        <p:spPr>
          <a:xfrm>
            <a:off x="3135625" y="4129705"/>
            <a:ext cx="6398700" cy="53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7"/>
          </p:nvPr>
        </p:nvSpPr>
        <p:spPr>
          <a:xfrm>
            <a:off x="3135625" y="5000012"/>
            <a:ext cx="6398700" cy="53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subTitle" idx="8"/>
          </p:nvPr>
        </p:nvSpPr>
        <p:spPr>
          <a:xfrm>
            <a:off x="3135625" y="4722959"/>
            <a:ext cx="6398700" cy="29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1597550" y="1178350"/>
            <a:ext cx="8760600" cy="760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>
            <a:off x="1597538" y="2330892"/>
            <a:ext cx="4112400" cy="320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body" idx="2"/>
          </p:nvPr>
        </p:nvSpPr>
        <p:spPr>
          <a:xfrm>
            <a:off x="6245621" y="2330892"/>
            <a:ext cx="4112400" cy="320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>
            <a:spLocks noGrp="1"/>
          </p:cNvSpPr>
          <p:nvPr>
            <p:ph type="title"/>
          </p:nvPr>
        </p:nvSpPr>
        <p:spPr>
          <a:xfrm>
            <a:off x="5449335" y="2097650"/>
            <a:ext cx="4872900" cy="76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6" name="Google Shape;176;p12"/>
          <p:cNvSpPr txBox="1">
            <a:spLocks noGrp="1"/>
          </p:cNvSpPr>
          <p:nvPr>
            <p:ph type="body" idx="1"/>
          </p:nvPr>
        </p:nvSpPr>
        <p:spPr>
          <a:xfrm>
            <a:off x="5449325" y="3033825"/>
            <a:ext cx="4872900" cy="172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12"/>
          <p:cNvSpPr>
            <a:spLocks noGrp="1"/>
          </p:cNvSpPr>
          <p:nvPr>
            <p:ph type="pic" idx="2"/>
          </p:nvPr>
        </p:nvSpPr>
        <p:spPr>
          <a:xfrm>
            <a:off x="1951275" y="1967550"/>
            <a:ext cx="2194200" cy="2194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image left">
  <p:cSld name="ONE_COLUMN_TEXT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>
            <a:spLocks noGrp="1"/>
          </p:cNvSpPr>
          <p:nvPr>
            <p:ph type="title"/>
          </p:nvPr>
        </p:nvSpPr>
        <p:spPr>
          <a:xfrm>
            <a:off x="6588465" y="1181600"/>
            <a:ext cx="3932400" cy="3497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"/>
          </p:nvPr>
        </p:nvSpPr>
        <p:spPr>
          <a:xfrm>
            <a:off x="1565275" y="4827099"/>
            <a:ext cx="8955900" cy="84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13"/>
          <p:cNvSpPr>
            <a:spLocks noGrp="1"/>
          </p:cNvSpPr>
          <p:nvPr>
            <p:ph type="pic" idx="2"/>
          </p:nvPr>
        </p:nvSpPr>
        <p:spPr>
          <a:xfrm>
            <a:off x="1565275" y="1181600"/>
            <a:ext cx="4836000" cy="3497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image right">
  <p:cSld name="ONE_COLUMN_TEXT_1_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>
            <a:spLocks noGrp="1"/>
          </p:cNvSpPr>
          <p:nvPr>
            <p:ph type="title"/>
          </p:nvPr>
        </p:nvSpPr>
        <p:spPr>
          <a:xfrm>
            <a:off x="1891100" y="1483500"/>
            <a:ext cx="4356300" cy="261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body" idx="1"/>
          </p:nvPr>
        </p:nvSpPr>
        <p:spPr>
          <a:xfrm>
            <a:off x="1891100" y="4095950"/>
            <a:ext cx="4356300" cy="132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14"/>
          <p:cNvSpPr>
            <a:spLocks noGrp="1"/>
          </p:cNvSpPr>
          <p:nvPr>
            <p:ph type="pic" idx="2"/>
          </p:nvPr>
        </p:nvSpPr>
        <p:spPr>
          <a:xfrm>
            <a:off x="6673600" y="1180575"/>
            <a:ext cx="3539400" cy="4406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37" y="-151"/>
            <a:ext cx="12192088" cy="6858384"/>
            <a:chOff x="-37" y="-151"/>
            <a:chExt cx="12192088" cy="6858384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-37" y="105"/>
              <a:ext cx="12191268" cy="5244373"/>
              <a:chOff x="422346" y="2168825"/>
              <a:chExt cx="11403300" cy="3298555"/>
            </a:xfrm>
          </p:grpSpPr>
          <p:cxnSp>
            <p:nvCxnSpPr>
              <p:cNvPr id="8" name="Google Shape;8;p1"/>
              <p:cNvCxnSpPr/>
              <p:nvPr/>
            </p:nvCxnSpPr>
            <p:spPr>
              <a:xfrm>
                <a:off x="422346" y="216882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" name="Google Shape;9;p1"/>
              <p:cNvCxnSpPr/>
              <p:nvPr/>
            </p:nvCxnSpPr>
            <p:spPr>
              <a:xfrm>
                <a:off x="422346" y="242256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" name="Google Shape;10;p1"/>
              <p:cNvCxnSpPr/>
              <p:nvPr/>
            </p:nvCxnSpPr>
            <p:spPr>
              <a:xfrm>
                <a:off x="422346" y="267629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" name="Google Shape;11;p1"/>
              <p:cNvCxnSpPr/>
              <p:nvPr/>
            </p:nvCxnSpPr>
            <p:spPr>
              <a:xfrm>
                <a:off x="422346" y="293003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" name="Google Shape;12;p1"/>
              <p:cNvCxnSpPr/>
              <p:nvPr/>
            </p:nvCxnSpPr>
            <p:spPr>
              <a:xfrm>
                <a:off x="422346" y="318376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" name="Google Shape;13;p1"/>
              <p:cNvCxnSpPr/>
              <p:nvPr/>
            </p:nvCxnSpPr>
            <p:spPr>
              <a:xfrm>
                <a:off x="422346" y="343750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" name="Google Shape;14;p1"/>
              <p:cNvCxnSpPr/>
              <p:nvPr/>
            </p:nvCxnSpPr>
            <p:spPr>
              <a:xfrm>
                <a:off x="422346" y="369123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" name="Google Shape;15;p1"/>
              <p:cNvCxnSpPr/>
              <p:nvPr/>
            </p:nvCxnSpPr>
            <p:spPr>
              <a:xfrm>
                <a:off x="422346" y="394497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" name="Google Shape;16;p1"/>
              <p:cNvCxnSpPr/>
              <p:nvPr/>
            </p:nvCxnSpPr>
            <p:spPr>
              <a:xfrm>
                <a:off x="422346" y="419870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" name="Google Shape;17;p1"/>
              <p:cNvCxnSpPr/>
              <p:nvPr/>
            </p:nvCxnSpPr>
            <p:spPr>
              <a:xfrm>
                <a:off x="422346" y="445244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" name="Google Shape;18;p1"/>
              <p:cNvCxnSpPr/>
              <p:nvPr/>
            </p:nvCxnSpPr>
            <p:spPr>
              <a:xfrm>
                <a:off x="422346" y="470617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" name="Google Shape;19;p1"/>
              <p:cNvCxnSpPr/>
              <p:nvPr/>
            </p:nvCxnSpPr>
            <p:spPr>
              <a:xfrm>
                <a:off x="422346" y="495991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" name="Google Shape;20;p1"/>
              <p:cNvCxnSpPr/>
              <p:nvPr/>
            </p:nvCxnSpPr>
            <p:spPr>
              <a:xfrm>
                <a:off x="422346" y="521364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" name="Google Shape;21;p1"/>
              <p:cNvCxnSpPr/>
              <p:nvPr/>
            </p:nvCxnSpPr>
            <p:spPr>
              <a:xfrm>
                <a:off x="422346" y="546738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22" name="Google Shape;22;p1"/>
            <p:cNvCxnSpPr/>
            <p:nvPr/>
          </p:nvCxnSpPr>
          <p:spPr>
            <a:xfrm rot="-5400000">
              <a:off x="-3429117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23;p1"/>
            <p:cNvCxnSpPr/>
            <p:nvPr/>
          </p:nvCxnSpPr>
          <p:spPr>
            <a:xfrm rot="-5400000">
              <a:off x="-3022765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1"/>
            <p:cNvCxnSpPr/>
            <p:nvPr/>
          </p:nvCxnSpPr>
          <p:spPr>
            <a:xfrm rot="-5400000">
              <a:off x="-2616413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1"/>
            <p:cNvCxnSpPr/>
            <p:nvPr/>
          </p:nvCxnSpPr>
          <p:spPr>
            <a:xfrm rot="-5400000">
              <a:off x="-2210061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1"/>
            <p:cNvCxnSpPr/>
            <p:nvPr/>
          </p:nvCxnSpPr>
          <p:spPr>
            <a:xfrm rot="-5400000">
              <a:off x="-1803709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27;p1"/>
            <p:cNvCxnSpPr/>
            <p:nvPr/>
          </p:nvCxnSpPr>
          <p:spPr>
            <a:xfrm rot="-5400000">
              <a:off x="-1397357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8;p1"/>
            <p:cNvCxnSpPr/>
            <p:nvPr/>
          </p:nvCxnSpPr>
          <p:spPr>
            <a:xfrm rot="-5400000">
              <a:off x="-991005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1"/>
            <p:cNvCxnSpPr/>
            <p:nvPr/>
          </p:nvCxnSpPr>
          <p:spPr>
            <a:xfrm rot="-5400000">
              <a:off x="-584653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1"/>
            <p:cNvCxnSpPr/>
            <p:nvPr/>
          </p:nvCxnSpPr>
          <p:spPr>
            <a:xfrm rot="-5400000">
              <a:off x="-178301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31;p1"/>
            <p:cNvCxnSpPr/>
            <p:nvPr/>
          </p:nvCxnSpPr>
          <p:spPr>
            <a:xfrm rot="-5400000">
              <a:off x="228051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32;p1"/>
            <p:cNvCxnSpPr/>
            <p:nvPr/>
          </p:nvCxnSpPr>
          <p:spPr>
            <a:xfrm rot="-5400000">
              <a:off x="634403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1"/>
            <p:cNvCxnSpPr/>
            <p:nvPr/>
          </p:nvCxnSpPr>
          <p:spPr>
            <a:xfrm rot="-5400000">
              <a:off x="1040755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1"/>
            <p:cNvCxnSpPr/>
            <p:nvPr/>
          </p:nvCxnSpPr>
          <p:spPr>
            <a:xfrm rot="-5400000">
              <a:off x="1447107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35;p1"/>
            <p:cNvCxnSpPr/>
            <p:nvPr/>
          </p:nvCxnSpPr>
          <p:spPr>
            <a:xfrm rot="-5400000">
              <a:off x="1853459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" name="Google Shape;36;p1"/>
            <p:cNvCxnSpPr/>
            <p:nvPr/>
          </p:nvCxnSpPr>
          <p:spPr>
            <a:xfrm rot="-5400000">
              <a:off x="2259811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1"/>
            <p:cNvCxnSpPr/>
            <p:nvPr/>
          </p:nvCxnSpPr>
          <p:spPr>
            <a:xfrm rot="-5400000">
              <a:off x="2666162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Google Shape;38;p1"/>
            <p:cNvCxnSpPr/>
            <p:nvPr/>
          </p:nvCxnSpPr>
          <p:spPr>
            <a:xfrm rot="-5400000">
              <a:off x="3072514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" name="Google Shape;39;p1"/>
            <p:cNvCxnSpPr/>
            <p:nvPr/>
          </p:nvCxnSpPr>
          <p:spPr>
            <a:xfrm rot="-5400000">
              <a:off x="3478866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40;p1"/>
            <p:cNvCxnSpPr/>
            <p:nvPr/>
          </p:nvCxnSpPr>
          <p:spPr>
            <a:xfrm rot="-5400000">
              <a:off x="3885218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" name="Google Shape;41;p1"/>
            <p:cNvCxnSpPr/>
            <p:nvPr/>
          </p:nvCxnSpPr>
          <p:spPr>
            <a:xfrm rot="-5400000">
              <a:off x="4291570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42;p1"/>
            <p:cNvCxnSpPr/>
            <p:nvPr/>
          </p:nvCxnSpPr>
          <p:spPr>
            <a:xfrm rot="-5400000">
              <a:off x="4697922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" name="Google Shape;43;p1"/>
            <p:cNvCxnSpPr/>
            <p:nvPr/>
          </p:nvCxnSpPr>
          <p:spPr>
            <a:xfrm rot="-5400000">
              <a:off x="5104274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" name="Google Shape;44;p1"/>
            <p:cNvCxnSpPr/>
            <p:nvPr/>
          </p:nvCxnSpPr>
          <p:spPr>
            <a:xfrm rot="-5400000">
              <a:off x="5510626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" name="Google Shape;45;p1"/>
            <p:cNvCxnSpPr/>
            <p:nvPr/>
          </p:nvCxnSpPr>
          <p:spPr>
            <a:xfrm rot="-5400000">
              <a:off x="5916978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Google Shape;46;p1"/>
            <p:cNvCxnSpPr/>
            <p:nvPr/>
          </p:nvCxnSpPr>
          <p:spPr>
            <a:xfrm rot="-5400000">
              <a:off x="6323330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1"/>
            <p:cNvCxnSpPr/>
            <p:nvPr/>
          </p:nvCxnSpPr>
          <p:spPr>
            <a:xfrm rot="-5400000">
              <a:off x="6729682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48;p1"/>
            <p:cNvCxnSpPr/>
            <p:nvPr/>
          </p:nvCxnSpPr>
          <p:spPr>
            <a:xfrm rot="-5400000">
              <a:off x="7136034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" name="Google Shape;49;p1"/>
            <p:cNvCxnSpPr/>
            <p:nvPr/>
          </p:nvCxnSpPr>
          <p:spPr>
            <a:xfrm rot="-5400000">
              <a:off x="7542386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" name="Google Shape;50;p1"/>
            <p:cNvCxnSpPr/>
            <p:nvPr/>
          </p:nvCxnSpPr>
          <p:spPr>
            <a:xfrm rot="-5400000">
              <a:off x="7948738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51;p1"/>
            <p:cNvCxnSpPr/>
            <p:nvPr/>
          </p:nvCxnSpPr>
          <p:spPr>
            <a:xfrm rot="-5400000">
              <a:off x="8355090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52" name="Google Shape;52;p1"/>
            <p:cNvGrpSpPr/>
            <p:nvPr/>
          </p:nvGrpSpPr>
          <p:grpSpPr>
            <a:xfrm>
              <a:off x="338" y="5647715"/>
              <a:ext cx="12191268" cy="806827"/>
              <a:chOff x="422346" y="4959910"/>
              <a:chExt cx="11403300" cy="507470"/>
            </a:xfrm>
          </p:grpSpPr>
          <p:cxnSp>
            <p:nvCxnSpPr>
              <p:cNvPr id="53" name="Google Shape;53;p1"/>
              <p:cNvCxnSpPr/>
              <p:nvPr/>
            </p:nvCxnSpPr>
            <p:spPr>
              <a:xfrm>
                <a:off x="422346" y="495991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" name="Google Shape;54;p1"/>
              <p:cNvCxnSpPr/>
              <p:nvPr/>
            </p:nvCxnSpPr>
            <p:spPr>
              <a:xfrm>
                <a:off x="422346" y="521364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" name="Google Shape;55;p1"/>
              <p:cNvCxnSpPr/>
              <p:nvPr/>
            </p:nvCxnSpPr>
            <p:spPr>
              <a:xfrm>
                <a:off x="422346" y="546738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56" name="Google Shape;56;p1"/>
            <p:cNvCxnSpPr/>
            <p:nvPr/>
          </p:nvCxnSpPr>
          <p:spPr>
            <a:xfrm>
              <a:off x="351" y="6858075"/>
              <a:ext cx="12191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" name="Google Shape;57;p1"/>
            <p:cNvCxnSpPr/>
            <p:nvPr/>
          </p:nvCxnSpPr>
          <p:spPr>
            <a:xfrm rot="-5400000">
              <a:off x="8761442" y="3429084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58" name="Google Shape;58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10800000">
            <a:off x="336749" y="6229225"/>
            <a:ext cx="11003051" cy="3013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10071150" y="1143151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"/>
          <p:cNvSpPr/>
          <p:nvPr/>
        </p:nvSpPr>
        <p:spPr>
          <a:xfrm>
            <a:off x="10071150" y="1924184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"/>
          <p:cNvSpPr/>
          <p:nvPr/>
        </p:nvSpPr>
        <p:spPr>
          <a:xfrm>
            <a:off x="10071150" y="2705218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"/>
          <p:cNvSpPr/>
          <p:nvPr/>
        </p:nvSpPr>
        <p:spPr>
          <a:xfrm>
            <a:off x="10071150" y="3486251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"/>
          <p:cNvSpPr/>
          <p:nvPr/>
        </p:nvSpPr>
        <p:spPr>
          <a:xfrm>
            <a:off x="10071150" y="4267285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"/>
          <p:cNvSpPr/>
          <p:nvPr/>
        </p:nvSpPr>
        <p:spPr>
          <a:xfrm>
            <a:off x="10071150" y="5048318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5400000" flipH="1">
            <a:off x="7839500" y="3225150"/>
            <a:ext cx="6543725" cy="407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1"/>
          <p:cNvGrpSpPr/>
          <p:nvPr/>
        </p:nvGrpSpPr>
        <p:grpSpPr>
          <a:xfrm>
            <a:off x="588167" y="1076728"/>
            <a:ext cx="540369" cy="4704630"/>
            <a:chOff x="1765250" y="1648150"/>
            <a:chExt cx="503700" cy="4385375"/>
          </a:xfrm>
        </p:grpSpPr>
        <p:sp>
          <p:nvSpPr>
            <p:cNvPr id="67" name="Google Shape;67;p1"/>
            <p:cNvSpPr/>
            <p:nvPr/>
          </p:nvSpPr>
          <p:spPr>
            <a:xfrm>
              <a:off x="1765250" y="1648150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1765250" y="2235332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1765250" y="5758425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765250" y="3996879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1765250" y="2822514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1765250" y="5171243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765250" y="4584061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765250" y="3409696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75" name="Google Shape;75;p1"/>
          <p:cNvSpPr/>
          <p:nvPr/>
        </p:nvSpPr>
        <p:spPr>
          <a:xfrm>
            <a:off x="736499" y="668572"/>
            <a:ext cx="10141200" cy="5520900"/>
          </a:xfrm>
          <a:prstGeom prst="roundRect">
            <a:avLst>
              <a:gd name="adj" fmla="val 2847"/>
            </a:avLst>
          </a:prstGeom>
          <a:solidFill>
            <a:schemeClr val="lt2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76" name="Google Shape;76;p1"/>
          <p:cNvGrpSpPr/>
          <p:nvPr/>
        </p:nvGrpSpPr>
        <p:grpSpPr>
          <a:xfrm>
            <a:off x="1019399" y="1108203"/>
            <a:ext cx="231900" cy="4641244"/>
            <a:chOff x="931249" y="1108303"/>
            <a:chExt cx="231900" cy="4641244"/>
          </a:xfrm>
        </p:grpSpPr>
        <p:sp>
          <p:nvSpPr>
            <p:cNvPr id="77" name="Google Shape;77;p1"/>
            <p:cNvSpPr/>
            <p:nvPr/>
          </p:nvSpPr>
          <p:spPr>
            <a:xfrm>
              <a:off x="931249" y="1108303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931249" y="4257835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931249" y="2998022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931249" y="1738209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931249" y="5517647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931249" y="3627928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931249" y="2368116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931249" y="4887741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85" name="Google Shape;85;p1"/>
          <p:cNvGrpSpPr/>
          <p:nvPr/>
        </p:nvGrpSpPr>
        <p:grpSpPr>
          <a:xfrm>
            <a:off x="588096" y="1076664"/>
            <a:ext cx="540304" cy="4704536"/>
            <a:chOff x="499946" y="1076764"/>
            <a:chExt cx="540304" cy="4704536"/>
          </a:xfrm>
        </p:grpSpPr>
        <p:sp>
          <p:nvSpPr>
            <p:cNvPr id="86" name="Google Shape;86;p1"/>
            <p:cNvSpPr/>
            <p:nvPr/>
          </p:nvSpPr>
          <p:spPr>
            <a:xfrm>
              <a:off x="499946" y="1076764"/>
              <a:ext cx="540300" cy="295200"/>
            </a:xfrm>
            <a:prstGeom prst="arc">
              <a:avLst>
                <a:gd name="adj1" fmla="val 20656925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499946" y="4226295"/>
              <a:ext cx="540300" cy="295200"/>
            </a:xfrm>
            <a:prstGeom prst="arc">
              <a:avLst>
                <a:gd name="adj1" fmla="val 20760202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499946" y="2966483"/>
              <a:ext cx="540300" cy="295200"/>
            </a:xfrm>
            <a:prstGeom prst="arc">
              <a:avLst>
                <a:gd name="adj1" fmla="val 20733834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499946" y="1706670"/>
              <a:ext cx="540300" cy="295200"/>
            </a:xfrm>
            <a:prstGeom prst="arc">
              <a:avLst>
                <a:gd name="adj1" fmla="val 20657418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499950" y="5486100"/>
              <a:ext cx="540300" cy="295200"/>
            </a:xfrm>
            <a:prstGeom prst="arc">
              <a:avLst>
                <a:gd name="adj1" fmla="val 20823591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499946" y="3596389"/>
              <a:ext cx="540300" cy="295200"/>
            </a:xfrm>
            <a:prstGeom prst="arc">
              <a:avLst>
                <a:gd name="adj1" fmla="val 20862510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499946" y="2336577"/>
              <a:ext cx="540300" cy="295200"/>
            </a:xfrm>
            <a:prstGeom prst="arc">
              <a:avLst>
                <a:gd name="adj1" fmla="val 20732621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9946" y="4856202"/>
              <a:ext cx="540300" cy="295200"/>
            </a:xfrm>
            <a:prstGeom prst="arc">
              <a:avLst>
                <a:gd name="adj1" fmla="val 20682210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94" name="Google Shape;94;p1"/>
          <p:cNvSpPr txBox="1">
            <a:spLocks noGrp="1"/>
          </p:cNvSpPr>
          <p:nvPr>
            <p:ph type="body" idx="1"/>
          </p:nvPr>
        </p:nvSpPr>
        <p:spPr>
          <a:xfrm>
            <a:off x="1493388" y="1955840"/>
            <a:ext cx="8818200" cy="3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●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○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■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●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○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■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●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○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■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96" name="Google Shape;96;p1"/>
          <p:cNvGraphicFramePr/>
          <p:nvPr/>
        </p:nvGraphicFramePr>
        <p:xfrm>
          <a:off x="1456800" y="1155175"/>
          <a:ext cx="9043800" cy="4685625"/>
        </p:xfrm>
        <a:graphic>
          <a:graphicData uri="http://schemas.openxmlformats.org/drawingml/2006/table">
            <a:tbl>
              <a:tblPr>
                <a:noFill/>
                <a:tableStyleId>{BEF0D218-540E-47A3-901B-EFB9A10FFC1B}</a:tableStyleId>
              </a:tblPr>
              <a:tblGrid>
                <a:gridCol w="90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7" name="Google Shape;97;p1"/>
          <p:cNvSpPr/>
          <p:nvPr/>
        </p:nvSpPr>
        <p:spPr>
          <a:xfrm rot="5400000">
            <a:off x="-508383" y="6180330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title"/>
          </p:nvPr>
        </p:nvSpPr>
        <p:spPr>
          <a:xfrm>
            <a:off x="1493388" y="1186338"/>
            <a:ext cx="88182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8" r:id="rId7"/>
    <p:sldLayoutId id="2147483659" r:id="rId8"/>
    <p:sldLayoutId id="2147483660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Media/Default/Documents/&#1042;&#1055;&#1056;-2025/VPR_LCHT-4_Opisanie_2025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fioco.ru/Media/Default/Documents/&#1042;&#1055;&#1056;-2025/VPR_LCHT-4_DEMO_2025.pdf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metodicheskaya-kopilka/univers-kodifikatory-ok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/>
          <p:nvPr/>
        </p:nvSpPr>
        <p:spPr>
          <a:xfrm>
            <a:off x="2297152" y="4140398"/>
            <a:ext cx="6667393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1"/>
          <p:cNvSpPr txBox="1">
            <a:spLocks noGrp="1"/>
          </p:cNvSpPr>
          <p:nvPr>
            <p:ph type="ctrTitle"/>
          </p:nvPr>
        </p:nvSpPr>
        <p:spPr>
          <a:xfrm>
            <a:off x="2069444" y="4494194"/>
            <a:ext cx="7641600" cy="1214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r>
              <a:rPr lang="ru-RU" sz="3100" dirty="0" smtClean="0"/>
              <a:t>Заседание РУМО</a:t>
            </a:r>
            <a:br>
              <a:rPr lang="ru-RU" sz="3100" dirty="0" smtClean="0"/>
            </a:br>
            <a:r>
              <a:rPr lang="ru-RU" sz="2200" b="0" dirty="0" smtClean="0"/>
              <a:t>1</a:t>
            </a:r>
            <a:r>
              <a:rPr lang="ru-RU" sz="2200" b="0" dirty="0"/>
              <a:t>. </a:t>
            </a:r>
            <a:r>
              <a:rPr lang="ru-RU" sz="2200" b="0" dirty="0" smtClean="0"/>
              <a:t>Приказы Министерства просвещения (изменения </a:t>
            </a:r>
            <a:r>
              <a:rPr lang="ru-RU" sz="2200" b="0" dirty="0"/>
              <a:t>и дополнения нормативных документов </a:t>
            </a:r>
            <a:r>
              <a:rPr lang="ru-RU" sz="2200" b="0" dirty="0" smtClean="0"/>
              <a:t>НОО), </a:t>
            </a:r>
            <a:r>
              <a:rPr lang="ru-RU" sz="2200" b="0" dirty="0"/>
              <a:t>вступающих в силу с марта-апреля 2025 года.</a:t>
            </a:r>
            <a:br>
              <a:rPr lang="ru-RU" sz="2200" b="0" dirty="0"/>
            </a:br>
            <a:r>
              <a:rPr lang="ru-RU" sz="2200" b="0" dirty="0"/>
              <a:t>2.Анализ ВПР 2024 года</a:t>
            </a:r>
            <a:br>
              <a:rPr lang="ru-RU" sz="2200" b="0" dirty="0"/>
            </a:br>
            <a:r>
              <a:rPr lang="ru-RU" sz="2200" b="0" dirty="0"/>
              <a:t>3. ВПР по литературному чтению. Изучение </a:t>
            </a:r>
            <a:r>
              <a:rPr lang="ru-RU" sz="2200" b="0" dirty="0" err="1"/>
              <a:t>КИМов</a:t>
            </a:r>
            <a:r>
              <a:rPr lang="ru-RU" sz="2200" b="0" dirty="0"/>
              <a:t> и рекомендации по </a:t>
            </a:r>
            <a:r>
              <a:rPr lang="ru-RU" sz="2200" b="0" dirty="0" smtClean="0"/>
              <a:t>подготовке к ВПР. Основные </a:t>
            </a:r>
            <a:r>
              <a:rPr lang="ru-RU" sz="2200" b="0" dirty="0"/>
              <a:t>направления работы с текстом на уроках литературного чтения</a:t>
            </a:r>
            <a:br>
              <a:rPr lang="ru-RU" sz="2200" b="0" dirty="0"/>
            </a:br>
            <a:r>
              <a:rPr lang="ru-RU" sz="2200" b="0" dirty="0"/>
              <a:t>4.Социальная адаптация детей иностранных граждан и детей с миграционной историей, не владеющих или слабо владеющих русским языком.</a:t>
            </a:r>
            <a:r>
              <a:rPr lang="ru-RU" b="0" dirty="0"/>
              <a:t/>
            </a:r>
            <a:br>
              <a:rPr lang="ru-RU" b="0" dirty="0"/>
            </a:br>
            <a:endParaRPr dirty="0"/>
          </a:p>
        </p:txBody>
      </p:sp>
      <p:sp>
        <p:nvSpPr>
          <p:cNvPr id="227" name="Google Shape;227;p21"/>
          <p:cNvSpPr txBox="1">
            <a:spLocks noGrp="1"/>
          </p:cNvSpPr>
          <p:nvPr>
            <p:ph type="subTitle" idx="1"/>
          </p:nvPr>
        </p:nvSpPr>
        <p:spPr>
          <a:xfrm>
            <a:off x="7184571" y="5594302"/>
            <a:ext cx="3676004" cy="595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19 февраля 2025 года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1305202" y="843105"/>
            <a:ext cx="8589900" cy="38799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400" dirty="0" smtClean="0"/>
              <a:t>Изменения и дополнения в ФОП </a:t>
            </a:r>
            <a:r>
              <a:rPr lang="ru-RU" sz="2400" dirty="0" smtClean="0"/>
              <a:t>НОО </a:t>
            </a:r>
            <a:br>
              <a:rPr lang="ru-RU" sz="2400" dirty="0" smtClean="0"/>
            </a:br>
            <a:r>
              <a:rPr lang="ru-RU" sz="2400" dirty="0" smtClean="0"/>
              <a:t>( труд, физическая культура) </a:t>
            </a:r>
            <a:endParaRPr sz="2400" dirty="0"/>
          </a:p>
        </p:txBody>
      </p:sp>
      <p:sp>
        <p:nvSpPr>
          <p:cNvPr id="243" name="Google Shape;243;p23"/>
          <p:cNvSpPr txBox="1">
            <a:spLocks noGrp="1"/>
          </p:cNvSpPr>
          <p:nvPr>
            <p:ph type="body" idx="4"/>
          </p:nvPr>
        </p:nvSpPr>
        <p:spPr>
          <a:xfrm>
            <a:off x="4268093" y="3648938"/>
            <a:ext cx="3346804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dirty="0" smtClean="0"/>
              <a:t>Добавлено общее кол-во часов для всех вариантов ФУП</a:t>
            </a:r>
            <a:endParaRPr lang="ru-RU" dirty="0"/>
          </a:p>
        </p:txBody>
      </p:sp>
      <p:sp>
        <p:nvSpPr>
          <p:cNvPr id="244" name="Google Shape;244;p23"/>
          <p:cNvSpPr txBox="1">
            <a:spLocks noGrp="1"/>
          </p:cNvSpPr>
          <p:nvPr>
            <p:ph type="body" idx="6"/>
          </p:nvPr>
        </p:nvSpPr>
        <p:spPr>
          <a:xfrm>
            <a:off x="7896326" y="3230880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 smtClean="0"/>
              <a:t>Введен новый модуль «Коньки», дано полное описание реализации модуля.</a:t>
            </a:r>
            <a:endParaRPr dirty="0"/>
          </a:p>
        </p:txBody>
      </p:sp>
      <p:sp>
        <p:nvSpPr>
          <p:cNvPr id="248" name="Google Shape;248;p23"/>
          <p:cNvSpPr/>
          <p:nvPr/>
        </p:nvSpPr>
        <p:spPr>
          <a:xfrm rot="283679">
            <a:off x="1081509" y="2035049"/>
            <a:ext cx="2965992" cy="1121413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3"/>
          <p:cNvSpPr/>
          <p:nvPr/>
        </p:nvSpPr>
        <p:spPr>
          <a:xfrm rot="283679">
            <a:off x="4223130" y="2008027"/>
            <a:ext cx="3186196" cy="1553980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3"/>
          <p:cNvSpPr/>
          <p:nvPr/>
        </p:nvSpPr>
        <p:spPr>
          <a:xfrm rot="283679">
            <a:off x="7399121" y="1783305"/>
            <a:ext cx="3346393" cy="1378557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1"/>
          </p:nvPr>
        </p:nvSpPr>
        <p:spPr>
          <a:xfrm>
            <a:off x="1101444" y="2408524"/>
            <a:ext cx="2728200" cy="59839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ru-RU" dirty="0"/>
              <a:t>Подпункт </a:t>
            </a:r>
            <a:r>
              <a:rPr lang="ru-RU" dirty="0" smtClean="0"/>
              <a:t>167.11</a:t>
            </a:r>
            <a:endParaRPr lang="ru-RU" dirty="0"/>
          </a:p>
          <a:p>
            <a:pPr marL="0" lvl="0" indent="0"/>
            <a:r>
              <a:rPr lang="ru-RU" dirty="0"/>
              <a:t>(новый)</a:t>
            </a:r>
            <a:endParaRPr lang="ru-RU" dirty="0"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3"/>
          </p:nvPr>
        </p:nvSpPr>
        <p:spPr>
          <a:xfrm>
            <a:off x="4444832" y="2586395"/>
            <a:ext cx="2728200" cy="58319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ru-RU" dirty="0"/>
              <a:t>Подпункт </a:t>
            </a:r>
            <a:r>
              <a:rPr lang="ru-RU" dirty="0" smtClean="0"/>
              <a:t>168.2.1.33</a:t>
            </a:r>
            <a:endParaRPr lang="ru-RU" dirty="0"/>
          </a:p>
          <a:p>
            <a:pPr marL="0" lvl="0" indent="0"/>
            <a:r>
              <a:rPr lang="ru-RU" dirty="0"/>
              <a:t>( новый)</a:t>
            </a:r>
            <a:endParaRPr lang="ru-RU" dirty="0"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5"/>
          </p:nvPr>
        </p:nvSpPr>
        <p:spPr>
          <a:xfrm>
            <a:off x="7614897" y="2280393"/>
            <a:ext cx="2914840" cy="73588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Подпункты 168.4.13-168.4.13.7.3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(новые)</a:t>
            </a: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05202" y="3230880"/>
            <a:ext cx="2728200" cy="943200"/>
          </a:xfrm>
        </p:spPr>
        <p:txBody>
          <a:bodyPr>
            <a:noAutofit/>
          </a:bodyPr>
          <a:lstStyle/>
          <a:p>
            <a:pPr marL="114300" lvl="0" indent="0">
              <a:buNone/>
            </a:pPr>
            <a:r>
              <a:rPr lang="ru-RU" dirty="0"/>
              <a:t>Добавлено поурочное планирование по </a:t>
            </a:r>
            <a:r>
              <a:rPr lang="ru-RU" dirty="0" smtClean="0"/>
              <a:t>труду ( технология)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9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1688950" y="1023500"/>
            <a:ext cx="8589900" cy="78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dirty="0" smtClean="0"/>
              <a:t>Изменения и дополнения в ФОП НОО </a:t>
            </a:r>
            <a:endParaRPr dirty="0"/>
          </a:p>
        </p:txBody>
      </p:sp>
      <p:sp>
        <p:nvSpPr>
          <p:cNvPr id="242" name="Google Shape;242;p23"/>
          <p:cNvSpPr txBox="1">
            <a:spLocks noGrp="1"/>
          </p:cNvSpPr>
          <p:nvPr>
            <p:ph type="body" idx="2"/>
          </p:nvPr>
        </p:nvSpPr>
        <p:spPr>
          <a:xfrm>
            <a:off x="1688960" y="2794778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 smtClean="0"/>
              <a:t>Изменения кол-ва часов  в учебных планах</a:t>
            </a:r>
            <a:endParaRPr dirty="0"/>
          </a:p>
        </p:txBody>
      </p:sp>
      <p:sp>
        <p:nvSpPr>
          <p:cNvPr id="243" name="Google Shape;243;p23"/>
          <p:cNvSpPr txBox="1">
            <a:spLocks noGrp="1"/>
          </p:cNvSpPr>
          <p:nvPr>
            <p:ph type="body" idx="4"/>
          </p:nvPr>
        </p:nvSpPr>
        <p:spPr>
          <a:xfrm>
            <a:off x="4619831" y="2794778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 smtClean="0"/>
              <a:t>Изменения кол-ва мин. и мак. Часов ( 2966/3305)</a:t>
            </a:r>
            <a:endParaRPr dirty="0"/>
          </a:p>
        </p:txBody>
      </p:sp>
      <p:sp>
        <p:nvSpPr>
          <p:cNvPr id="244" name="Google Shape;244;p23"/>
          <p:cNvSpPr txBox="1">
            <a:spLocks noGrp="1"/>
          </p:cNvSpPr>
          <p:nvPr>
            <p:ph type="body" idx="6"/>
          </p:nvPr>
        </p:nvSpPr>
        <p:spPr>
          <a:xfrm>
            <a:off x="7550721" y="2794778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 smtClean="0"/>
              <a:t>Конкретизирована информация о </a:t>
            </a:r>
            <a:r>
              <a:rPr lang="ru-RU" dirty="0" err="1" smtClean="0"/>
              <a:t>дом.задании</a:t>
            </a:r>
            <a:r>
              <a:rPr lang="ru-RU" dirty="0" smtClean="0"/>
              <a:t>)</a:t>
            </a:r>
            <a:endParaRPr dirty="0"/>
          </a:p>
        </p:txBody>
      </p:sp>
      <p:sp>
        <p:nvSpPr>
          <p:cNvPr id="245" name="Google Shape;245;p23"/>
          <p:cNvSpPr txBox="1">
            <a:spLocks noGrp="1"/>
          </p:cNvSpPr>
          <p:nvPr>
            <p:ph type="body" idx="8"/>
          </p:nvPr>
        </p:nvSpPr>
        <p:spPr>
          <a:xfrm>
            <a:off x="1265382" y="4434106"/>
            <a:ext cx="3151731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600" dirty="0" smtClean="0"/>
              <a:t>Конкретизирована суммарная минимальная продолжительность каникул</a:t>
            </a:r>
            <a:r>
              <a:rPr lang="en" sz="1600" dirty="0" smtClean="0"/>
              <a:t>.</a:t>
            </a:r>
            <a:endParaRPr sz="1600" dirty="0"/>
          </a:p>
        </p:txBody>
      </p:sp>
      <p:sp>
        <p:nvSpPr>
          <p:cNvPr id="246" name="Google Shape;246;p23"/>
          <p:cNvSpPr txBox="1">
            <a:spLocks noGrp="1"/>
          </p:cNvSpPr>
          <p:nvPr>
            <p:ph type="body" idx="13"/>
          </p:nvPr>
        </p:nvSpPr>
        <p:spPr>
          <a:xfrm>
            <a:off x="4619784" y="4434106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600" dirty="0" smtClean="0"/>
              <a:t>Акцент на введение дополнительных каникул при возникновении ЧС</a:t>
            </a:r>
            <a:endParaRPr sz="1600" dirty="0"/>
          </a:p>
        </p:txBody>
      </p:sp>
      <p:sp>
        <p:nvSpPr>
          <p:cNvPr id="247" name="Google Shape;247;p23"/>
          <p:cNvSpPr txBox="1">
            <a:spLocks noGrp="1"/>
          </p:cNvSpPr>
          <p:nvPr>
            <p:ph type="body" idx="15"/>
          </p:nvPr>
        </p:nvSpPr>
        <p:spPr>
          <a:xfrm>
            <a:off x="7550674" y="4434106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 smtClean="0"/>
              <a:t>Утратили силу</a:t>
            </a:r>
            <a:endParaRPr dirty="0"/>
          </a:p>
        </p:txBody>
      </p:sp>
      <p:sp>
        <p:nvSpPr>
          <p:cNvPr id="248" name="Google Shape;248;p23"/>
          <p:cNvSpPr/>
          <p:nvPr/>
        </p:nvSpPr>
        <p:spPr>
          <a:xfrm rot="283679">
            <a:off x="1724397" y="2077245"/>
            <a:ext cx="2560483" cy="856919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3"/>
          <p:cNvSpPr/>
          <p:nvPr/>
        </p:nvSpPr>
        <p:spPr>
          <a:xfrm rot="283679">
            <a:off x="4723167" y="2024306"/>
            <a:ext cx="2560483" cy="856919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3"/>
          <p:cNvSpPr/>
          <p:nvPr/>
        </p:nvSpPr>
        <p:spPr>
          <a:xfrm rot="283679">
            <a:off x="7718848" y="2024306"/>
            <a:ext cx="2560483" cy="856919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3"/>
          <p:cNvSpPr/>
          <p:nvPr/>
        </p:nvSpPr>
        <p:spPr>
          <a:xfrm rot="283679">
            <a:off x="1724397" y="3703983"/>
            <a:ext cx="2560483" cy="856919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3"/>
          <p:cNvSpPr/>
          <p:nvPr/>
        </p:nvSpPr>
        <p:spPr>
          <a:xfrm rot="283679">
            <a:off x="4723167" y="3651043"/>
            <a:ext cx="2560483" cy="856919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3"/>
          <p:cNvSpPr/>
          <p:nvPr/>
        </p:nvSpPr>
        <p:spPr>
          <a:xfrm rot="283679">
            <a:off x="7718848" y="3651043"/>
            <a:ext cx="2560483" cy="856919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1"/>
          </p:nvPr>
        </p:nvSpPr>
        <p:spPr>
          <a:xfrm>
            <a:off x="1688935" y="2349950"/>
            <a:ext cx="2728200" cy="38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Подпункт 171.16</a:t>
            </a:r>
            <a:endParaRPr dirty="0"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3"/>
          </p:nvPr>
        </p:nvSpPr>
        <p:spPr>
          <a:xfrm>
            <a:off x="4619806" y="2349950"/>
            <a:ext cx="2728200" cy="38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Подпункт 171.20</a:t>
            </a:r>
            <a:endParaRPr dirty="0"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5"/>
          </p:nvPr>
        </p:nvSpPr>
        <p:spPr>
          <a:xfrm>
            <a:off x="7550696" y="2349950"/>
            <a:ext cx="2728200" cy="38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Подпункт 171.27</a:t>
            </a:r>
            <a:endParaRPr dirty="0"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7"/>
          </p:nvPr>
        </p:nvSpPr>
        <p:spPr>
          <a:xfrm>
            <a:off x="1688888" y="3989278"/>
            <a:ext cx="2728200" cy="38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Подпункт 172.5</a:t>
            </a:r>
            <a:endParaRPr dirty="0"/>
          </a:p>
        </p:txBody>
      </p:sp>
      <p:sp>
        <p:nvSpPr>
          <p:cNvPr id="258" name="Google Shape;258;p23"/>
          <p:cNvSpPr txBox="1">
            <a:spLocks noGrp="1"/>
          </p:cNvSpPr>
          <p:nvPr>
            <p:ph type="subTitle" idx="9"/>
          </p:nvPr>
        </p:nvSpPr>
        <p:spPr>
          <a:xfrm>
            <a:off x="4619758" y="3989278"/>
            <a:ext cx="2728200" cy="38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Подпункт 172.7</a:t>
            </a:r>
            <a:endParaRPr dirty="0"/>
          </a:p>
        </p:txBody>
      </p:sp>
      <p:sp>
        <p:nvSpPr>
          <p:cNvPr id="259" name="Google Shape;259;p23"/>
          <p:cNvSpPr txBox="1">
            <a:spLocks noGrp="1"/>
          </p:cNvSpPr>
          <p:nvPr>
            <p:ph type="subTitle" idx="14"/>
          </p:nvPr>
        </p:nvSpPr>
        <p:spPr>
          <a:xfrm>
            <a:off x="7420334" y="3797006"/>
            <a:ext cx="3266139" cy="57807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Подпункт 172.16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Подпункт 173.2 ( абз.2)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Подпункт 173.3 ( абз.3)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/>
          <p:nvPr/>
        </p:nvSpPr>
        <p:spPr>
          <a:xfrm>
            <a:off x="1837176" y="2020075"/>
            <a:ext cx="3867088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 txBox="1">
            <a:spLocks noGrp="1"/>
          </p:cNvSpPr>
          <p:nvPr>
            <p:ph type="title"/>
          </p:nvPr>
        </p:nvSpPr>
        <p:spPr>
          <a:xfrm>
            <a:off x="1307505" y="873381"/>
            <a:ext cx="847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ВПР за 2024 год</a:t>
            </a:r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2317" y="2105590"/>
            <a:ext cx="932736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ВПР в марте-мае 2024 года проводились в </a:t>
            </a:r>
            <a:r>
              <a:rPr lang="ru-RU" sz="2000" dirty="0">
                <a:solidFill>
                  <a:srgbClr val="FF0000"/>
                </a:solidFill>
              </a:rPr>
              <a:t>целях</a:t>
            </a:r>
            <a:r>
              <a:rPr lang="ru-RU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осуществления мониторинга качества образования, в том числе мониторинга соответствия уровня подготовки обучающихся федеральным государственным образовательным стандартам начального общего образования;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совершенствования преподавания учебных предметов и повышения качества образования в образовательных организациях.</a:t>
            </a:r>
          </a:p>
          <a:p>
            <a:r>
              <a:rPr lang="ru-RU" sz="2000" dirty="0"/>
              <a:t>Все обучающиеся 4 классов участвовали в ВПР по учебным предметам «Русский язык», «Математика», «Окружающий мир». Проверка работ осуществлялась на базе образовательных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36030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/>
          <p:nvPr/>
        </p:nvSpPr>
        <p:spPr>
          <a:xfrm>
            <a:off x="1837176" y="2020075"/>
            <a:ext cx="3867088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 txBox="1">
            <a:spLocks noGrp="1"/>
          </p:cNvSpPr>
          <p:nvPr>
            <p:ph type="title"/>
          </p:nvPr>
        </p:nvSpPr>
        <p:spPr>
          <a:xfrm>
            <a:off x="1307505" y="873381"/>
            <a:ext cx="847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ВПР за 2024 год</a:t>
            </a:r>
            <a:endParaRPr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07505" y="1636881"/>
            <a:ext cx="8475900" cy="26355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Русский язык</a:t>
            </a:r>
          </a:p>
          <a:p>
            <a:pPr marL="114300" indent="0">
              <a:buNone/>
            </a:pP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8F27FC1-9A60-4A86-B9E2-3FD2BDC52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860182"/>
              </p:ext>
            </p:extLst>
          </p:nvPr>
        </p:nvGraphicFramePr>
        <p:xfrm>
          <a:off x="2063932" y="2020075"/>
          <a:ext cx="7785462" cy="411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https://im0-tub-ru.yandex.net/i?id=b723c18d636bdff71248d7d7ca63a918&amp;n=33&amp;h=181&amp;w=4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7536" y="624461"/>
            <a:ext cx="2063715" cy="820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/>
          <p:nvPr/>
        </p:nvSpPr>
        <p:spPr>
          <a:xfrm>
            <a:off x="1837176" y="2020075"/>
            <a:ext cx="3867088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 txBox="1">
            <a:spLocks noGrp="1"/>
          </p:cNvSpPr>
          <p:nvPr>
            <p:ph type="title"/>
          </p:nvPr>
        </p:nvSpPr>
        <p:spPr>
          <a:xfrm>
            <a:off x="1307505" y="873381"/>
            <a:ext cx="847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2400" dirty="0"/>
              <a:t>Гистограмма соответствия отметок по русскому языку </a:t>
            </a:r>
            <a:br>
              <a:rPr lang="ru-RU" sz="2400" dirty="0"/>
            </a:br>
            <a:r>
              <a:rPr lang="ru-RU" sz="2400" dirty="0"/>
              <a:t>за выполненную работу и отметок по журналу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07505" y="1636881"/>
            <a:ext cx="8475900" cy="26355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Русский язык</a:t>
            </a:r>
          </a:p>
          <a:p>
            <a:pPr marL="114300" indent="0">
              <a:buNone/>
            </a:pPr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0C0CDCA-A38A-4BEF-BF78-FD46817BD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801751"/>
              </p:ext>
            </p:extLst>
          </p:nvPr>
        </p:nvGraphicFramePr>
        <p:xfrm>
          <a:off x="1669774" y="2191107"/>
          <a:ext cx="8776252" cy="3702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53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/>
          <p:nvPr/>
        </p:nvSpPr>
        <p:spPr>
          <a:xfrm>
            <a:off x="1837176" y="2020075"/>
            <a:ext cx="3867088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 txBox="1">
            <a:spLocks noGrp="1"/>
          </p:cNvSpPr>
          <p:nvPr>
            <p:ph type="title"/>
          </p:nvPr>
        </p:nvSpPr>
        <p:spPr>
          <a:xfrm>
            <a:off x="1307504" y="873381"/>
            <a:ext cx="911864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000" dirty="0"/>
              <a:t>Распределение первичных баллов по русскому языку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Общая гистограмма первичных баллов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07505" y="1636881"/>
            <a:ext cx="8475900" cy="2635500"/>
          </a:xfrm>
        </p:spPr>
        <p:txBody>
          <a:bodyPr/>
          <a:lstStyle/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Русский язык</a:t>
            </a:r>
          </a:p>
          <a:p>
            <a:pPr marL="114300" indent="0">
              <a:buNone/>
            </a:pP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AB624BF-45A4-4150-B06B-FD795E523C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5815178"/>
              </p:ext>
            </p:extLst>
          </p:nvPr>
        </p:nvGraphicFramePr>
        <p:xfrm>
          <a:off x="795130" y="2400381"/>
          <a:ext cx="10386392" cy="3672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12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/>
          <p:nvPr/>
        </p:nvSpPr>
        <p:spPr>
          <a:xfrm>
            <a:off x="1837176" y="2020075"/>
            <a:ext cx="3867088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 txBox="1">
            <a:spLocks noGrp="1"/>
          </p:cNvSpPr>
          <p:nvPr>
            <p:ph type="title"/>
          </p:nvPr>
        </p:nvSpPr>
        <p:spPr>
          <a:xfrm>
            <a:off x="1307505" y="873381"/>
            <a:ext cx="847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2400" dirty="0"/>
              <a:t>Средний % выполнения заданий группами учащихся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07505" y="1636881"/>
            <a:ext cx="8475900" cy="26355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Русский язык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56" y="2263539"/>
            <a:ext cx="10556744" cy="321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310" y="1049913"/>
            <a:ext cx="8973980" cy="763500"/>
          </a:xfrm>
        </p:spPr>
        <p:txBody>
          <a:bodyPr>
            <a:noAutofit/>
          </a:bodyPr>
          <a:lstStyle/>
          <a:p>
            <a:r>
              <a:rPr lang="ru-RU" sz="2000" dirty="0"/>
              <a:t>2.1.	Сводные статистические отчеты по проведению ВПР по математике на территории Брянской области в 2024 году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FF0000"/>
                </a:solidFill>
              </a:rPr>
              <a:t>Статистика отметок по математике</a:t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7727C28-1A0B-4A1D-B064-AD025C927F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5145007"/>
              </p:ext>
            </p:extLst>
          </p:nvPr>
        </p:nvGraphicFramePr>
        <p:xfrm>
          <a:off x="1202635" y="2663325"/>
          <a:ext cx="9481930" cy="354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5073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324" y="831252"/>
            <a:ext cx="8475900" cy="763500"/>
          </a:xfrm>
        </p:spPr>
        <p:txBody>
          <a:bodyPr>
            <a:noAutofit/>
          </a:bodyPr>
          <a:lstStyle/>
          <a:p>
            <a:r>
              <a:rPr lang="ru-RU" sz="2000" dirty="0"/>
              <a:t>Распределение первичных баллов по математике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Общая гистограмма первичных баллов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F51F263-B666-4B5D-820B-97D3F199E4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612868"/>
              </p:ext>
            </p:extLst>
          </p:nvPr>
        </p:nvGraphicFramePr>
        <p:xfrm>
          <a:off x="1213299" y="2342775"/>
          <a:ext cx="9251950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1139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2423592" y="1609636"/>
          <a:ext cx="757118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https://im0-tub-ru.yandex.net/i?id=b723c18d636bdff71248d7d7ca63a918&amp;n=33&amp;h=181&amp;w=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485" y="577164"/>
            <a:ext cx="2063715" cy="820823"/>
          </a:xfrm>
          <a:prstGeom prst="rect">
            <a:avLst/>
          </a:prstGeom>
          <a:noFill/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07BFF0D-FC29-E740-B92A-11CDAFD1E7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460"/>
              </a:lnSpc>
            </a:pPr>
            <a:r>
              <a:rPr lang="ru-RU" sz="2400" dirty="0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523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0"/>
          <p:cNvSpPr/>
          <p:nvPr/>
        </p:nvSpPr>
        <p:spPr>
          <a:xfrm>
            <a:off x="3901001" y="1735525"/>
            <a:ext cx="4600501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0"/>
          <p:cNvSpPr/>
          <p:nvPr/>
        </p:nvSpPr>
        <p:spPr>
          <a:xfrm>
            <a:off x="1330355" y="2043596"/>
            <a:ext cx="755026" cy="764292"/>
          </a:xfrm>
          <a:custGeom>
            <a:avLst/>
            <a:gdLst/>
            <a:ahLst/>
            <a:cxnLst/>
            <a:rect l="l" t="t" r="r" b="b"/>
            <a:pathLst>
              <a:path w="1360408" h="1377102" extrusionOk="0">
                <a:moveTo>
                  <a:pt x="723965" y="140"/>
                </a:moveTo>
                <a:cubicBezTo>
                  <a:pt x="638225" y="-1322"/>
                  <a:pt x="552595" y="8600"/>
                  <a:pt x="469819" y="34039"/>
                </a:cubicBezTo>
                <a:cubicBezTo>
                  <a:pt x="440284" y="43119"/>
                  <a:pt x="411336" y="54223"/>
                  <a:pt x="383291" y="67185"/>
                </a:cubicBezTo>
                <a:cubicBezTo>
                  <a:pt x="347489" y="83729"/>
                  <a:pt x="313040" y="103513"/>
                  <a:pt x="280821" y="126263"/>
                </a:cubicBezTo>
                <a:cubicBezTo>
                  <a:pt x="241930" y="153721"/>
                  <a:pt x="206092" y="185568"/>
                  <a:pt x="174306" y="221013"/>
                </a:cubicBezTo>
                <a:cubicBezTo>
                  <a:pt x="79641" y="326568"/>
                  <a:pt x="23113" y="462306"/>
                  <a:pt x="5803" y="602424"/>
                </a:cubicBezTo>
                <a:cubicBezTo>
                  <a:pt x="-1030" y="657705"/>
                  <a:pt x="-1714" y="713682"/>
                  <a:pt x="3147" y="769154"/>
                </a:cubicBezTo>
                <a:cubicBezTo>
                  <a:pt x="13911" y="892039"/>
                  <a:pt x="55044" y="1012738"/>
                  <a:pt x="131040" y="1110840"/>
                </a:cubicBezTo>
                <a:cubicBezTo>
                  <a:pt x="175569" y="1168323"/>
                  <a:pt x="231109" y="1217427"/>
                  <a:pt x="292078" y="1256827"/>
                </a:cubicBezTo>
                <a:cubicBezTo>
                  <a:pt x="415655" y="1336689"/>
                  <a:pt x="564278" y="1379433"/>
                  <a:pt x="711440" y="1377004"/>
                </a:cubicBezTo>
                <a:cubicBezTo>
                  <a:pt x="768530" y="1376065"/>
                  <a:pt x="825642" y="1368050"/>
                  <a:pt x="880324" y="1351452"/>
                </a:cubicBezTo>
                <a:cubicBezTo>
                  <a:pt x="936848" y="1334296"/>
                  <a:pt x="990716" y="1308688"/>
                  <a:pt x="1040480" y="1276943"/>
                </a:cubicBezTo>
                <a:cubicBezTo>
                  <a:pt x="1151843" y="1205898"/>
                  <a:pt x="1244076" y="1103501"/>
                  <a:pt x="1299811" y="983453"/>
                </a:cubicBezTo>
                <a:cubicBezTo>
                  <a:pt x="1343352" y="889667"/>
                  <a:pt x="1364439" y="786103"/>
                  <a:pt x="1359771" y="682751"/>
                </a:cubicBezTo>
                <a:cubicBezTo>
                  <a:pt x="1357541" y="633307"/>
                  <a:pt x="1350392" y="583835"/>
                  <a:pt x="1335612" y="536516"/>
                </a:cubicBezTo>
                <a:cubicBezTo>
                  <a:pt x="1317590" y="478822"/>
                  <a:pt x="1289006" y="424533"/>
                  <a:pt x="1253257" y="375854"/>
                </a:cubicBezTo>
                <a:cubicBezTo>
                  <a:pt x="1211869" y="319492"/>
                  <a:pt x="1160733" y="270461"/>
                  <a:pt x="1102590" y="231640"/>
                </a:cubicBezTo>
                <a:cubicBezTo>
                  <a:pt x="1034703" y="186313"/>
                  <a:pt x="957967" y="154940"/>
                  <a:pt x="878045" y="138533"/>
                </a:cubicBezTo>
                <a:cubicBezTo>
                  <a:pt x="788205" y="120090"/>
                  <a:pt x="694733" y="120887"/>
                  <a:pt x="605177" y="140557"/>
                </a:cubicBezTo>
                <a:cubicBezTo>
                  <a:pt x="532084" y="156612"/>
                  <a:pt x="461942" y="184580"/>
                  <a:pt x="397330" y="222276"/>
                </a:cubicBezTo>
                <a:cubicBezTo>
                  <a:pt x="363427" y="242060"/>
                  <a:pt x="331252" y="264535"/>
                  <a:pt x="300430" y="288820"/>
                </a:cubicBezTo>
                <a:cubicBezTo>
                  <a:pt x="273595" y="310222"/>
                  <a:pt x="269162" y="349274"/>
                  <a:pt x="290564" y="376105"/>
                </a:cubicBezTo>
                <a:cubicBezTo>
                  <a:pt x="311963" y="402940"/>
                  <a:pt x="351015" y="407377"/>
                  <a:pt x="377850" y="385975"/>
                </a:cubicBezTo>
                <a:cubicBezTo>
                  <a:pt x="452700" y="325475"/>
                  <a:pt x="537650" y="279853"/>
                  <a:pt x="631744" y="257953"/>
                </a:cubicBezTo>
                <a:cubicBezTo>
                  <a:pt x="706849" y="240473"/>
                  <a:pt x="785512" y="238688"/>
                  <a:pt x="861221" y="253524"/>
                </a:cubicBezTo>
                <a:cubicBezTo>
                  <a:pt x="925331" y="266089"/>
                  <a:pt x="987251" y="290079"/>
                  <a:pt x="1042880" y="324366"/>
                </a:cubicBezTo>
                <a:cubicBezTo>
                  <a:pt x="1090361" y="353634"/>
                  <a:pt x="1133724" y="389893"/>
                  <a:pt x="1168753" y="433414"/>
                </a:cubicBezTo>
                <a:cubicBezTo>
                  <a:pt x="1203672" y="476798"/>
                  <a:pt x="1229709" y="527145"/>
                  <a:pt x="1244400" y="580916"/>
                </a:cubicBezTo>
                <a:cubicBezTo>
                  <a:pt x="1251189" y="605747"/>
                  <a:pt x="1255297" y="631234"/>
                  <a:pt x="1257937" y="656818"/>
                </a:cubicBezTo>
                <a:cubicBezTo>
                  <a:pt x="1266094" y="735842"/>
                  <a:pt x="1257589" y="816371"/>
                  <a:pt x="1232385" y="891739"/>
                </a:cubicBezTo>
                <a:cubicBezTo>
                  <a:pt x="1192750" y="1010256"/>
                  <a:pt x="1113730" y="1114402"/>
                  <a:pt x="1013531" y="1188515"/>
                </a:cubicBezTo>
                <a:cubicBezTo>
                  <a:pt x="964342" y="1224900"/>
                  <a:pt x="909628" y="1254382"/>
                  <a:pt x="851355" y="1273275"/>
                </a:cubicBezTo>
                <a:cubicBezTo>
                  <a:pt x="759179" y="1303154"/>
                  <a:pt x="658672" y="1304134"/>
                  <a:pt x="564064" y="1285921"/>
                </a:cubicBezTo>
                <a:cubicBezTo>
                  <a:pt x="460096" y="1265911"/>
                  <a:pt x="360168" y="1221228"/>
                  <a:pt x="277784" y="1154487"/>
                </a:cubicBezTo>
                <a:cubicBezTo>
                  <a:pt x="231239" y="1116778"/>
                  <a:pt x="190337" y="1071751"/>
                  <a:pt x="157102" y="1021911"/>
                </a:cubicBezTo>
                <a:cubicBezTo>
                  <a:pt x="134392" y="987854"/>
                  <a:pt x="115046" y="951267"/>
                  <a:pt x="100173" y="913117"/>
                </a:cubicBezTo>
                <a:cubicBezTo>
                  <a:pt x="74791" y="848007"/>
                  <a:pt x="61963" y="778481"/>
                  <a:pt x="58680" y="708813"/>
                </a:cubicBezTo>
                <a:cubicBezTo>
                  <a:pt x="50697" y="539322"/>
                  <a:pt x="103031" y="368410"/>
                  <a:pt x="216937" y="240874"/>
                </a:cubicBezTo>
                <a:cubicBezTo>
                  <a:pt x="245092" y="209351"/>
                  <a:pt x="276578" y="180909"/>
                  <a:pt x="310805" y="156118"/>
                </a:cubicBezTo>
                <a:cubicBezTo>
                  <a:pt x="338915" y="135752"/>
                  <a:pt x="368900" y="117924"/>
                  <a:pt x="400115" y="102731"/>
                </a:cubicBezTo>
                <a:cubicBezTo>
                  <a:pt x="533865" y="37641"/>
                  <a:pt x="685896" y="22841"/>
                  <a:pt x="832378" y="38087"/>
                </a:cubicBezTo>
                <a:cubicBezTo>
                  <a:pt x="879558" y="43001"/>
                  <a:pt x="926242" y="51134"/>
                  <a:pt x="972544" y="61363"/>
                </a:cubicBezTo>
                <a:cubicBezTo>
                  <a:pt x="979940" y="63076"/>
                  <a:pt x="987279" y="58514"/>
                  <a:pt x="988991" y="51118"/>
                </a:cubicBezTo>
                <a:cubicBezTo>
                  <a:pt x="990704" y="43726"/>
                  <a:pt x="986137" y="36257"/>
                  <a:pt x="978746" y="34549"/>
                </a:cubicBezTo>
                <a:cubicBezTo>
                  <a:pt x="895520" y="14405"/>
                  <a:pt x="809704" y="1597"/>
                  <a:pt x="723965" y="1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0"/>
          <p:cNvSpPr/>
          <p:nvPr/>
        </p:nvSpPr>
        <p:spPr>
          <a:xfrm rot="2700000">
            <a:off x="1278983" y="2939685"/>
            <a:ext cx="755134" cy="764400"/>
          </a:xfrm>
          <a:custGeom>
            <a:avLst/>
            <a:gdLst/>
            <a:ahLst/>
            <a:cxnLst/>
            <a:rect l="l" t="t" r="r" b="b"/>
            <a:pathLst>
              <a:path w="1360408" h="1377102" extrusionOk="0">
                <a:moveTo>
                  <a:pt x="723965" y="140"/>
                </a:moveTo>
                <a:cubicBezTo>
                  <a:pt x="638225" y="-1322"/>
                  <a:pt x="552595" y="8600"/>
                  <a:pt x="469819" y="34039"/>
                </a:cubicBezTo>
                <a:cubicBezTo>
                  <a:pt x="440284" y="43119"/>
                  <a:pt x="411336" y="54223"/>
                  <a:pt x="383291" y="67185"/>
                </a:cubicBezTo>
                <a:cubicBezTo>
                  <a:pt x="347489" y="83729"/>
                  <a:pt x="313040" y="103513"/>
                  <a:pt x="280821" y="126263"/>
                </a:cubicBezTo>
                <a:cubicBezTo>
                  <a:pt x="241930" y="153721"/>
                  <a:pt x="206092" y="185568"/>
                  <a:pt x="174306" y="221013"/>
                </a:cubicBezTo>
                <a:cubicBezTo>
                  <a:pt x="79641" y="326568"/>
                  <a:pt x="23113" y="462306"/>
                  <a:pt x="5803" y="602424"/>
                </a:cubicBezTo>
                <a:cubicBezTo>
                  <a:pt x="-1030" y="657705"/>
                  <a:pt x="-1714" y="713682"/>
                  <a:pt x="3147" y="769154"/>
                </a:cubicBezTo>
                <a:cubicBezTo>
                  <a:pt x="13911" y="892039"/>
                  <a:pt x="55044" y="1012738"/>
                  <a:pt x="131040" y="1110840"/>
                </a:cubicBezTo>
                <a:cubicBezTo>
                  <a:pt x="175569" y="1168323"/>
                  <a:pt x="231109" y="1217427"/>
                  <a:pt x="292078" y="1256827"/>
                </a:cubicBezTo>
                <a:cubicBezTo>
                  <a:pt x="415655" y="1336689"/>
                  <a:pt x="564278" y="1379433"/>
                  <a:pt x="711440" y="1377004"/>
                </a:cubicBezTo>
                <a:cubicBezTo>
                  <a:pt x="768530" y="1376065"/>
                  <a:pt x="825642" y="1368050"/>
                  <a:pt x="880324" y="1351452"/>
                </a:cubicBezTo>
                <a:cubicBezTo>
                  <a:pt x="936848" y="1334296"/>
                  <a:pt x="990716" y="1308688"/>
                  <a:pt x="1040480" y="1276943"/>
                </a:cubicBezTo>
                <a:cubicBezTo>
                  <a:pt x="1151843" y="1205898"/>
                  <a:pt x="1244076" y="1103501"/>
                  <a:pt x="1299811" y="983453"/>
                </a:cubicBezTo>
                <a:cubicBezTo>
                  <a:pt x="1343352" y="889667"/>
                  <a:pt x="1364439" y="786103"/>
                  <a:pt x="1359771" y="682751"/>
                </a:cubicBezTo>
                <a:cubicBezTo>
                  <a:pt x="1357541" y="633307"/>
                  <a:pt x="1350392" y="583835"/>
                  <a:pt x="1335612" y="536516"/>
                </a:cubicBezTo>
                <a:cubicBezTo>
                  <a:pt x="1317590" y="478822"/>
                  <a:pt x="1289006" y="424533"/>
                  <a:pt x="1253257" y="375854"/>
                </a:cubicBezTo>
                <a:cubicBezTo>
                  <a:pt x="1211869" y="319492"/>
                  <a:pt x="1160733" y="270461"/>
                  <a:pt x="1102590" y="231640"/>
                </a:cubicBezTo>
                <a:cubicBezTo>
                  <a:pt x="1034703" y="186313"/>
                  <a:pt x="957967" y="154940"/>
                  <a:pt x="878045" y="138533"/>
                </a:cubicBezTo>
                <a:cubicBezTo>
                  <a:pt x="788205" y="120090"/>
                  <a:pt x="694733" y="120887"/>
                  <a:pt x="605177" y="140557"/>
                </a:cubicBezTo>
                <a:cubicBezTo>
                  <a:pt x="532084" y="156612"/>
                  <a:pt x="461942" y="184580"/>
                  <a:pt x="397330" y="222276"/>
                </a:cubicBezTo>
                <a:cubicBezTo>
                  <a:pt x="363427" y="242060"/>
                  <a:pt x="331252" y="264535"/>
                  <a:pt x="300430" y="288820"/>
                </a:cubicBezTo>
                <a:cubicBezTo>
                  <a:pt x="273595" y="310222"/>
                  <a:pt x="269162" y="349274"/>
                  <a:pt x="290564" y="376105"/>
                </a:cubicBezTo>
                <a:cubicBezTo>
                  <a:pt x="311963" y="402940"/>
                  <a:pt x="351015" y="407377"/>
                  <a:pt x="377850" y="385975"/>
                </a:cubicBezTo>
                <a:cubicBezTo>
                  <a:pt x="452700" y="325475"/>
                  <a:pt x="537650" y="279853"/>
                  <a:pt x="631744" y="257953"/>
                </a:cubicBezTo>
                <a:cubicBezTo>
                  <a:pt x="706849" y="240473"/>
                  <a:pt x="785512" y="238688"/>
                  <a:pt x="861221" y="253524"/>
                </a:cubicBezTo>
                <a:cubicBezTo>
                  <a:pt x="925331" y="266089"/>
                  <a:pt x="987251" y="290079"/>
                  <a:pt x="1042880" y="324366"/>
                </a:cubicBezTo>
                <a:cubicBezTo>
                  <a:pt x="1090361" y="353634"/>
                  <a:pt x="1133724" y="389893"/>
                  <a:pt x="1168753" y="433414"/>
                </a:cubicBezTo>
                <a:cubicBezTo>
                  <a:pt x="1203672" y="476798"/>
                  <a:pt x="1229709" y="527145"/>
                  <a:pt x="1244400" y="580916"/>
                </a:cubicBezTo>
                <a:cubicBezTo>
                  <a:pt x="1251189" y="605747"/>
                  <a:pt x="1255297" y="631234"/>
                  <a:pt x="1257937" y="656818"/>
                </a:cubicBezTo>
                <a:cubicBezTo>
                  <a:pt x="1266094" y="735842"/>
                  <a:pt x="1257589" y="816371"/>
                  <a:pt x="1232385" y="891739"/>
                </a:cubicBezTo>
                <a:cubicBezTo>
                  <a:pt x="1192750" y="1010256"/>
                  <a:pt x="1113730" y="1114402"/>
                  <a:pt x="1013531" y="1188515"/>
                </a:cubicBezTo>
                <a:cubicBezTo>
                  <a:pt x="964342" y="1224900"/>
                  <a:pt x="909628" y="1254382"/>
                  <a:pt x="851355" y="1273275"/>
                </a:cubicBezTo>
                <a:cubicBezTo>
                  <a:pt x="759179" y="1303154"/>
                  <a:pt x="658672" y="1304134"/>
                  <a:pt x="564064" y="1285921"/>
                </a:cubicBezTo>
                <a:cubicBezTo>
                  <a:pt x="460096" y="1265911"/>
                  <a:pt x="360168" y="1221228"/>
                  <a:pt x="277784" y="1154487"/>
                </a:cubicBezTo>
                <a:cubicBezTo>
                  <a:pt x="231239" y="1116778"/>
                  <a:pt x="190337" y="1071751"/>
                  <a:pt x="157102" y="1021911"/>
                </a:cubicBezTo>
                <a:cubicBezTo>
                  <a:pt x="134392" y="987854"/>
                  <a:pt x="115046" y="951267"/>
                  <a:pt x="100173" y="913117"/>
                </a:cubicBezTo>
                <a:cubicBezTo>
                  <a:pt x="74791" y="848007"/>
                  <a:pt x="61963" y="778481"/>
                  <a:pt x="58680" y="708813"/>
                </a:cubicBezTo>
                <a:cubicBezTo>
                  <a:pt x="50697" y="539322"/>
                  <a:pt x="103031" y="368410"/>
                  <a:pt x="216937" y="240874"/>
                </a:cubicBezTo>
                <a:cubicBezTo>
                  <a:pt x="245092" y="209351"/>
                  <a:pt x="276578" y="180909"/>
                  <a:pt x="310805" y="156118"/>
                </a:cubicBezTo>
                <a:cubicBezTo>
                  <a:pt x="338915" y="135752"/>
                  <a:pt x="368900" y="117924"/>
                  <a:pt x="400115" y="102731"/>
                </a:cubicBezTo>
                <a:cubicBezTo>
                  <a:pt x="533865" y="37641"/>
                  <a:pt x="685896" y="22841"/>
                  <a:pt x="832378" y="38087"/>
                </a:cubicBezTo>
                <a:cubicBezTo>
                  <a:pt x="879558" y="43001"/>
                  <a:pt x="926242" y="51134"/>
                  <a:pt x="972544" y="61363"/>
                </a:cubicBezTo>
                <a:cubicBezTo>
                  <a:pt x="979940" y="63076"/>
                  <a:pt x="987279" y="58514"/>
                  <a:pt x="988991" y="51118"/>
                </a:cubicBezTo>
                <a:cubicBezTo>
                  <a:pt x="990704" y="43726"/>
                  <a:pt x="986137" y="36257"/>
                  <a:pt x="978746" y="34549"/>
                </a:cubicBezTo>
                <a:cubicBezTo>
                  <a:pt x="895520" y="14405"/>
                  <a:pt x="809704" y="1597"/>
                  <a:pt x="723965" y="1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0"/>
          <p:cNvSpPr/>
          <p:nvPr/>
        </p:nvSpPr>
        <p:spPr>
          <a:xfrm rot="6452310">
            <a:off x="1296030" y="3859551"/>
            <a:ext cx="756167" cy="765446"/>
          </a:xfrm>
          <a:custGeom>
            <a:avLst/>
            <a:gdLst/>
            <a:ahLst/>
            <a:cxnLst/>
            <a:rect l="l" t="t" r="r" b="b"/>
            <a:pathLst>
              <a:path w="1360408" h="1377102" extrusionOk="0">
                <a:moveTo>
                  <a:pt x="723965" y="140"/>
                </a:moveTo>
                <a:cubicBezTo>
                  <a:pt x="638225" y="-1322"/>
                  <a:pt x="552595" y="8600"/>
                  <a:pt x="469819" y="34039"/>
                </a:cubicBezTo>
                <a:cubicBezTo>
                  <a:pt x="440284" y="43119"/>
                  <a:pt x="411336" y="54223"/>
                  <a:pt x="383291" y="67185"/>
                </a:cubicBezTo>
                <a:cubicBezTo>
                  <a:pt x="347489" y="83729"/>
                  <a:pt x="313040" y="103513"/>
                  <a:pt x="280821" y="126263"/>
                </a:cubicBezTo>
                <a:cubicBezTo>
                  <a:pt x="241930" y="153721"/>
                  <a:pt x="206092" y="185568"/>
                  <a:pt x="174306" y="221013"/>
                </a:cubicBezTo>
                <a:cubicBezTo>
                  <a:pt x="79641" y="326568"/>
                  <a:pt x="23113" y="462306"/>
                  <a:pt x="5803" y="602424"/>
                </a:cubicBezTo>
                <a:cubicBezTo>
                  <a:pt x="-1030" y="657705"/>
                  <a:pt x="-1714" y="713682"/>
                  <a:pt x="3147" y="769154"/>
                </a:cubicBezTo>
                <a:cubicBezTo>
                  <a:pt x="13911" y="892039"/>
                  <a:pt x="55044" y="1012738"/>
                  <a:pt x="131040" y="1110840"/>
                </a:cubicBezTo>
                <a:cubicBezTo>
                  <a:pt x="175569" y="1168323"/>
                  <a:pt x="231109" y="1217427"/>
                  <a:pt x="292078" y="1256827"/>
                </a:cubicBezTo>
                <a:cubicBezTo>
                  <a:pt x="415655" y="1336689"/>
                  <a:pt x="564278" y="1379433"/>
                  <a:pt x="711440" y="1377004"/>
                </a:cubicBezTo>
                <a:cubicBezTo>
                  <a:pt x="768530" y="1376065"/>
                  <a:pt x="825642" y="1368050"/>
                  <a:pt x="880324" y="1351452"/>
                </a:cubicBezTo>
                <a:cubicBezTo>
                  <a:pt x="936848" y="1334296"/>
                  <a:pt x="990716" y="1308688"/>
                  <a:pt x="1040480" y="1276943"/>
                </a:cubicBezTo>
                <a:cubicBezTo>
                  <a:pt x="1151843" y="1205898"/>
                  <a:pt x="1244076" y="1103501"/>
                  <a:pt x="1299811" y="983453"/>
                </a:cubicBezTo>
                <a:cubicBezTo>
                  <a:pt x="1343352" y="889667"/>
                  <a:pt x="1364439" y="786103"/>
                  <a:pt x="1359771" y="682751"/>
                </a:cubicBezTo>
                <a:cubicBezTo>
                  <a:pt x="1357541" y="633307"/>
                  <a:pt x="1350392" y="583835"/>
                  <a:pt x="1335612" y="536516"/>
                </a:cubicBezTo>
                <a:cubicBezTo>
                  <a:pt x="1317590" y="478822"/>
                  <a:pt x="1289006" y="424533"/>
                  <a:pt x="1253257" y="375854"/>
                </a:cubicBezTo>
                <a:cubicBezTo>
                  <a:pt x="1211869" y="319492"/>
                  <a:pt x="1160733" y="270461"/>
                  <a:pt x="1102590" y="231640"/>
                </a:cubicBezTo>
                <a:cubicBezTo>
                  <a:pt x="1034703" y="186313"/>
                  <a:pt x="957967" y="154940"/>
                  <a:pt x="878045" y="138533"/>
                </a:cubicBezTo>
                <a:cubicBezTo>
                  <a:pt x="788205" y="120090"/>
                  <a:pt x="694733" y="120887"/>
                  <a:pt x="605177" y="140557"/>
                </a:cubicBezTo>
                <a:cubicBezTo>
                  <a:pt x="532084" y="156612"/>
                  <a:pt x="461942" y="184580"/>
                  <a:pt x="397330" y="222276"/>
                </a:cubicBezTo>
                <a:cubicBezTo>
                  <a:pt x="363427" y="242060"/>
                  <a:pt x="331252" y="264535"/>
                  <a:pt x="300430" y="288820"/>
                </a:cubicBezTo>
                <a:cubicBezTo>
                  <a:pt x="273595" y="310222"/>
                  <a:pt x="269162" y="349274"/>
                  <a:pt x="290564" y="376105"/>
                </a:cubicBezTo>
                <a:cubicBezTo>
                  <a:pt x="311963" y="402940"/>
                  <a:pt x="351015" y="407377"/>
                  <a:pt x="377850" y="385975"/>
                </a:cubicBezTo>
                <a:cubicBezTo>
                  <a:pt x="452700" y="325475"/>
                  <a:pt x="537650" y="279853"/>
                  <a:pt x="631744" y="257953"/>
                </a:cubicBezTo>
                <a:cubicBezTo>
                  <a:pt x="706849" y="240473"/>
                  <a:pt x="785512" y="238688"/>
                  <a:pt x="861221" y="253524"/>
                </a:cubicBezTo>
                <a:cubicBezTo>
                  <a:pt x="925331" y="266089"/>
                  <a:pt x="987251" y="290079"/>
                  <a:pt x="1042880" y="324366"/>
                </a:cubicBezTo>
                <a:cubicBezTo>
                  <a:pt x="1090361" y="353634"/>
                  <a:pt x="1133724" y="389893"/>
                  <a:pt x="1168753" y="433414"/>
                </a:cubicBezTo>
                <a:cubicBezTo>
                  <a:pt x="1203672" y="476798"/>
                  <a:pt x="1229709" y="527145"/>
                  <a:pt x="1244400" y="580916"/>
                </a:cubicBezTo>
                <a:cubicBezTo>
                  <a:pt x="1251189" y="605747"/>
                  <a:pt x="1255297" y="631234"/>
                  <a:pt x="1257937" y="656818"/>
                </a:cubicBezTo>
                <a:cubicBezTo>
                  <a:pt x="1266094" y="735842"/>
                  <a:pt x="1257589" y="816371"/>
                  <a:pt x="1232385" y="891739"/>
                </a:cubicBezTo>
                <a:cubicBezTo>
                  <a:pt x="1192750" y="1010256"/>
                  <a:pt x="1113730" y="1114402"/>
                  <a:pt x="1013531" y="1188515"/>
                </a:cubicBezTo>
                <a:cubicBezTo>
                  <a:pt x="964342" y="1224900"/>
                  <a:pt x="909628" y="1254382"/>
                  <a:pt x="851355" y="1273275"/>
                </a:cubicBezTo>
                <a:cubicBezTo>
                  <a:pt x="759179" y="1303154"/>
                  <a:pt x="658672" y="1304134"/>
                  <a:pt x="564064" y="1285921"/>
                </a:cubicBezTo>
                <a:cubicBezTo>
                  <a:pt x="460096" y="1265911"/>
                  <a:pt x="360168" y="1221228"/>
                  <a:pt x="277784" y="1154487"/>
                </a:cubicBezTo>
                <a:cubicBezTo>
                  <a:pt x="231239" y="1116778"/>
                  <a:pt x="190337" y="1071751"/>
                  <a:pt x="157102" y="1021911"/>
                </a:cubicBezTo>
                <a:cubicBezTo>
                  <a:pt x="134392" y="987854"/>
                  <a:pt x="115046" y="951267"/>
                  <a:pt x="100173" y="913117"/>
                </a:cubicBezTo>
                <a:cubicBezTo>
                  <a:pt x="74791" y="848007"/>
                  <a:pt x="61963" y="778481"/>
                  <a:pt x="58680" y="708813"/>
                </a:cubicBezTo>
                <a:cubicBezTo>
                  <a:pt x="50697" y="539322"/>
                  <a:pt x="103031" y="368410"/>
                  <a:pt x="216937" y="240874"/>
                </a:cubicBezTo>
                <a:cubicBezTo>
                  <a:pt x="245092" y="209351"/>
                  <a:pt x="276578" y="180909"/>
                  <a:pt x="310805" y="156118"/>
                </a:cubicBezTo>
                <a:cubicBezTo>
                  <a:pt x="338915" y="135752"/>
                  <a:pt x="368900" y="117924"/>
                  <a:pt x="400115" y="102731"/>
                </a:cubicBezTo>
                <a:cubicBezTo>
                  <a:pt x="533865" y="37641"/>
                  <a:pt x="685896" y="22841"/>
                  <a:pt x="832378" y="38087"/>
                </a:cubicBezTo>
                <a:cubicBezTo>
                  <a:pt x="879558" y="43001"/>
                  <a:pt x="926242" y="51134"/>
                  <a:pt x="972544" y="61363"/>
                </a:cubicBezTo>
                <a:cubicBezTo>
                  <a:pt x="979940" y="63076"/>
                  <a:pt x="987279" y="58514"/>
                  <a:pt x="988991" y="51118"/>
                </a:cubicBezTo>
                <a:cubicBezTo>
                  <a:pt x="990704" y="43726"/>
                  <a:pt x="986137" y="36257"/>
                  <a:pt x="978746" y="34549"/>
                </a:cubicBezTo>
                <a:cubicBezTo>
                  <a:pt x="895520" y="14405"/>
                  <a:pt x="809704" y="1597"/>
                  <a:pt x="723965" y="1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0"/>
          <p:cNvSpPr/>
          <p:nvPr/>
        </p:nvSpPr>
        <p:spPr>
          <a:xfrm rot="-3249741">
            <a:off x="1324045" y="4801844"/>
            <a:ext cx="755149" cy="764416"/>
          </a:xfrm>
          <a:custGeom>
            <a:avLst/>
            <a:gdLst/>
            <a:ahLst/>
            <a:cxnLst/>
            <a:rect l="l" t="t" r="r" b="b"/>
            <a:pathLst>
              <a:path w="1360408" h="1377102" extrusionOk="0">
                <a:moveTo>
                  <a:pt x="723965" y="140"/>
                </a:moveTo>
                <a:cubicBezTo>
                  <a:pt x="638225" y="-1322"/>
                  <a:pt x="552595" y="8600"/>
                  <a:pt x="469819" y="34039"/>
                </a:cubicBezTo>
                <a:cubicBezTo>
                  <a:pt x="440284" y="43119"/>
                  <a:pt x="411336" y="54223"/>
                  <a:pt x="383291" y="67185"/>
                </a:cubicBezTo>
                <a:cubicBezTo>
                  <a:pt x="347489" y="83729"/>
                  <a:pt x="313040" y="103513"/>
                  <a:pt x="280821" y="126263"/>
                </a:cubicBezTo>
                <a:cubicBezTo>
                  <a:pt x="241930" y="153721"/>
                  <a:pt x="206092" y="185568"/>
                  <a:pt x="174306" y="221013"/>
                </a:cubicBezTo>
                <a:cubicBezTo>
                  <a:pt x="79641" y="326568"/>
                  <a:pt x="23113" y="462306"/>
                  <a:pt x="5803" y="602424"/>
                </a:cubicBezTo>
                <a:cubicBezTo>
                  <a:pt x="-1030" y="657705"/>
                  <a:pt x="-1714" y="713682"/>
                  <a:pt x="3147" y="769154"/>
                </a:cubicBezTo>
                <a:cubicBezTo>
                  <a:pt x="13911" y="892039"/>
                  <a:pt x="55044" y="1012738"/>
                  <a:pt x="131040" y="1110840"/>
                </a:cubicBezTo>
                <a:cubicBezTo>
                  <a:pt x="175569" y="1168323"/>
                  <a:pt x="231109" y="1217427"/>
                  <a:pt x="292078" y="1256827"/>
                </a:cubicBezTo>
                <a:cubicBezTo>
                  <a:pt x="415655" y="1336689"/>
                  <a:pt x="564278" y="1379433"/>
                  <a:pt x="711440" y="1377004"/>
                </a:cubicBezTo>
                <a:cubicBezTo>
                  <a:pt x="768530" y="1376065"/>
                  <a:pt x="825642" y="1368050"/>
                  <a:pt x="880324" y="1351452"/>
                </a:cubicBezTo>
                <a:cubicBezTo>
                  <a:pt x="936848" y="1334296"/>
                  <a:pt x="990716" y="1308688"/>
                  <a:pt x="1040480" y="1276943"/>
                </a:cubicBezTo>
                <a:cubicBezTo>
                  <a:pt x="1151843" y="1205898"/>
                  <a:pt x="1244076" y="1103501"/>
                  <a:pt x="1299811" y="983453"/>
                </a:cubicBezTo>
                <a:cubicBezTo>
                  <a:pt x="1343352" y="889667"/>
                  <a:pt x="1364439" y="786103"/>
                  <a:pt x="1359771" y="682751"/>
                </a:cubicBezTo>
                <a:cubicBezTo>
                  <a:pt x="1357541" y="633307"/>
                  <a:pt x="1350392" y="583835"/>
                  <a:pt x="1335612" y="536516"/>
                </a:cubicBezTo>
                <a:cubicBezTo>
                  <a:pt x="1317590" y="478822"/>
                  <a:pt x="1289006" y="424533"/>
                  <a:pt x="1253257" y="375854"/>
                </a:cubicBezTo>
                <a:cubicBezTo>
                  <a:pt x="1211869" y="319492"/>
                  <a:pt x="1160733" y="270461"/>
                  <a:pt x="1102590" y="231640"/>
                </a:cubicBezTo>
                <a:cubicBezTo>
                  <a:pt x="1034703" y="186313"/>
                  <a:pt x="957967" y="154940"/>
                  <a:pt x="878045" y="138533"/>
                </a:cubicBezTo>
                <a:cubicBezTo>
                  <a:pt x="788205" y="120090"/>
                  <a:pt x="694733" y="120887"/>
                  <a:pt x="605177" y="140557"/>
                </a:cubicBezTo>
                <a:cubicBezTo>
                  <a:pt x="532084" y="156612"/>
                  <a:pt x="461942" y="184580"/>
                  <a:pt x="397330" y="222276"/>
                </a:cubicBezTo>
                <a:cubicBezTo>
                  <a:pt x="363427" y="242060"/>
                  <a:pt x="331252" y="264535"/>
                  <a:pt x="300430" y="288820"/>
                </a:cubicBezTo>
                <a:cubicBezTo>
                  <a:pt x="273595" y="310222"/>
                  <a:pt x="269162" y="349274"/>
                  <a:pt x="290564" y="376105"/>
                </a:cubicBezTo>
                <a:cubicBezTo>
                  <a:pt x="311963" y="402940"/>
                  <a:pt x="351015" y="407377"/>
                  <a:pt x="377850" y="385975"/>
                </a:cubicBezTo>
                <a:cubicBezTo>
                  <a:pt x="452700" y="325475"/>
                  <a:pt x="537650" y="279853"/>
                  <a:pt x="631744" y="257953"/>
                </a:cubicBezTo>
                <a:cubicBezTo>
                  <a:pt x="706849" y="240473"/>
                  <a:pt x="785512" y="238688"/>
                  <a:pt x="861221" y="253524"/>
                </a:cubicBezTo>
                <a:cubicBezTo>
                  <a:pt x="925331" y="266089"/>
                  <a:pt x="987251" y="290079"/>
                  <a:pt x="1042880" y="324366"/>
                </a:cubicBezTo>
                <a:cubicBezTo>
                  <a:pt x="1090361" y="353634"/>
                  <a:pt x="1133724" y="389893"/>
                  <a:pt x="1168753" y="433414"/>
                </a:cubicBezTo>
                <a:cubicBezTo>
                  <a:pt x="1203672" y="476798"/>
                  <a:pt x="1229709" y="527145"/>
                  <a:pt x="1244400" y="580916"/>
                </a:cubicBezTo>
                <a:cubicBezTo>
                  <a:pt x="1251189" y="605747"/>
                  <a:pt x="1255297" y="631234"/>
                  <a:pt x="1257937" y="656818"/>
                </a:cubicBezTo>
                <a:cubicBezTo>
                  <a:pt x="1266094" y="735842"/>
                  <a:pt x="1257589" y="816371"/>
                  <a:pt x="1232385" y="891739"/>
                </a:cubicBezTo>
                <a:cubicBezTo>
                  <a:pt x="1192750" y="1010256"/>
                  <a:pt x="1113730" y="1114402"/>
                  <a:pt x="1013531" y="1188515"/>
                </a:cubicBezTo>
                <a:cubicBezTo>
                  <a:pt x="964342" y="1224900"/>
                  <a:pt x="909628" y="1254382"/>
                  <a:pt x="851355" y="1273275"/>
                </a:cubicBezTo>
                <a:cubicBezTo>
                  <a:pt x="759179" y="1303154"/>
                  <a:pt x="658672" y="1304134"/>
                  <a:pt x="564064" y="1285921"/>
                </a:cubicBezTo>
                <a:cubicBezTo>
                  <a:pt x="460096" y="1265911"/>
                  <a:pt x="360168" y="1221228"/>
                  <a:pt x="277784" y="1154487"/>
                </a:cubicBezTo>
                <a:cubicBezTo>
                  <a:pt x="231239" y="1116778"/>
                  <a:pt x="190337" y="1071751"/>
                  <a:pt x="157102" y="1021911"/>
                </a:cubicBezTo>
                <a:cubicBezTo>
                  <a:pt x="134392" y="987854"/>
                  <a:pt x="115046" y="951267"/>
                  <a:pt x="100173" y="913117"/>
                </a:cubicBezTo>
                <a:cubicBezTo>
                  <a:pt x="74791" y="848007"/>
                  <a:pt x="61963" y="778481"/>
                  <a:pt x="58680" y="708813"/>
                </a:cubicBezTo>
                <a:cubicBezTo>
                  <a:pt x="50697" y="539322"/>
                  <a:pt x="103031" y="368410"/>
                  <a:pt x="216937" y="240874"/>
                </a:cubicBezTo>
                <a:cubicBezTo>
                  <a:pt x="245092" y="209351"/>
                  <a:pt x="276578" y="180909"/>
                  <a:pt x="310805" y="156118"/>
                </a:cubicBezTo>
                <a:cubicBezTo>
                  <a:pt x="338915" y="135752"/>
                  <a:pt x="368900" y="117924"/>
                  <a:pt x="400115" y="102731"/>
                </a:cubicBezTo>
                <a:cubicBezTo>
                  <a:pt x="533865" y="37641"/>
                  <a:pt x="685896" y="22841"/>
                  <a:pt x="832378" y="38087"/>
                </a:cubicBezTo>
                <a:cubicBezTo>
                  <a:pt x="879558" y="43001"/>
                  <a:pt x="926242" y="51134"/>
                  <a:pt x="972544" y="61363"/>
                </a:cubicBezTo>
                <a:cubicBezTo>
                  <a:pt x="979940" y="63076"/>
                  <a:pt x="987279" y="58514"/>
                  <a:pt x="988991" y="51118"/>
                </a:cubicBezTo>
                <a:cubicBezTo>
                  <a:pt x="990704" y="43726"/>
                  <a:pt x="986137" y="36257"/>
                  <a:pt x="978746" y="34549"/>
                </a:cubicBezTo>
                <a:cubicBezTo>
                  <a:pt x="895520" y="14405"/>
                  <a:pt x="809704" y="1597"/>
                  <a:pt x="723965" y="1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0"/>
          <p:cNvSpPr txBox="1">
            <a:spLocks noGrp="1"/>
          </p:cNvSpPr>
          <p:nvPr>
            <p:ph type="title"/>
          </p:nvPr>
        </p:nvSpPr>
        <p:spPr>
          <a:xfrm>
            <a:off x="618308" y="327733"/>
            <a:ext cx="10380617" cy="154764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>
              <a:buSzPts val="990"/>
            </a:pPr>
            <a:r>
              <a:rPr lang="ru-RU" sz="1600" dirty="0"/>
              <a:t>ПРИКАЗ</a:t>
            </a:r>
            <a:br>
              <a:rPr lang="ru-RU" sz="1600" dirty="0"/>
            </a:br>
            <a:r>
              <a:rPr lang="ru-RU" sz="1600" dirty="0"/>
              <a:t>от 6 ноября 2024 г. N 779</a:t>
            </a:r>
            <a:br>
              <a:rPr lang="ru-RU" sz="1600" dirty="0"/>
            </a:br>
            <a:r>
              <a:rPr lang="ru-RU" sz="1600" dirty="0"/>
              <a:t>ОБ УТВЕРЖДЕНИИ ПЕРЕЧНЯ</a:t>
            </a:r>
            <a:br>
              <a:rPr lang="ru-RU" sz="1600" dirty="0"/>
            </a:br>
            <a:r>
              <a:rPr lang="ru-RU" sz="1600" dirty="0"/>
              <a:t>ДОКУМЕНТОВ, ПОДГОТОВКА КОТОРЫХ ОСУЩЕСТВЛЯЕТСЯ</a:t>
            </a:r>
            <a:br>
              <a:rPr lang="ru-RU" sz="1600" dirty="0"/>
            </a:br>
            <a:r>
              <a:rPr lang="ru-RU" sz="1600" dirty="0"/>
              <a:t>ПЕДАГОГИЧЕСКИМИ РАБОТНИКАМИ ПРИ РЕАЛИЗАЦИИ ОСНОВНЫХ</a:t>
            </a:r>
            <a:br>
              <a:rPr lang="ru-RU" sz="1600" dirty="0"/>
            </a:br>
            <a:r>
              <a:rPr lang="ru-RU" sz="1600" dirty="0"/>
              <a:t>ОБЩЕОБРАЗОВАТЕЛЬНЫХ ПРОГРАММ, ОБРАЗОВАТЕЛЬНЫХ ПРОГРАММ</a:t>
            </a:r>
            <a:br>
              <a:rPr lang="ru-RU" sz="1600" dirty="0"/>
            </a:br>
            <a:r>
              <a:rPr lang="ru-RU" sz="1600" dirty="0"/>
              <a:t>СРЕДНЕГО ПРОФЕССИОНАЛЬНОГО ОБРАЗОВАНИЯ</a:t>
            </a:r>
            <a:r>
              <a:rPr lang="en" sz="1600" dirty="0" smtClean="0"/>
              <a:t>.</a:t>
            </a:r>
            <a:endParaRPr sz="1600" dirty="0"/>
          </a:p>
        </p:txBody>
      </p:sp>
      <p:sp>
        <p:nvSpPr>
          <p:cNvPr id="328" name="Google Shape;328;p30"/>
          <p:cNvSpPr txBox="1">
            <a:spLocks noGrp="1"/>
          </p:cNvSpPr>
          <p:nvPr>
            <p:ph type="subTitle" idx="3"/>
          </p:nvPr>
        </p:nvSpPr>
        <p:spPr>
          <a:xfrm>
            <a:off x="2152980" y="2990167"/>
            <a:ext cx="6398700" cy="6866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/>
            <a:r>
              <a:rPr lang="ru-RU" dirty="0" smtClean="0"/>
              <a:t>  Журнал </a:t>
            </a:r>
            <a:r>
              <a:rPr lang="ru-RU" dirty="0"/>
              <a:t>учета </a:t>
            </a:r>
            <a:r>
              <a:rPr lang="ru-RU" dirty="0" smtClean="0"/>
              <a:t>успеваемости.</a:t>
            </a:r>
            <a:endParaRPr dirty="0"/>
          </a:p>
        </p:txBody>
      </p:sp>
      <p:sp>
        <p:nvSpPr>
          <p:cNvPr id="331" name="Google Shape;331;p30"/>
          <p:cNvSpPr txBox="1">
            <a:spLocks noGrp="1"/>
          </p:cNvSpPr>
          <p:nvPr>
            <p:ph type="body" idx="6"/>
          </p:nvPr>
        </p:nvSpPr>
        <p:spPr>
          <a:xfrm>
            <a:off x="2268261" y="3650447"/>
            <a:ext cx="7332078" cy="78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sz="1800" dirty="0"/>
              <a:t>Журнал внеурочной деятельности (</a:t>
            </a:r>
            <a:r>
              <a:rPr lang="ru-RU" sz="1800" dirty="0" smtClean="0"/>
              <a:t>для педагогических работников, осуществляющих внеурочную деятельность).</a:t>
            </a:r>
            <a:endParaRPr sz="1800" dirty="0"/>
          </a:p>
        </p:txBody>
      </p:sp>
      <p:sp>
        <p:nvSpPr>
          <p:cNvPr id="333" name="Google Shape;333;p30"/>
          <p:cNvSpPr txBox="1">
            <a:spLocks noGrp="1"/>
          </p:cNvSpPr>
          <p:nvPr>
            <p:ph type="subTitle" idx="8"/>
          </p:nvPr>
        </p:nvSpPr>
        <p:spPr>
          <a:xfrm>
            <a:off x="2178839" y="4665014"/>
            <a:ext cx="7328041" cy="8651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/>
            <a:r>
              <a:rPr lang="ru-RU" dirty="0"/>
              <a:t>План воспитательной работы (</a:t>
            </a:r>
            <a:r>
              <a:rPr lang="ru-RU" dirty="0" smtClean="0"/>
              <a:t>для педагогических </a:t>
            </a:r>
            <a:r>
              <a:rPr lang="ru-RU" dirty="0"/>
              <a:t>работников,</a:t>
            </a:r>
          </a:p>
          <a:p>
            <a:pPr marL="0" lvl="0" indent="0"/>
            <a:r>
              <a:rPr lang="ru-RU" dirty="0"/>
              <a:t>осуществляющих функцию </a:t>
            </a:r>
            <a:r>
              <a:rPr lang="ru-RU" dirty="0" smtClean="0"/>
              <a:t>классного руководства</a:t>
            </a:r>
            <a:r>
              <a:rPr lang="ru-RU" dirty="0"/>
              <a:t>)</a:t>
            </a:r>
            <a:endParaRPr dirty="0"/>
          </a:p>
        </p:txBody>
      </p:sp>
      <p:sp>
        <p:nvSpPr>
          <p:cNvPr id="334" name="Google Shape;334;p30"/>
          <p:cNvSpPr/>
          <p:nvPr/>
        </p:nvSpPr>
        <p:spPr>
          <a:xfrm>
            <a:off x="1330355" y="2125465"/>
            <a:ext cx="735456" cy="63793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rPr>
              <a:t>01</a:t>
            </a:r>
            <a:endParaRPr sz="1800" b="1" dirty="0">
              <a:solidFill>
                <a:schemeClr val="dk2"/>
              </a:solidFill>
              <a:latin typeface="Sriracha"/>
              <a:ea typeface="Sriracha"/>
              <a:cs typeface="Sriracha"/>
              <a:sym typeface="Sriracha"/>
            </a:endParaRPr>
          </a:p>
        </p:txBody>
      </p:sp>
      <p:sp>
        <p:nvSpPr>
          <p:cNvPr id="335" name="Google Shape;335;p30"/>
          <p:cNvSpPr/>
          <p:nvPr/>
        </p:nvSpPr>
        <p:spPr>
          <a:xfrm>
            <a:off x="1279000" y="2962061"/>
            <a:ext cx="755100" cy="755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rPr>
              <a:t>02</a:t>
            </a:r>
            <a:endParaRPr dirty="0">
              <a:solidFill>
                <a:schemeClr val="dk2"/>
              </a:solidFill>
              <a:latin typeface="Maven Pro Black"/>
              <a:ea typeface="Maven Pro Black"/>
              <a:cs typeface="Maven Pro Black"/>
              <a:sym typeface="Maven Pro Black"/>
            </a:endParaRPr>
          </a:p>
        </p:txBody>
      </p:sp>
      <p:sp>
        <p:nvSpPr>
          <p:cNvPr id="336" name="Google Shape;336;p30"/>
          <p:cNvSpPr/>
          <p:nvPr/>
        </p:nvSpPr>
        <p:spPr>
          <a:xfrm>
            <a:off x="1279000" y="3864724"/>
            <a:ext cx="755100" cy="755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rPr>
              <a:t>03</a:t>
            </a:r>
            <a:endParaRPr sz="1800" b="1">
              <a:solidFill>
                <a:schemeClr val="dk2"/>
              </a:solidFill>
              <a:latin typeface="Sriracha"/>
              <a:ea typeface="Sriracha"/>
              <a:cs typeface="Sriracha"/>
              <a:sym typeface="Sriracha"/>
            </a:endParaRPr>
          </a:p>
        </p:txBody>
      </p:sp>
      <p:sp>
        <p:nvSpPr>
          <p:cNvPr id="337" name="Google Shape;337;p30"/>
          <p:cNvSpPr/>
          <p:nvPr/>
        </p:nvSpPr>
        <p:spPr>
          <a:xfrm>
            <a:off x="1310711" y="4836447"/>
            <a:ext cx="755100" cy="755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rPr>
              <a:t>04</a:t>
            </a:r>
            <a:endParaRPr dirty="0">
              <a:solidFill>
                <a:schemeClr val="dk2"/>
              </a:solidFill>
              <a:latin typeface="Maven Pro Black"/>
              <a:ea typeface="Maven Pro Black"/>
              <a:cs typeface="Maven Pro Black"/>
              <a:sym typeface="Maven Pro Black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6205" y="6265389"/>
            <a:ext cx="5218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/>
              <a:t>приказ вступает в силу с 1 марта 2025 года.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5381" y="2087224"/>
            <a:ext cx="7514958" cy="880970"/>
          </a:xfrm>
        </p:spPr>
        <p:txBody>
          <a:bodyPr>
            <a:noAutofit/>
          </a:bodyPr>
          <a:lstStyle/>
          <a:p>
            <a:r>
              <a:rPr lang="ru-RU" dirty="0"/>
              <a:t>Рабочая программа учебного </a:t>
            </a:r>
            <a:r>
              <a:rPr lang="ru-RU" dirty="0" smtClean="0"/>
              <a:t>предмета, учебного </a:t>
            </a:r>
            <a:r>
              <a:rPr lang="ru-RU" dirty="0"/>
              <a:t>курса (в том числе </a:t>
            </a:r>
            <a:r>
              <a:rPr lang="ru-RU" dirty="0" smtClean="0"/>
              <a:t>внеурочной деятельности</a:t>
            </a:r>
            <a:r>
              <a:rPr lang="ru-RU" dirty="0"/>
              <a:t>), учебного </a:t>
            </a:r>
            <a:r>
              <a:rPr lang="ru-RU" dirty="0" smtClean="0"/>
              <a:t>модуля.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7"/>
          </p:nvPr>
        </p:nvSpPr>
        <p:spPr>
          <a:xfrm>
            <a:off x="2110210" y="5377364"/>
            <a:ext cx="7518995" cy="5361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800" dirty="0"/>
              <a:t>Характеристика на обучающегося (</a:t>
            </a:r>
            <a:r>
              <a:rPr lang="ru-RU" sz="1800" dirty="0" smtClean="0"/>
              <a:t>по запросу</a:t>
            </a:r>
            <a:r>
              <a:rPr lang="ru-RU" sz="1800" dirty="0"/>
              <a:t>, для </a:t>
            </a:r>
            <a:r>
              <a:rPr lang="ru-RU" sz="1800" dirty="0" smtClean="0"/>
              <a:t>педагогических работников</a:t>
            </a:r>
            <a:r>
              <a:rPr lang="ru-RU" sz="1800" dirty="0"/>
              <a:t>, осуществляющих </a:t>
            </a:r>
            <a:r>
              <a:rPr lang="ru-RU" sz="1800" dirty="0" smtClean="0"/>
              <a:t>функцию классного </a:t>
            </a:r>
            <a:r>
              <a:rPr lang="ru-RU" sz="1800" dirty="0"/>
              <a:t>руководства)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"/>
          <p:cNvSpPr/>
          <p:nvPr/>
        </p:nvSpPr>
        <p:spPr>
          <a:xfrm>
            <a:off x="6731401" y="2844938"/>
            <a:ext cx="3867088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6"/>
          <p:cNvSpPr/>
          <p:nvPr/>
        </p:nvSpPr>
        <p:spPr>
          <a:xfrm>
            <a:off x="7320825" y="3015975"/>
            <a:ext cx="3200349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6"/>
          <p:cNvSpPr txBox="1">
            <a:spLocks noGrp="1"/>
          </p:cNvSpPr>
          <p:nvPr>
            <p:ph type="title"/>
          </p:nvPr>
        </p:nvSpPr>
        <p:spPr>
          <a:xfrm>
            <a:off x="6588465" y="1181600"/>
            <a:ext cx="3932400" cy="3497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2400" dirty="0"/>
              <a:t>Описание контрольных измерительных материалов</a:t>
            </a:r>
            <a:br>
              <a:rPr lang="ru-RU" sz="2400" dirty="0"/>
            </a:br>
            <a:r>
              <a:rPr lang="ru-RU" sz="2400" dirty="0"/>
              <a:t>для проведения в 2025 году проверочной работы</a:t>
            </a:r>
            <a:br>
              <a:rPr lang="ru-RU" sz="2400" dirty="0"/>
            </a:br>
            <a:r>
              <a:rPr lang="ru-RU" sz="2400" dirty="0"/>
              <a:t>по ЛИТЕРАТУРНОМУ ЧТЕНИЮ</a:t>
            </a:r>
            <a:endParaRPr sz="2400" dirty="0"/>
          </a:p>
        </p:txBody>
      </p:sp>
      <p:sp>
        <p:nvSpPr>
          <p:cNvPr id="285" name="Google Shape;285;p26"/>
          <p:cNvSpPr txBox="1">
            <a:spLocks noGrp="1"/>
          </p:cNvSpPr>
          <p:nvPr>
            <p:ph type="body" idx="1"/>
          </p:nvPr>
        </p:nvSpPr>
        <p:spPr>
          <a:xfrm>
            <a:off x="1565275" y="4827099"/>
            <a:ext cx="8955900" cy="84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000" dirty="0">
                <a:hlinkClick r:id="rId3"/>
              </a:rPr>
              <a:t>https://fioco.ru/Media/Default/Documents/</a:t>
            </a:r>
            <a:r>
              <a:rPr lang="ru-RU" sz="2000" dirty="0">
                <a:hlinkClick r:id="rId3"/>
              </a:rPr>
              <a:t>ВПР-2025/</a:t>
            </a:r>
            <a:r>
              <a:rPr lang="en-US" sz="2000" dirty="0" smtClean="0">
                <a:hlinkClick r:id="rId3"/>
              </a:rPr>
              <a:t>VPR_LCHT-4_Opisanie_2025.pdf</a:t>
            </a:r>
            <a:endParaRPr lang="ru-RU" sz="2000" dirty="0" smtClean="0"/>
          </a:p>
          <a:p>
            <a:pPr marL="0" lvl="0" indent="0">
              <a:buNone/>
            </a:pPr>
            <a:endParaRPr dirty="0"/>
          </a:p>
        </p:txBody>
      </p:sp>
      <p:sp>
        <p:nvSpPr>
          <p:cNvPr id="286" name="Google Shape;286;p26"/>
          <p:cNvSpPr/>
          <p:nvPr/>
        </p:nvSpPr>
        <p:spPr>
          <a:xfrm>
            <a:off x="5451208" y="851455"/>
            <a:ext cx="1184020" cy="1032269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FFFFF">
              <a:alpha val="40510"/>
            </a:srgbClr>
          </a:solidFill>
          <a:ln>
            <a:noFill/>
          </a:ln>
          <a:effectLst>
            <a:outerShdw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6"/>
          <p:cNvSpPr/>
          <p:nvPr/>
        </p:nvSpPr>
        <p:spPr>
          <a:xfrm flipH="1">
            <a:off x="1245658" y="851455"/>
            <a:ext cx="1184020" cy="1032269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FFFFF">
              <a:alpha val="40510"/>
            </a:srgbClr>
          </a:solidFill>
          <a:ln>
            <a:noFill/>
          </a:ln>
          <a:effectLst>
            <a:outerShdw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90" y="1545456"/>
            <a:ext cx="5111051" cy="32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/>
          <p:nvPr/>
        </p:nvSpPr>
        <p:spPr>
          <a:xfrm>
            <a:off x="4012926" y="1786150"/>
            <a:ext cx="4600501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8"/>
          <p:cNvSpPr/>
          <p:nvPr/>
        </p:nvSpPr>
        <p:spPr>
          <a:xfrm>
            <a:off x="6166100" y="2249000"/>
            <a:ext cx="4232700" cy="336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2863" dist="9525" dir="270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8"/>
          <p:cNvSpPr txBox="1">
            <a:spLocks noGrp="1"/>
          </p:cNvSpPr>
          <p:nvPr>
            <p:ph type="title"/>
          </p:nvPr>
        </p:nvSpPr>
        <p:spPr>
          <a:xfrm>
            <a:off x="1437655" y="734131"/>
            <a:ext cx="8760600" cy="760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</a:rPr>
              <a:t>Назначение всероссийской проверочной работы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304" name="Google Shape;304;p28"/>
          <p:cNvSpPr txBox="1">
            <a:spLocks noGrp="1"/>
          </p:cNvSpPr>
          <p:nvPr>
            <p:ph type="body" idx="1"/>
          </p:nvPr>
        </p:nvSpPr>
        <p:spPr>
          <a:xfrm>
            <a:off x="1068445" y="1290745"/>
            <a:ext cx="4909930" cy="320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2000" dirty="0"/>
              <a:t>Назначение ВПР по учебному предмету «Литературное чтение» –</a:t>
            </a:r>
          </a:p>
          <a:p>
            <a:pPr marL="0" lvl="0" indent="0">
              <a:buNone/>
            </a:pPr>
            <a:r>
              <a:rPr lang="ru-RU" sz="2000" b="1" dirty="0"/>
              <a:t>оценить качество общеобразовательной подготовки обучающихся 4 </a:t>
            </a:r>
            <a:r>
              <a:rPr lang="ru-RU" sz="2000" b="1" dirty="0" smtClean="0"/>
              <a:t>классов в </a:t>
            </a:r>
            <a:r>
              <a:rPr lang="ru-RU" sz="2000" b="1" dirty="0"/>
              <a:t>соответствии с требованиями федерального </a:t>
            </a:r>
            <a:r>
              <a:rPr lang="ru-RU" sz="2000" b="1" dirty="0" smtClean="0"/>
              <a:t>государственного образовательного </a:t>
            </a:r>
            <a:r>
              <a:rPr lang="ru-RU" sz="2000" b="1" dirty="0"/>
              <a:t>стандарта начального общего образования (ФГОС </a:t>
            </a:r>
            <a:r>
              <a:rPr lang="ru-RU" sz="2000" b="1" dirty="0" smtClean="0"/>
              <a:t>НОО) и </a:t>
            </a:r>
            <a:r>
              <a:rPr lang="ru-RU" sz="2000" b="1" dirty="0"/>
              <a:t>федеральной образовательной программы начального общего </a:t>
            </a:r>
            <a:r>
              <a:rPr lang="ru-RU" sz="2000" b="1" dirty="0" smtClean="0"/>
              <a:t>образования (ФОП </a:t>
            </a:r>
            <a:r>
              <a:rPr lang="ru-RU" sz="2000" b="1" dirty="0"/>
              <a:t>НОО). </a:t>
            </a:r>
          </a:p>
        </p:txBody>
      </p:sp>
      <p:sp>
        <p:nvSpPr>
          <p:cNvPr id="305" name="Google Shape;305;p28"/>
          <p:cNvSpPr txBox="1">
            <a:spLocks noGrp="1"/>
          </p:cNvSpPr>
          <p:nvPr>
            <p:ph type="body" idx="2"/>
          </p:nvPr>
        </p:nvSpPr>
        <p:spPr>
          <a:xfrm>
            <a:off x="6286400" y="1287156"/>
            <a:ext cx="4408104" cy="320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2000" b="1" dirty="0"/>
              <a:t>Не предусмотрено использование результатов проверочных работ </a:t>
            </a:r>
            <a:r>
              <a:rPr lang="ru-RU" sz="2000" dirty="0" smtClean="0"/>
              <a:t>для оценки </a:t>
            </a:r>
            <a:r>
              <a:rPr lang="ru-RU" sz="2000" dirty="0"/>
              <a:t>деятельности педагогических работников, образовательных организаций, муниципальных органов управления образованием и региональных</a:t>
            </a:r>
          </a:p>
          <a:p>
            <a:pPr marL="0" lvl="0" indent="0">
              <a:buNone/>
            </a:pPr>
            <a:r>
              <a:rPr lang="ru-RU" sz="2000" dirty="0"/>
              <a:t>органов исполнительной власти, осуществляющих государственное управление</a:t>
            </a:r>
          </a:p>
          <a:p>
            <a:pPr marL="0" lvl="0" indent="0">
              <a:buNone/>
            </a:pPr>
            <a:r>
              <a:rPr lang="ru-RU" sz="2000" dirty="0"/>
              <a:t>в сфере образования.</a:t>
            </a:r>
            <a:endParaRPr sz="2000" dirty="0"/>
          </a:p>
        </p:txBody>
      </p:sp>
      <p:sp>
        <p:nvSpPr>
          <p:cNvPr id="306" name="Google Shape;306;p28"/>
          <p:cNvSpPr/>
          <p:nvPr/>
        </p:nvSpPr>
        <p:spPr>
          <a:xfrm>
            <a:off x="9592459" y="1786155"/>
            <a:ext cx="1184020" cy="1032269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FFFFF">
              <a:alpha val="40510"/>
            </a:srgbClr>
          </a:solidFill>
          <a:ln>
            <a:noFill/>
          </a:ln>
          <a:effectLst>
            <a:outerShdw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Распределение заданий проверочной работы по позициям кодификатора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1722" y="2262929"/>
            <a:ext cx="795130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https://fioco.ru/Media/Default/Documents/</a:t>
            </a:r>
            <a:r>
              <a:rPr lang="ru-RU" sz="2400" dirty="0">
                <a:hlinkClick r:id="rId2"/>
              </a:rPr>
              <a:t>ВПР-2025/</a:t>
            </a:r>
            <a:r>
              <a:rPr lang="en-US" sz="2400" dirty="0" smtClean="0">
                <a:hlinkClick r:id="rId2"/>
              </a:rPr>
              <a:t>VPR_LCHT-4_DEMO_2025.pdf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2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8"/>
          <p:cNvSpPr/>
          <p:nvPr/>
        </p:nvSpPr>
        <p:spPr>
          <a:xfrm>
            <a:off x="6759050" y="1432917"/>
            <a:ext cx="3669000" cy="4189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2863" dist="9525" dir="270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8"/>
          <p:cNvSpPr/>
          <p:nvPr/>
        </p:nvSpPr>
        <p:spPr>
          <a:xfrm flipH="1">
            <a:off x="6389884" y="1136280"/>
            <a:ext cx="1184020" cy="1032269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FFFFF">
              <a:alpha val="40510"/>
            </a:srgbClr>
          </a:solidFill>
          <a:ln>
            <a:noFill/>
          </a:ln>
          <a:effectLst>
            <a:outerShdw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38"/>
          <p:cNvSpPr txBox="1">
            <a:spLocks noGrp="1"/>
          </p:cNvSpPr>
          <p:nvPr>
            <p:ph type="title"/>
          </p:nvPr>
        </p:nvSpPr>
        <p:spPr>
          <a:xfrm>
            <a:off x="1497874" y="923109"/>
            <a:ext cx="5085806" cy="415398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ФЗ « О внесении изменений в статьи 67 и 68 Федерального закона «Об образовании в РФ»</a:t>
            </a:r>
            <a:br>
              <a:rPr lang="ru-RU" sz="2400" dirty="0" smtClean="0"/>
            </a:br>
            <a:r>
              <a:rPr lang="ru-RU" sz="2400" dirty="0" smtClean="0"/>
              <a:t>от 28.12.2024г.№ 544-ФЗ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Вступает в силу с 1 апреля 2025г.</a:t>
            </a:r>
            <a:br>
              <a:rPr lang="ru-RU" sz="2400" dirty="0" smtClean="0"/>
            </a:br>
            <a:endParaRPr sz="2400" dirty="0"/>
          </a:p>
        </p:txBody>
      </p:sp>
      <p:pic>
        <p:nvPicPr>
          <p:cNvPr id="476" name="Google Shape;476;p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847" t="16709" r="19756" b="16955"/>
          <a:stretch/>
        </p:blipFill>
        <p:spPr>
          <a:xfrm>
            <a:off x="7174262" y="1311450"/>
            <a:ext cx="2838600" cy="4387500"/>
          </a:xfrm>
          <a:prstGeom prst="rect">
            <a:avLst/>
          </a:prstGeom>
        </p:spPr>
      </p:pic>
      <p:sp>
        <p:nvSpPr>
          <p:cNvPr id="478" name="Google Shape;478;p38"/>
          <p:cNvSpPr/>
          <p:nvPr/>
        </p:nvSpPr>
        <p:spPr>
          <a:xfrm rot="10800000" flipH="1">
            <a:off x="8318750" y="1670475"/>
            <a:ext cx="696300" cy="140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631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79" name="Google Shape;479;p38"/>
          <p:cNvSpPr/>
          <p:nvPr/>
        </p:nvSpPr>
        <p:spPr>
          <a:xfrm rot="-62271">
            <a:off x="1768626" y="3840863"/>
            <a:ext cx="4601256" cy="171057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r="14515"/>
          <a:stretch>
            <a:fillRect/>
          </a:stretch>
        </p:blipFill>
        <p:spPr>
          <a:xfrm>
            <a:off x="6805020" y="1311450"/>
            <a:ext cx="3623030" cy="45102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Image 1"/>
          <p:cNvPicPr>
            <a:picLocks noGrp="1"/>
          </p:cNvPicPr>
          <p:nvPr>
            <p:ph type="pic" idx="2"/>
          </p:nvPr>
        </p:nvPicPr>
        <p:blipFill rotWithShape="1">
          <a:blip r:embed="rId2" cstate="print"/>
          <a:srcRect t="80089" b="12771"/>
          <a:stretch/>
        </p:blipFill>
        <p:spPr>
          <a:xfrm>
            <a:off x="6491241" y="1326746"/>
            <a:ext cx="4032532" cy="902648"/>
          </a:xfrm>
          <a:prstGeom prst="rect">
            <a:avLst/>
          </a:prstGeom>
        </p:spPr>
      </p:pic>
      <p:pic>
        <p:nvPicPr>
          <p:cNvPr id="6" name="Image 1"/>
          <p:cNvPicPr/>
          <p:nvPr/>
        </p:nvPicPr>
        <p:blipFill rotWithShape="1">
          <a:blip r:embed="rId2" cstate="print"/>
          <a:srcRect b="49976"/>
          <a:stretch/>
        </p:blipFill>
        <p:spPr>
          <a:xfrm>
            <a:off x="1316799" y="985249"/>
            <a:ext cx="5174442" cy="462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26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/>
          <p:cNvPicPr/>
          <p:nvPr/>
        </p:nvPicPr>
        <p:blipFill rotWithShape="1">
          <a:blip r:embed="rId2" cstate="print"/>
          <a:srcRect t="2728" b="31907"/>
          <a:stretch/>
        </p:blipFill>
        <p:spPr>
          <a:xfrm>
            <a:off x="1419499" y="698862"/>
            <a:ext cx="6479176" cy="54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41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/>
          <p:nvPr/>
        </p:nvPicPr>
        <p:blipFill rotWithShape="1">
          <a:blip r:embed="rId2" cstate="print"/>
          <a:srcRect t="4612"/>
          <a:stretch/>
        </p:blipFill>
        <p:spPr>
          <a:xfrm>
            <a:off x="1480457" y="731520"/>
            <a:ext cx="6426925" cy="53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9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"/>
          <p:cNvSpPr/>
          <p:nvPr/>
        </p:nvSpPr>
        <p:spPr>
          <a:xfrm>
            <a:off x="5449326" y="2760950"/>
            <a:ext cx="3867088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171" y="2116446"/>
            <a:ext cx="5205206" cy="2394593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Приказ от 09.10.24 №704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О внесении изменений в некоторые приказы Министерства просвещения Российской Федерации, касающиеся федеральных образовательных программ НОО, ООО,СОО.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38126" y="6134063"/>
            <a:ext cx="2878288" cy="30728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Увелич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24" y="1075178"/>
            <a:ext cx="3600739" cy="50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 txBox="1">
            <a:spLocks noGrp="1"/>
          </p:cNvSpPr>
          <p:nvPr>
            <p:ph type="title"/>
          </p:nvPr>
        </p:nvSpPr>
        <p:spPr>
          <a:xfrm>
            <a:off x="1754478" y="3522932"/>
            <a:ext cx="84429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1800" i="1" u="sng" dirty="0"/>
              <a:t>Универсальный кодификатор ФИПИ </a:t>
            </a:r>
            <a:r>
              <a:rPr lang="ru-RU" sz="1800" dirty="0"/>
              <a:t>— это систематизированный перечень распределённых по классам проверяемых элементов содержания и требований к результатам освоения основной образовательной программы. </a:t>
            </a:r>
            <a:endParaRPr sz="1800" dirty="0"/>
          </a:p>
        </p:txBody>
      </p:sp>
      <p:sp>
        <p:nvSpPr>
          <p:cNvPr id="266" name="Google Shape;266;p24"/>
          <p:cNvSpPr txBox="1">
            <a:spLocks noGrp="1"/>
          </p:cNvSpPr>
          <p:nvPr>
            <p:ph type="body" idx="1"/>
          </p:nvPr>
        </p:nvSpPr>
        <p:spPr>
          <a:xfrm>
            <a:off x="1874550" y="5217130"/>
            <a:ext cx="8442900" cy="881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fipi.ru/metodicheskaya-kopilka/univers-kodifikatory-oko</a:t>
            </a:r>
            <a:endParaRPr lang="ru-RU" dirty="0" smtClean="0"/>
          </a:p>
          <a:p>
            <a:pPr marL="0" lvl="0" indent="0"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67" name="Google Shape;267;p24"/>
          <p:cNvSpPr/>
          <p:nvPr/>
        </p:nvSpPr>
        <p:spPr>
          <a:xfrm>
            <a:off x="2004292" y="702370"/>
            <a:ext cx="7943272" cy="2477655"/>
          </a:xfrm>
          <a:custGeom>
            <a:avLst/>
            <a:gdLst/>
            <a:ahLst/>
            <a:cxnLst/>
            <a:rect l="l" t="t" r="r" b="b"/>
            <a:pathLst>
              <a:path w="896761" h="920999" extrusionOk="0">
                <a:moveTo>
                  <a:pt x="427486" y="14"/>
                </a:moveTo>
                <a:cubicBezTo>
                  <a:pt x="348122" y="633"/>
                  <a:pt x="269378" y="22052"/>
                  <a:pt x="200410" y="61242"/>
                </a:cubicBezTo>
                <a:cubicBezTo>
                  <a:pt x="172219" y="77264"/>
                  <a:pt x="146088" y="96230"/>
                  <a:pt x="121472" y="117284"/>
                </a:cubicBezTo>
                <a:cubicBezTo>
                  <a:pt x="95341" y="139537"/>
                  <a:pt x="92260" y="178820"/>
                  <a:pt x="114513" y="204950"/>
                </a:cubicBezTo>
                <a:cubicBezTo>
                  <a:pt x="136766" y="231085"/>
                  <a:pt x="175923" y="234162"/>
                  <a:pt x="202054" y="211909"/>
                </a:cubicBezTo>
                <a:cubicBezTo>
                  <a:pt x="212793" y="202805"/>
                  <a:pt x="223824" y="194065"/>
                  <a:pt x="235451" y="186102"/>
                </a:cubicBezTo>
                <a:cubicBezTo>
                  <a:pt x="264075" y="166501"/>
                  <a:pt x="295606" y="151256"/>
                  <a:pt x="328687" y="140816"/>
                </a:cubicBezTo>
                <a:cubicBezTo>
                  <a:pt x="388065" y="122069"/>
                  <a:pt x="451167" y="119600"/>
                  <a:pt x="512241" y="130821"/>
                </a:cubicBezTo>
                <a:cubicBezTo>
                  <a:pt x="525645" y="133282"/>
                  <a:pt x="539040" y="136075"/>
                  <a:pt x="552091" y="140055"/>
                </a:cubicBezTo>
                <a:cubicBezTo>
                  <a:pt x="564992" y="143990"/>
                  <a:pt x="577671" y="148961"/>
                  <a:pt x="589917" y="154604"/>
                </a:cubicBezTo>
                <a:cubicBezTo>
                  <a:pt x="615950" y="166602"/>
                  <a:pt x="640417" y="182629"/>
                  <a:pt x="662657" y="200651"/>
                </a:cubicBezTo>
                <a:cubicBezTo>
                  <a:pt x="772989" y="290070"/>
                  <a:pt x="825930" y="437321"/>
                  <a:pt x="795484" y="576366"/>
                </a:cubicBezTo>
                <a:cubicBezTo>
                  <a:pt x="785052" y="624008"/>
                  <a:pt x="764468" y="669598"/>
                  <a:pt x="735649" y="708942"/>
                </a:cubicBezTo>
                <a:cubicBezTo>
                  <a:pt x="705523" y="750071"/>
                  <a:pt x="666742" y="784723"/>
                  <a:pt x="622553" y="810145"/>
                </a:cubicBezTo>
                <a:cubicBezTo>
                  <a:pt x="589969" y="828892"/>
                  <a:pt x="554844" y="841818"/>
                  <a:pt x="518439" y="850881"/>
                </a:cubicBezTo>
                <a:cubicBezTo>
                  <a:pt x="505979" y="853982"/>
                  <a:pt x="493438" y="856864"/>
                  <a:pt x="480743" y="858848"/>
                </a:cubicBezTo>
                <a:cubicBezTo>
                  <a:pt x="437533" y="865604"/>
                  <a:pt x="393323" y="864459"/>
                  <a:pt x="350442" y="855941"/>
                </a:cubicBezTo>
                <a:cubicBezTo>
                  <a:pt x="311094" y="848124"/>
                  <a:pt x="272876" y="833709"/>
                  <a:pt x="237981" y="813942"/>
                </a:cubicBezTo>
                <a:cubicBezTo>
                  <a:pt x="155468" y="767190"/>
                  <a:pt x="91321" y="690005"/>
                  <a:pt x="60875" y="600149"/>
                </a:cubicBezTo>
                <a:cubicBezTo>
                  <a:pt x="44258" y="551101"/>
                  <a:pt x="37659" y="498998"/>
                  <a:pt x="41015" y="447332"/>
                </a:cubicBezTo>
                <a:cubicBezTo>
                  <a:pt x="44132" y="399341"/>
                  <a:pt x="56293" y="352638"/>
                  <a:pt x="75930" y="308813"/>
                </a:cubicBezTo>
                <a:cubicBezTo>
                  <a:pt x="80201" y="299498"/>
                  <a:pt x="76137" y="288540"/>
                  <a:pt x="66822" y="284269"/>
                </a:cubicBezTo>
                <a:cubicBezTo>
                  <a:pt x="57507" y="279999"/>
                  <a:pt x="46423" y="284063"/>
                  <a:pt x="42153" y="293378"/>
                </a:cubicBezTo>
                <a:cubicBezTo>
                  <a:pt x="16366" y="348448"/>
                  <a:pt x="1756" y="407838"/>
                  <a:pt x="153" y="468714"/>
                </a:cubicBezTo>
                <a:cubicBezTo>
                  <a:pt x="-1324" y="524817"/>
                  <a:pt x="7877" y="581118"/>
                  <a:pt x="27604" y="633675"/>
                </a:cubicBezTo>
                <a:cubicBezTo>
                  <a:pt x="47407" y="686418"/>
                  <a:pt x="77319" y="735226"/>
                  <a:pt x="115399" y="776748"/>
                </a:cubicBezTo>
                <a:cubicBezTo>
                  <a:pt x="168118" y="834239"/>
                  <a:pt x="236228" y="877344"/>
                  <a:pt x="310721" y="900471"/>
                </a:cubicBezTo>
                <a:cubicBezTo>
                  <a:pt x="353441" y="913728"/>
                  <a:pt x="397963" y="920416"/>
                  <a:pt x="442666" y="920962"/>
                </a:cubicBezTo>
                <a:cubicBezTo>
                  <a:pt x="472578" y="921331"/>
                  <a:pt x="502862" y="918959"/>
                  <a:pt x="532231" y="913121"/>
                </a:cubicBezTo>
                <a:cubicBezTo>
                  <a:pt x="565656" y="906474"/>
                  <a:pt x="598292" y="894893"/>
                  <a:pt x="629005" y="880230"/>
                </a:cubicBezTo>
                <a:cubicBezTo>
                  <a:pt x="696350" y="848080"/>
                  <a:pt x="754922" y="799875"/>
                  <a:pt x="800294" y="740695"/>
                </a:cubicBezTo>
                <a:cubicBezTo>
                  <a:pt x="839172" y="689976"/>
                  <a:pt x="867541" y="631153"/>
                  <a:pt x="883025" y="569156"/>
                </a:cubicBezTo>
                <a:cubicBezTo>
                  <a:pt x="896882" y="513676"/>
                  <a:pt x="900335" y="455355"/>
                  <a:pt x="893020" y="398629"/>
                </a:cubicBezTo>
                <a:cubicBezTo>
                  <a:pt x="881301" y="307777"/>
                  <a:pt x="840556" y="221928"/>
                  <a:pt x="778786" y="154474"/>
                </a:cubicBezTo>
                <a:cubicBezTo>
                  <a:pt x="737410" y="109293"/>
                  <a:pt x="687946" y="74435"/>
                  <a:pt x="632928" y="47834"/>
                </a:cubicBezTo>
                <a:cubicBezTo>
                  <a:pt x="619047" y="41123"/>
                  <a:pt x="604822" y="35354"/>
                  <a:pt x="590423" y="29869"/>
                </a:cubicBezTo>
                <a:cubicBezTo>
                  <a:pt x="573388" y="23380"/>
                  <a:pt x="556127" y="17352"/>
                  <a:pt x="538429" y="12919"/>
                </a:cubicBezTo>
                <a:cubicBezTo>
                  <a:pt x="502327" y="3876"/>
                  <a:pt x="464676" y="-273"/>
                  <a:pt x="427486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34575" y="160642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Универсальные кодификаторы для процедур оценки качества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1688950" y="1023500"/>
            <a:ext cx="8589900" cy="38799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400" dirty="0" smtClean="0"/>
              <a:t>Изменения и дополнения в ФОП НОО </a:t>
            </a:r>
            <a:endParaRPr sz="2400" dirty="0"/>
          </a:p>
        </p:txBody>
      </p:sp>
      <p:sp>
        <p:nvSpPr>
          <p:cNvPr id="242" name="Google Shape;242;p23"/>
          <p:cNvSpPr txBox="1">
            <a:spLocks noGrp="1"/>
          </p:cNvSpPr>
          <p:nvPr>
            <p:ph type="body" idx="2"/>
          </p:nvPr>
        </p:nvSpPr>
        <p:spPr>
          <a:xfrm>
            <a:off x="1189050" y="2412115"/>
            <a:ext cx="4724069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В</a:t>
            </a:r>
            <a:r>
              <a:rPr lang="ru-RU" dirty="0" smtClean="0"/>
              <a:t>место принципа интеграции  добавлен принцип обеспечения санитарно-эпидемиологической безопасности</a:t>
            </a:r>
            <a:endParaRPr dirty="0"/>
          </a:p>
        </p:txBody>
      </p:sp>
      <p:sp>
        <p:nvSpPr>
          <p:cNvPr id="243" name="Google Shape;243;p23"/>
          <p:cNvSpPr txBox="1">
            <a:spLocks noGrp="1"/>
          </p:cNvSpPr>
          <p:nvPr>
            <p:ph type="body" idx="4"/>
          </p:nvPr>
        </p:nvSpPr>
        <p:spPr>
          <a:xfrm>
            <a:off x="6442564" y="2473548"/>
            <a:ext cx="4208019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 smtClean="0"/>
              <a:t>Добавлено уточнение « при реализации 3-х годичного срока на уровне НОО»</a:t>
            </a:r>
            <a:endParaRPr dirty="0"/>
          </a:p>
        </p:txBody>
      </p:sp>
      <p:sp>
        <p:nvSpPr>
          <p:cNvPr id="244" name="Google Shape;244;p23"/>
          <p:cNvSpPr txBox="1">
            <a:spLocks noGrp="1"/>
          </p:cNvSpPr>
          <p:nvPr>
            <p:ph type="body" idx="6"/>
          </p:nvPr>
        </p:nvSpPr>
        <p:spPr>
          <a:xfrm>
            <a:off x="1315656" y="4695381"/>
            <a:ext cx="3730758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 smtClean="0"/>
              <a:t>Добавлена информация о проведении контрольных работ</a:t>
            </a:r>
            <a:endParaRPr dirty="0"/>
          </a:p>
        </p:txBody>
      </p:sp>
      <p:sp>
        <p:nvSpPr>
          <p:cNvPr id="245" name="Google Shape;245;p23"/>
          <p:cNvSpPr txBox="1">
            <a:spLocks noGrp="1"/>
          </p:cNvSpPr>
          <p:nvPr>
            <p:ph type="body" idx="8"/>
          </p:nvPr>
        </p:nvSpPr>
        <p:spPr>
          <a:xfrm>
            <a:off x="5913119" y="5024272"/>
            <a:ext cx="4365731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 smtClean="0"/>
              <a:t>Введен кодификатор проверяемых требований к метапредметным результатам</a:t>
            </a:r>
            <a:endParaRPr dirty="0"/>
          </a:p>
        </p:txBody>
      </p:sp>
      <p:sp>
        <p:nvSpPr>
          <p:cNvPr id="248" name="Google Shape;248;p23"/>
          <p:cNvSpPr/>
          <p:nvPr/>
        </p:nvSpPr>
        <p:spPr>
          <a:xfrm rot="283679">
            <a:off x="1346616" y="1598408"/>
            <a:ext cx="2560483" cy="856919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3"/>
          <p:cNvSpPr/>
          <p:nvPr/>
        </p:nvSpPr>
        <p:spPr>
          <a:xfrm rot="283679">
            <a:off x="6473524" y="1598411"/>
            <a:ext cx="2560483" cy="856919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3"/>
          <p:cNvSpPr/>
          <p:nvPr/>
        </p:nvSpPr>
        <p:spPr>
          <a:xfrm rot="283679">
            <a:off x="1670545" y="3734395"/>
            <a:ext cx="2560483" cy="856919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3"/>
          <p:cNvSpPr/>
          <p:nvPr/>
        </p:nvSpPr>
        <p:spPr>
          <a:xfrm rot="283679">
            <a:off x="5959238" y="3624719"/>
            <a:ext cx="2902747" cy="1238882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1"/>
          </p:nvPr>
        </p:nvSpPr>
        <p:spPr>
          <a:xfrm>
            <a:off x="1396498" y="1914721"/>
            <a:ext cx="2728200" cy="38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Подпункт </a:t>
            </a:r>
            <a:r>
              <a:rPr lang="ru-RU" dirty="0" smtClean="0"/>
              <a:t>17.4</a:t>
            </a:r>
            <a:endParaRPr dirty="0"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3"/>
          </p:nvPr>
        </p:nvSpPr>
        <p:spPr>
          <a:xfrm>
            <a:off x="6442564" y="1887431"/>
            <a:ext cx="2728200" cy="30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Подпункт </a:t>
            </a:r>
            <a:r>
              <a:rPr lang="ru-RU" dirty="0" smtClean="0"/>
              <a:t>17.5</a:t>
            </a:r>
            <a:endParaRPr dirty="0"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5"/>
          </p:nvPr>
        </p:nvSpPr>
        <p:spPr>
          <a:xfrm>
            <a:off x="1782045" y="4003744"/>
            <a:ext cx="2728200" cy="38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Подпункт </a:t>
            </a:r>
            <a:r>
              <a:rPr lang="ru-RU" dirty="0" smtClean="0"/>
              <a:t>19.7</a:t>
            </a:r>
            <a:endParaRPr dirty="0"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7"/>
          </p:nvPr>
        </p:nvSpPr>
        <p:spPr>
          <a:xfrm>
            <a:off x="6179904" y="4144549"/>
            <a:ext cx="2728200" cy="41257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Подпункт </a:t>
            </a:r>
            <a:r>
              <a:rPr lang="ru-RU" dirty="0" smtClean="0"/>
              <a:t>19.29.1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( новый)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64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1688950" y="1023500"/>
            <a:ext cx="8589900" cy="38799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400" dirty="0" smtClean="0"/>
              <a:t>Изменения и дополнения в ФОП </a:t>
            </a:r>
            <a:r>
              <a:rPr lang="ru-RU" sz="2400" dirty="0" smtClean="0"/>
              <a:t>НОО ( русский язык) </a:t>
            </a:r>
            <a:endParaRPr sz="2400" dirty="0"/>
          </a:p>
        </p:txBody>
      </p:sp>
      <p:sp>
        <p:nvSpPr>
          <p:cNvPr id="242" name="Google Shape;242;p23"/>
          <p:cNvSpPr txBox="1">
            <a:spLocks noGrp="1"/>
          </p:cNvSpPr>
          <p:nvPr>
            <p:ph type="body" idx="2"/>
          </p:nvPr>
        </p:nvSpPr>
        <p:spPr>
          <a:xfrm>
            <a:off x="1189051" y="2412115"/>
            <a:ext cx="3353141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dirty="0"/>
              <a:t>Добавлено общее кол-во часов по русскому языку по всем вариантам ФУП</a:t>
            </a:r>
            <a:endParaRPr lang="ru-RU" dirty="0"/>
          </a:p>
        </p:txBody>
      </p:sp>
      <p:sp>
        <p:nvSpPr>
          <p:cNvPr id="243" name="Google Shape;243;p23"/>
          <p:cNvSpPr txBox="1">
            <a:spLocks noGrp="1"/>
          </p:cNvSpPr>
          <p:nvPr>
            <p:ph type="body" idx="4"/>
          </p:nvPr>
        </p:nvSpPr>
        <p:spPr>
          <a:xfrm>
            <a:off x="4444832" y="3726036"/>
            <a:ext cx="3346804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dirty="0"/>
              <a:t>Добавлено поурочное планирование по русскому языку  в 2-х вариантах: по </a:t>
            </a:r>
            <a:r>
              <a:rPr lang="ru-RU" dirty="0" err="1"/>
              <a:t>уч</a:t>
            </a:r>
            <a:r>
              <a:rPr lang="ru-RU" dirty="0"/>
              <a:t>.»Школы России» и для самостоятельного конструирования</a:t>
            </a:r>
            <a:endParaRPr lang="ru-RU" dirty="0"/>
          </a:p>
        </p:txBody>
      </p:sp>
      <p:sp>
        <p:nvSpPr>
          <p:cNvPr id="244" name="Google Shape;244;p23"/>
          <p:cNvSpPr txBox="1">
            <a:spLocks noGrp="1"/>
          </p:cNvSpPr>
          <p:nvPr>
            <p:ph type="body" idx="6"/>
          </p:nvPr>
        </p:nvSpPr>
        <p:spPr>
          <a:xfrm>
            <a:off x="7945076" y="2844605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 smtClean="0"/>
              <a:t>Добавлен кодификатор требований к результатам и элементам содержания по русскому языку</a:t>
            </a:r>
            <a:endParaRPr dirty="0"/>
          </a:p>
        </p:txBody>
      </p:sp>
      <p:sp>
        <p:nvSpPr>
          <p:cNvPr id="248" name="Google Shape;248;p23"/>
          <p:cNvSpPr/>
          <p:nvPr/>
        </p:nvSpPr>
        <p:spPr>
          <a:xfrm rot="283679">
            <a:off x="1351621" y="1500207"/>
            <a:ext cx="2965992" cy="1121413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3"/>
          <p:cNvSpPr/>
          <p:nvPr/>
        </p:nvSpPr>
        <p:spPr>
          <a:xfrm rot="283679">
            <a:off x="4398765" y="2043389"/>
            <a:ext cx="3186196" cy="1553980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3"/>
          <p:cNvSpPr/>
          <p:nvPr/>
        </p:nvSpPr>
        <p:spPr>
          <a:xfrm rot="283679">
            <a:off x="7374662" y="1517074"/>
            <a:ext cx="3176986" cy="1260512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1"/>
          </p:nvPr>
        </p:nvSpPr>
        <p:spPr>
          <a:xfrm>
            <a:off x="1396498" y="1914721"/>
            <a:ext cx="2728200" cy="38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ru-RU" dirty="0"/>
              <a:t>Подпункт 20.5.14</a:t>
            </a:r>
          </a:p>
          <a:p>
            <a:pPr marL="0" lvl="0" indent="0"/>
            <a:r>
              <a:rPr lang="ru-RU" dirty="0"/>
              <a:t>(новый)</a:t>
            </a:r>
            <a:endParaRPr lang="ru-RU" dirty="0"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3"/>
          </p:nvPr>
        </p:nvSpPr>
        <p:spPr>
          <a:xfrm>
            <a:off x="4619800" y="2690815"/>
            <a:ext cx="2728200" cy="38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ru-RU" dirty="0"/>
              <a:t>Подпункт 20.11</a:t>
            </a:r>
          </a:p>
          <a:p>
            <a:pPr marL="0" lvl="0" indent="0"/>
            <a:r>
              <a:rPr lang="ru-RU" dirty="0"/>
              <a:t>( новый)</a:t>
            </a:r>
            <a:endParaRPr lang="ru-RU" dirty="0"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5"/>
          </p:nvPr>
        </p:nvSpPr>
        <p:spPr>
          <a:xfrm>
            <a:off x="7437062" y="2107621"/>
            <a:ext cx="2914840" cy="38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Подпункт </a:t>
            </a:r>
            <a:r>
              <a:rPr lang="ru-RU" dirty="0" smtClean="0"/>
              <a:t>20.12 (новый)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73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1688950" y="1023500"/>
            <a:ext cx="8589900" cy="38799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400" dirty="0" smtClean="0"/>
              <a:t>Изменения и дополнения в ФОП </a:t>
            </a:r>
            <a:r>
              <a:rPr lang="ru-RU" sz="2400" dirty="0" smtClean="0"/>
              <a:t>НОО ( лит. чтение) </a:t>
            </a:r>
            <a:endParaRPr sz="2400" dirty="0"/>
          </a:p>
        </p:txBody>
      </p:sp>
      <p:sp>
        <p:nvSpPr>
          <p:cNvPr id="242" name="Google Shape;242;p23"/>
          <p:cNvSpPr txBox="1">
            <a:spLocks noGrp="1"/>
          </p:cNvSpPr>
          <p:nvPr>
            <p:ph type="body" idx="2"/>
          </p:nvPr>
        </p:nvSpPr>
        <p:spPr>
          <a:xfrm>
            <a:off x="1189051" y="2412115"/>
            <a:ext cx="3353141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dirty="0"/>
              <a:t>Добавлено общее кол-во часов </a:t>
            </a:r>
            <a:r>
              <a:rPr lang="ru-RU" dirty="0" smtClean="0"/>
              <a:t>во 2-4 </a:t>
            </a:r>
            <a:r>
              <a:rPr lang="ru-RU" dirty="0" err="1" smtClean="0"/>
              <a:t>кл</a:t>
            </a:r>
            <a:r>
              <a:rPr lang="ru-RU" dirty="0" smtClean="0"/>
              <a:t>. ( по вариантам ФУП 3-5)</a:t>
            </a:r>
            <a:endParaRPr lang="ru-RU" dirty="0"/>
          </a:p>
        </p:txBody>
      </p:sp>
      <p:sp>
        <p:nvSpPr>
          <p:cNvPr id="243" name="Google Shape;243;p23"/>
          <p:cNvSpPr txBox="1">
            <a:spLocks noGrp="1"/>
          </p:cNvSpPr>
          <p:nvPr>
            <p:ph type="body" idx="4"/>
          </p:nvPr>
        </p:nvSpPr>
        <p:spPr>
          <a:xfrm>
            <a:off x="4422598" y="3659809"/>
            <a:ext cx="3346804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dirty="0"/>
              <a:t>Добавлено поурочное планирование по </a:t>
            </a:r>
            <a:r>
              <a:rPr lang="ru-RU" dirty="0" smtClean="0"/>
              <a:t>лит. чтению </a:t>
            </a:r>
            <a:r>
              <a:rPr lang="ru-RU" dirty="0"/>
              <a:t>в 2-х вариантах: по </a:t>
            </a:r>
            <a:r>
              <a:rPr lang="ru-RU" dirty="0" err="1"/>
              <a:t>уч</a:t>
            </a:r>
            <a:r>
              <a:rPr lang="ru-RU" dirty="0"/>
              <a:t>.»Школы России» и для самостоятельного конструирования</a:t>
            </a:r>
            <a:endParaRPr lang="ru-RU" dirty="0"/>
          </a:p>
        </p:txBody>
      </p:sp>
      <p:sp>
        <p:nvSpPr>
          <p:cNvPr id="244" name="Google Shape;244;p23"/>
          <p:cNvSpPr txBox="1">
            <a:spLocks noGrp="1"/>
          </p:cNvSpPr>
          <p:nvPr>
            <p:ph type="body" idx="6"/>
          </p:nvPr>
        </p:nvSpPr>
        <p:spPr>
          <a:xfrm>
            <a:off x="7945076" y="2844605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 smtClean="0"/>
              <a:t>Добавлен кодификатор требований к результатам и элементам содержания по лит. чтению</a:t>
            </a:r>
            <a:endParaRPr dirty="0"/>
          </a:p>
        </p:txBody>
      </p:sp>
      <p:sp>
        <p:nvSpPr>
          <p:cNvPr id="248" name="Google Shape;248;p23"/>
          <p:cNvSpPr/>
          <p:nvPr/>
        </p:nvSpPr>
        <p:spPr>
          <a:xfrm rot="283679">
            <a:off x="1351621" y="1500207"/>
            <a:ext cx="2965992" cy="1121413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3"/>
          <p:cNvSpPr/>
          <p:nvPr/>
        </p:nvSpPr>
        <p:spPr>
          <a:xfrm rot="283679">
            <a:off x="4398765" y="2043389"/>
            <a:ext cx="3186196" cy="1553980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3"/>
          <p:cNvSpPr/>
          <p:nvPr/>
        </p:nvSpPr>
        <p:spPr>
          <a:xfrm rot="283679">
            <a:off x="7374662" y="1517074"/>
            <a:ext cx="3176986" cy="1260512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1"/>
          </p:nvPr>
        </p:nvSpPr>
        <p:spPr>
          <a:xfrm>
            <a:off x="1396498" y="1914721"/>
            <a:ext cx="2728200" cy="38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ru-RU" dirty="0"/>
              <a:t>Подпункт </a:t>
            </a:r>
            <a:r>
              <a:rPr lang="ru-RU" dirty="0" smtClean="0"/>
              <a:t>21.5.12</a:t>
            </a:r>
            <a:endParaRPr lang="ru-RU" dirty="0"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3"/>
          </p:nvPr>
        </p:nvSpPr>
        <p:spPr>
          <a:xfrm>
            <a:off x="4619800" y="2690815"/>
            <a:ext cx="2728200" cy="38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ru-RU" dirty="0"/>
              <a:t>Подпункт </a:t>
            </a:r>
            <a:r>
              <a:rPr lang="ru-RU" dirty="0" smtClean="0"/>
              <a:t>21.11</a:t>
            </a:r>
            <a:endParaRPr lang="ru-RU" dirty="0"/>
          </a:p>
          <a:p>
            <a:pPr marL="0" lvl="0" indent="0"/>
            <a:r>
              <a:rPr lang="ru-RU" dirty="0"/>
              <a:t>( новый)</a:t>
            </a:r>
            <a:endParaRPr lang="ru-RU" dirty="0"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5"/>
          </p:nvPr>
        </p:nvSpPr>
        <p:spPr>
          <a:xfrm>
            <a:off x="7437062" y="2107621"/>
            <a:ext cx="2914840" cy="38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Подпункт </a:t>
            </a:r>
            <a:r>
              <a:rPr lang="ru-RU" dirty="0" smtClean="0"/>
              <a:t>20.12 (новый)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26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1688950" y="1023500"/>
            <a:ext cx="8589900" cy="38799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400" dirty="0" smtClean="0"/>
              <a:t>Изменения и дополнения в ФОП </a:t>
            </a:r>
            <a:r>
              <a:rPr lang="ru-RU" sz="2400" dirty="0" smtClean="0"/>
              <a:t>НОО ( </a:t>
            </a:r>
            <a:r>
              <a:rPr lang="ru-RU" sz="2400" dirty="0" err="1" smtClean="0"/>
              <a:t>ин.языки</a:t>
            </a:r>
            <a:r>
              <a:rPr lang="ru-RU" sz="2400" dirty="0" smtClean="0"/>
              <a:t>) </a:t>
            </a:r>
            <a:endParaRPr sz="2400" dirty="0"/>
          </a:p>
        </p:txBody>
      </p:sp>
      <p:sp>
        <p:nvSpPr>
          <p:cNvPr id="244" name="Google Shape;244;p23"/>
          <p:cNvSpPr txBox="1">
            <a:spLocks noGrp="1"/>
          </p:cNvSpPr>
          <p:nvPr>
            <p:ph type="body" idx="6"/>
          </p:nvPr>
        </p:nvSpPr>
        <p:spPr>
          <a:xfrm>
            <a:off x="7945076" y="2844605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 smtClean="0"/>
              <a:t>Добавлен кодификатор требований к результатам и элементам содержания по французскому языку</a:t>
            </a:r>
            <a:endParaRPr dirty="0"/>
          </a:p>
        </p:txBody>
      </p:sp>
      <p:sp>
        <p:nvSpPr>
          <p:cNvPr id="248" name="Google Shape;248;p23"/>
          <p:cNvSpPr/>
          <p:nvPr/>
        </p:nvSpPr>
        <p:spPr>
          <a:xfrm rot="283679">
            <a:off x="1351621" y="1500207"/>
            <a:ext cx="2965992" cy="1121413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3"/>
          <p:cNvSpPr/>
          <p:nvPr/>
        </p:nvSpPr>
        <p:spPr>
          <a:xfrm rot="283679">
            <a:off x="4484219" y="1514372"/>
            <a:ext cx="2901875" cy="1247240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3"/>
          <p:cNvSpPr/>
          <p:nvPr/>
        </p:nvSpPr>
        <p:spPr>
          <a:xfrm rot="283679">
            <a:off x="7909052" y="1493481"/>
            <a:ext cx="2800246" cy="1059373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1"/>
          </p:nvPr>
        </p:nvSpPr>
        <p:spPr>
          <a:xfrm>
            <a:off x="1396498" y="1914721"/>
            <a:ext cx="2728200" cy="38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ru-RU" dirty="0"/>
              <a:t>Подпункт </a:t>
            </a:r>
            <a:r>
              <a:rPr lang="ru-RU" dirty="0" smtClean="0"/>
              <a:t>157.10</a:t>
            </a:r>
            <a:endParaRPr lang="ru-RU" dirty="0"/>
          </a:p>
          <a:p>
            <a:pPr marL="0" lvl="0" indent="0"/>
            <a:r>
              <a:rPr lang="ru-RU" dirty="0"/>
              <a:t>(новый)</a:t>
            </a:r>
            <a:endParaRPr lang="ru-RU" dirty="0"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3"/>
          </p:nvPr>
        </p:nvSpPr>
        <p:spPr>
          <a:xfrm>
            <a:off x="4679999" y="2026315"/>
            <a:ext cx="2728200" cy="38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ru-RU" dirty="0"/>
              <a:t>Подпункт </a:t>
            </a:r>
            <a:r>
              <a:rPr lang="ru-RU" dirty="0" smtClean="0"/>
              <a:t>158.10</a:t>
            </a:r>
            <a:endParaRPr lang="ru-RU" dirty="0"/>
          </a:p>
          <a:p>
            <a:pPr marL="0" lvl="0" indent="0"/>
            <a:r>
              <a:rPr lang="ru-RU" dirty="0"/>
              <a:t>( новый)</a:t>
            </a:r>
            <a:endParaRPr lang="ru-RU" dirty="0"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5"/>
          </p:nvPr>
        </p:nvSpPr>
        <p:spPr>
          <a:xfrm>
            <a:off x="7758436" y="1808812"/>
            <a:ext cx="2914840" cy="4671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Подпункт </a:t>
            </a:r>
            <a:r>
              <a:rPr lang="ru-RU" dirty="0" smtClean="0"/>
              <a:t>159.10 (новый)</a:t>
            </a: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12199" y="2792985"/>
            <a:ext cx="27996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600"/>
              </a:spcAft>
            </a:pPr>
            <a:r>
              <a:rPr lang="ru-RU" sz="1800" dirty="0"/>
              <a:t>Добавлен кодификатор требований к результатам и элементам содержания по </a:t>
            </a:r>
            <a:r>
              <a:rPr lang="ru-RU" sz="1800" dirty="0" smtClean="0"/>
              <a:t>английскому </a:t>
            </a:r>
            <a:r>
              <a:rPr lang="ru-RU" sz="1800" dirty="0"/>
              <a:t>языку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"/>
          </p:nvPr>
        </p:nvSpPr>
        <p:spPr>
          <a:xfrm>
            <a:off x="4619831" y="2794777"/>
            <a:ext cx="3043712" cy="1603051"/>
          </a:xfrm>
        </p:spPr>
        <p:txBody>
          <a:bodyPr>
            <a:normAutofit fontScale="62500" lnSpcReduction="20000"/>
          </a:bodyPr>
          <a:lstStyle/>
          <a:p>
            <a:pPr marL="114300" lvl="0" indent="0">
              <a:buNone/>
            </a:pPr>
            <a:r>
              <a:rPr lang="ru-RU" sz="2900" dirty="0"/>
              <a:t>Добавлен кодификатор требований к результатам и элементам содержания по </a:t>
            </a:r>
            <a:r>
              <a:rPr lang="ru-RU" sz="2900" dirty="0" smtClean="0"/>
              <a:t>немецкому </a:t>
            </a:r>
            <a:r>
              <a:rPr lang="ru-RU" sz="2900" dirty="0"/>
              <a:t>языку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4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1305202" y="843105"/>
            <a:ext cx="8589900" cy="38799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400" dirty="0" smtClean="0"/>
              <a:t>Изменения и дополнения в ФОП </a:t>
            </a:r>
            <a:r>
              <a:rPr lang="ru-RU" sz="2400" dirty="0" smtClean="0"/>
              <a:t>НОО </a:t>
            </a:r>
            <a:br>
              <a:rPr lang="ru-RU" sz="2400" dirty="0" smtClean="0"/>
            </a:br>
            <a:r>
              <a:rPr lang="ru-RU" sz="2400" dirty="0" smtClean="0"/>
              <a:t>( математика, </a:t>
            </a:r>
            <a:r>
              <a:rPr lang="ru-RU" sz="2400" dirty="0" err="1" smtClean="0"/>
              <a:t>окр</a:t>
            </a:r>
            <a:r>
              <a:rPr lang="ru-RU" sz="2400" dirty="0" smtClean="0"/>
              <a:t>. мир) </a:t>
            </a:r>
            <a:endParaRPr sz="2400" dirty="0"/>
          </a:p>
        </p:txBody>
      </p:sp>
      <p:sp>
        <p:nvSpPr>
          <p:cNvPr id="243" name="Google Shape;243;p23"/>
          <p:cNvSpPr txBox="1">
            <a:spLocks noGrp="1"/>
          </p:cNvSpPr>
          <p:nvPr>
            <p:ph type="body" idx="4"/>
          </p:nvPr>
        </p:nvSpPr>
        <p:spPr>
          <a:xfrm>
            <a:off x="4444832" y="3726036"/>
            <a:ext cx="3346804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dirty="0"/>
              <a:t>Добавлено поурочное планирование по </a:t>
            </a:r>
            <a:r>
              <a:rPr lang="ru-RU" dirty="0" smtClean="0"/>
              <a:t>окружающему миру </a:t>
            </a:r>
            <a:r>
              <a:rPr lang="ru-RU" dirty="0"/>
              <a:t>в 2-х вариантах: по </a:t>
            </a:r>
            <a:r>
              <a:rPr lang="ru-RU" dirty="0" err="1"/>
              <a:t>уч</a:t>
            </a:r>
            <a:r>
              <a:rPr lang="ru-RU" dirty="0"/>
              <a:t>.»Школы России» и для самостоятельного конструирования</a:t>
            </a:r>
            <a:endParaRPr lang="ru-RU" dirty="0"/>
          </a:p>
        </p:txBody>
      </p:sp>
      <p:sp>
        <p:nvSpPr>
          <p:cNvPr id="244" name="Google Shape;244;p23"/>
          <p:cNvSpPr txBox="1">
            <a:spLocks noGrp="1"/>
          </p:cNvSpPr>
          <p:nvPr>
            <p:ph type="body" idx="6"/>
          </p:nvPr>
        </p:nvSpPr>
        <p:spPr>
          <a:xfrm>
            <a:off x="7945076" y="2844605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 smtClean="0"/>
              <a:t>Добавлен кодификатор требований к результатам и элементам содержания по окружающему миру</a:t>
            </a:r>
            <a:endParaRPr dirty="0"/>
          </a:p>
        </p:txBody>
      </p:sp>
      <p:sp>
        <p:nvSpPr>
          <p:cNvPr id="248" name="Google Shape;248;p23"/>
          <p:cNvSpPr/>
          <p:nvPr/>
        </p:nvSpPr>
        <p:spPr>
          <a:xfrm rot="283679">
            <a:off x="1256260" y="2227949"/>
            <a:ext cx="2965992" cy="1121413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3"/>
          <p:cNvSpPr/>
          <p:nvPr/>
        </p:nvSpPr>
        <p:spPr>
          <a:xfrm rot="283679">
            <a:off x="4398765" y="2043389"/>
            <a:ext cx="3186196" cy="1553980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3"/>
          <p:cNvSpPr/>
          <p:nvPr/>
        </p:nvSpPr>
        <p:spPr>
          <a:xfrm rot="283679">
            <a:off x="7374662" y="1517074"/>
            <a:ext cx="3176986" cy="1260512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1"/>
          </p:nvPr>
        </p:nvSpPr>
        <p:spPr>
          <a:xfrm>
            <a:off x="1310450" y="2713474"/>
            <a:ext cx="2728200" cy="38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ru-RU" dirty="0"/>
              <a:t>Подпункт </a:t>
            </a:r>
            <a:r>
              <a:rPr lang="ru-RU" dirty="0" smtClean="0"/>
              <a:t>162.11</a:t>
            </a:r>
            <a:endParaRPr lang="ru-RU" dirty="0"/>
          </a:p>
          <a:p>
            <a:pPr marL="0" lvl="0" indent="0"/>
            <a:r>
              <a:rPr lang="ru-RU" dirty="0"/>
              <a:t>(новый)</a:t>
            </a:r>
            <a:endParaRPr lang="ru-RU" dirty="0"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3"/>
          </p:nvPr>
        </p:nvSpPr>
        <p:spPr>
          <a:xfrm>
            <a:off x="4619800" y="2493421"/>
            <a:ext cx="2728200" cy="58319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ru-RU" dirty="0"/>
              <a:t>Подпункт </a:t>
            </a:r>
            <a:r>
              <a:rPr lang="ru-RU" dirty="0" smtClean="0"/>
              <a:t>163.11</a:t>
            </a:r>
            <a:endParaRPr lang="ru-RU" dirty="0"/>
          </a:p>
          <a:p>
            <a:pPr marL="0" lvl="0" indent="0"/>
            <a:r>
              <a:rPr lang="ru-RU" dirty="0"/>
              <a:t>( новый)</a:t>
            </a:r>
            <a:endParaRPr lang="ru-RU" dirty="0"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5"/>
          </p:nvPr>
        </p:nvSpPr>
        <p:spPr>
          <a:xfrm>
            <a:off x="7437062" y="2107621"/>
            <a:ext cx="2914840" cy="38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Подпункт </a:t>
            </a:r>
            <a:r>
              <a:rPr lang="ru-RU" dirty="0" smtClean="0"/>
              <a:t>163.12 (новый)</a:t>
            </a:r>
            <a:endParaRPr dirty="0"/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1215088" y="3377399"/>
            <a:ext cx="3048334" cy="1640473"/>
          </a:xfrm>
        </p:spPr>
        <p:txBody>
          <a:bodyPr>
            <a:normAutofit fontScale="47500" lnSpcReduction="20000"/>
          </a:bodyPr>
          <a:lstStyle/>
          <a:p>
            <a:pPr marL="114300" lvl="0" indent="0">
              <a:buNone/>
            </a:pPr>
            <a:r>
              <a:rPr lang="ru-RU" sz="3800" dirty="0"/>
              <a:t>Добавлен кодификатор требований к результатам и элементам содержания по </a:t>
            </a:r>
            <a:r>
              <a:rPr lang="ru-RU" sz="3800" dirty="0" smtClean="0"/>
              <a:t>математике</a:t>
            </a:r>
            <a:endParaRPr lang="ru-RU" sz="3800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5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 Template">
  <a:themeElements>
    <a:clrScheme name="Simple Light">
      <a:dk1>
        <a:srgbClr val="1A3B58"/>
      </a:dk1>
      <a:lt1>
        <a:srgbClr val="AF96DB"/>
      </a:lt1>
      <a:dk2>
        <a:srgbClr val="000000"/>
      </a:dk2>
      <a:lt2>
        <a:srgbClr val="FFFFFF"/>
      </a:lt2>
      <a:accent1>
        <a:srgbClr val="FFC8DD"/>
      </a:accent1>
      <a:accent2>
        <a:srgbClr val="BDE0FE"/>
      </a:accent2>
      <a:accent3>
        <a:srgbClr val="E8D2F8"/>
      </a:accent3>
      <a:accent4>
        <a:srgbClr val="FFC8DD"/>
      </a:accent4>
      <a:accent5>
        <a:srgbClr val="BDE0FE"/>
      </a:accent5>
      <a:accent6>
        <a:srgbClr val="E8D2F8"/>
      </a:accent6>
      <a:hlink>
        <a:srgbClr val="99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784</Words>
  <Application>Microsoft Office PowerPoint</Application>
  <PresentationFormat>Широкоэкранный</PresentationFormat>
  <Paragraphs>120</Paragraphs>
  <Slides>26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Maven Pro</vt:lpstr>
      <vt:lpstr>Sriracha</vt:lpstr>
      <vt:lpstr>Arial</vt:lpstr>
      <vt:lpstr>Maven Pro Black</vt:lpstr>
      <vt:lpstr>Cambria</vt:lpstr>
      <vt:lpstr>Poppins Light</vt:lpstr>
      <vt:lpstr>Times New Roman</vt:lpstr>
      <vt:lpstr>Calibri</vt:lpstr>
      <vt:lpstr>SlidesMania Template</vt:lpstr>
      <vt:lpstr>Заседание РУМО 1. Приказы Министерства просвещения (изменения и дополнения нормативных документов НОО), вступающих в силу с марта-апреля 2025 года. 2.Анализ ВПР 2024 года 3. ВПР по литературному чтению. Изучение КИМов и рекомендации по подготовке к ВПР. Основные направления работы с текстом на уроках литературного чтения 4.Социальная адаптация детей иностранных граждан и детей с миграционной историей, не владеющих или слабо владеющих русским языком. </vt:lpstr>
      <vt:lpstr>ПРИКАЗ от 6 ноября 2024 г. N 779 ОБ УТВЕРЖДЕНИИ ПЕРЕЧНЯ ДОКУМЕНТОВ, ПОДГОТОВКА КОТОРЫХ ОСУЩЕСТВЛЯЕТСЯ ПЕДАГОГИЧЕСКИМИ РАБОТНИКАМИ ПРИ РЕАЛИЗАЦИИ ОСНОВНЫХ ОБЩЕОБРАЗОВАТЕЛЬНЫХ ПРОГРАММ, ОБРАЗОВАТЕЛЬНЫХ ПРОГРАММ СРЕДНЕГО ПРОФЕССИОНАЛЬНОГО ОБРАЗОВАНИЯ.</vt:lpstr>
      <vt:lpstr>Приказ от 09.10.24 №704 О внесении изменений в некоторые приказы Министерства просвещения Российской Федерации, касающиеся федеральных образовательных программ НОО, ООО,СОО.</vt:lpstr>
      <vt:lpstr>Универсальный кодификатор ФИПИ — это систематизированный перечень распределённых по классам проверяемых элементов содержания и требований к результатам освоения основной образовательной программы. </vt:lpstr>
      <vt:lpstr>Изменения и дополнения в ФОП НОО </vt:lpstr>
      <vt:lpstr>Изменения и дополнения в ФОП НОО ( русский язык) </vt:lpstr>
      <vt:lpstr>Изменения и дополнения в ФОП НОО ( лит. чтение) </vt:lpstr>
      <vt:lpstr>Изменения и дополнения в ФОП НОО ( ин.языки) </vt:lpstr>
      <vt:lpstr>Изменения и дополнения в ФОП НОО  ( математика, окр. мир) </vt:lpstr>
      <vt:lpstr>Изменения и дополнения в ФОП НОО  ( труд, физическая культура) </vt:lpstr>
      <vt:lpstr>Изменения и дополнения в ФОП НОО </vt:lpstr>
      <vt:lpstr>Анализ ВПР за 2024 год</vt:lpstr>
      <vt:lpstr>Анализ ВПР за 2024 год</vt:lpstr>
      <vt:lpstr>Гистограмма соответствия отметок по русскому языку  за выполненную работу и отметок по журналу</vt:lpstr>
      <vt:lpstr>Распределение первичных баллов по русскому языку   Общая гистограмма первичных баллов </vt:lpstr>
      <vt:lpstr>Средний % выполнения заданий группами учащихся </vt:lpstr>
      <vt:lpstr>2.1. Сводные статистические отчеты по проведению ВПР по математике на территории Брянской области в 2024 году  Статистика отметок по математике </vt:lpstr>
      <vt:lpstr>Распределение первичных баллов по математике  Общая гистограмма первичных баллов </vt:lpstr>
      <vt:lpstr>                       </vt:lpstr>
      <vt:lpstr>Описание контрольных измерительных материалов для проведения в 2025 году проверочной работы по ЛИТЕРАТУРНОМУ ЧТЕНИЮ</vt:lpstr>
      <vt:lpstr>Назначение всероссийской проверочной работы</vt:lpstr>
      <vt:lpstr>Распределение заданий проверочной работы по позициям кодификатора </vt:lpstr>
      <vt:lpstr>ФЗ « О внесении изменений в статьи 67 и 68 Федерального закона «Об образовании в РФ» от 28.12.2024г.№ 544-ФЗ        Вступает в силу с 1 апреля 2025г.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presentation title goes here.</dc:title>
  <dc:creator>User</dc:creator>
  <cp:lastModifiedBy>User</cp:lastModifiedBy>
  <cp:revision>43</cp:revision>
  <dcterms:modified xsi:type="dcterms:W3CDTF">2025-02-25T08:13:07Z</dcterms:modified>
</cp:coreProperties>
</file>