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DM Sans" panose="020B0604020202020204" charset="0"/>
      <p:regular r:id="rId13"/>
    </p:embeddedFont>
    <p:embeddedFont>
      <p:font typeface="Libre Baskerville" panose="020B0604020202020204" charset="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3" d="100"/>
          <a:sy n="73" d="100"/>
        </p:scale>
        <p:origin x="48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5109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hyperlink" Target="http://bipkro.ru/" TargetMode="External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801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Методическое сопровождение развития функциональной грамотности в Брянской области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5005030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ru-RU" dirty="0"/>
              <a:t>Методическое сопровождение развития функциональной грамотности в Брянской области системно началось еще в 2021 году и представляет собой комплекс мероприятий, направленных на повышение компетенций по вопросам формирования и оценки функциональной грамотности среди различных категорий педагогических работников и управленческих команд. 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62801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6756441" y="6711791"/>
            <a:ext cx="264470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endParaRPr lang="en-US" sz="22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6139" t="14859" r="29116" b="12899"/>
          <a:stretch/>
        </p:blipFill>
        <p:spPr>
          <a:xfrm>
            <a:off x="430925" y="1790076"/>
            <a:ext cx="5437213" cy="43605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46"/>
    </mc:Choice>
    <mc:Fallback xmlns="">
      <p:transition spd="slow" advTm="4146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80190" y="2138720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Заключение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187660"/>
            <a:ext cx="7556421" cy="2903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Методическое сопровождение развития функциональной грамотности в Брянской области является важным шагом в повышении качества образования. Проект демонстрирует положительную динамику и эффективность реализации мероприятий по данному направлению. В будущем планируется продолжить работу по совершенствованию методической поддержки педагогов и внедрению новых подходов к формированию функциональной грамотности обучающихся.</a:t>
            </a:r>
            <a:endParaRPr lang="en-US" sz="1750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3"/>
          <a:srcRect l="27940" t="18760" r="25172" b="6200"/>
          <a:stretch/>
        </p:blipFill>
        <p:spPr bwMode="auto">
          <a:xfrm>
            <a:off x="588580" y="73573"/>
            <a:ext cx="4645572" cy="38362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4"/>
          <a:srcRect l="24334" t="19512" r="24374" b="4136"/>
          <a:stretch/>
        </p:blipFill>
        <p:spPr bwMode="auto">
          <a:xfrm>
            <a:off x="430925" y="4335653"/>
            <a:ext cx="4803227" cy="35104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280190" y="7567447"/>
            <a:ext cx="7162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http://bipkro.ru:65000/metodicheskaya-kopilka-centr-monitoringa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58"/>
    </mc:Choice>
    <mc:Fallback xmlns="">
      <p:transition spd="slow" advTm="10358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346842"/>
            <a:ext cx="12242483" cy="9541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Исследование педагогических затруднений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1300959"/>
            <a:ext cx="3797260" cy="4122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Результаты анкетирования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1839310"/>
            <a:ext cx="6244709" cy="27642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 2021 году было проведено анкетирование педагогов, которое выявило ряд затруднений в области формирования и оценки функциональной грамотности. 78% педагогов знают о понятии "функциональная грамотность", но не могут дать четкого определения. 12% затрудняются ответить на вопрос, какие типы заданий способствуют формированию функциональной грамотности.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599521" y="1166649"/>
            <a:ext cx="2835235" cy="5465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Основные вызовы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599521" y="1713187"/>
            <a:ext cx="6244709" cy="254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67% педагогов считают, что содержание и методический аппарат учебника не позволяют вести эффективную работу по формированию функциональной грамотности. 82% имеют представление лишь о некоторых приёмах и технологиях, а 19% не понимают, как осуществлять работу по формированию грамотности обучающихся.</a:t>
            </a:r>
            <a:endParaRPr lang="en-US" sz="1750" dirty="0"/>
          </a:p>
        </p:txBody>
      </p:sp>
      <p:pic>
        <p:nvPicPr>
          <p:cNvPr id="7" name="Рисунок 6"/>
          <p:cNvPicPr/>
          <p:nvPr/>
        </p:nvPicPr>
        <p:blipFill rotWithShape="1">
          <a:blip r:embed="rId3"/>
          <a:srcRect l="30719" t="32969" r="29610" b="18528"/>
          <a:stretch/>
        </p:blipFill>
        <p:spPr bwMode="auto">
          <a:xfrm>
            <a:off x="793790" y="4844744"/>
            <a:ext cx="5186624" cy="29539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4"/>
          <a:srcRect l="27581" t="29845" r="23254" b="13022"/>
          <a:stretch/>
        </p:blipFill>
        <p:spPr bwMode="auto">
          <a:xfrm>
            <a:off x="7851229" y="3993931"/>
            <a:ext cx="6515428" cy="40251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12"/>
    </mc:Choice>
    <mc:Fallback xmlns="">
      <p:transition spd="slow" advTm="7412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094095" y="1251109"/>
            <a:ext cx="7168277" cy="5425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250"/>
              </a:lnSpc>
              <a:buNone/>
            </a:pPr>
            <a:r>
              <a:rPr lang="en-US" sz="34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Разработка регионального плана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6094095" y="2249329"/>
            <a:ext cx="390644" cy="390644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231255" y="2314337"/>
            <a:ext cx="116205" cy="260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20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050" dirty="0"/>
          </a:p>
        </p:txBody>
      </p:sp>
      <p:sp>
        <p:nvSpPr>
          <p:cNvPr id="6" name="Text 3"/>
          <p:cNvSpPr/>
          <p:nvPr/>
        </p:nvSpPr>
        <p:spPr>
          <a:xfrm>
            <a:off x="6658332" y="2249329"/>
            <a:ext cx="2170390" cy="2712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Обновленные ФГОС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6658332" y="2624733"/>
            <a:ext cx="3313271" cy="19435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50"/>
              </a:lnSpc>
              <a:buNone/>
            </a:pPr>
            <a:r>
              <a:rPr lang="en-US" sz="13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 связи с утверждением обновленных ФГОС возникла необходимость создать и внедрить региональный план мероприятий, направленный на формирование и оценку функциональной грамотности учащихся.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10145197" y="2249329"/>
            <a:ext cx="390644" cy="390644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260211" y="2314337"/>
            <a:ext cx="160496" cy="260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20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050" dirty="0"/>
          </a:p>
        </p:txBody>
      </p:sp>
      <p:sp>
        <p:nvSpPr>
          <p:cNvPr id="10" name="Text 7"/>
          <p:cNvSpPr/>
          <p:nvPr/>
        </p:nvSpPr>
        <p:spPr>
          <a:xfrm>
            <a:off x="10709434" y="2249329"/>
            <a:ext cx="2863691" cy="2712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Всесторонняя диагностика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10709434" y="2624733"/>
            <a:ext cx="3313271" cy="27765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50"/>
              </a:lnSpc>
              <a:buNone/>
            </a:pPr>
            <a:r>
              <a:rPr lang="en-US" sz="13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На данном этапе стала необходима всесторонняя диагностика, в которой бы приняли участие педагоги всех муниципалитетов области. Акценты: педстаж участника, преподаваемый предмет и мнение о возможности предметной области для формирования различных компонентов функциональной грамотности.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6094095" y="5770126"/>
            <a:ext cx="390644" cy="390644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209109" y="5835134"/>
            <a:ext cx="160496" cy="260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20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050" dirty="0"/>
          </a:p>
        </p:txBody>
      </p:sp>
      <p:sp>
        <p:nvSpPr>
          <p:cNvPr id="14" name="Text 11"/>
          <p:cNvSpPr/>
          <p:nvPr/>
        </p:nvSpPr>
        <p:spPr>
          <a:xfrm>
            <a:off x="6658332" y="5770126"/>
            <a:ext cx="2910245" cy="2712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Повышение квалификации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6658332" y="6145530"/>
            <a:ext cx="7364373" cy="8329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50"/>
              </a:lnSpc>
              <a:buNone/>
            </a:pPr>
            <a:r>
              <a:rPr lang="en-US" sz="13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Актуальным был вопрос о повышении квалификации в данном направлении. 38,4% участников анкетирования имеют недостаточный уровень теоретических знаний по заданным вопросам формирования функциональной грамотности.</a:t>
            </a:r>
            <a:endParaRPr lang="en-US" sz="1350" dirty="0"/>
          </a:p>
        </p:txBody>
      </p:sp>
      <p:pic>
        <p:nvPicPr>
          <p:cNvPr id="16" name="Рисунок 15"/>
          <p:cNvPicPr/>
          <p:nvPr/>
        </p:nvPicPr>
        <p:blipFill rotWithShape="1">
          <a:blip r:embed="rId3"/>
          <a:srcRect l="35015" t="15349" r="35006" b="9611"/>
          <a:stretch/>
        </p:blipFill>
        <p:spPr bwMode="auto">
          <a:xfrm>
            <a:off x="115614" y="304800"/>
            <a:ext cx="5804887" cy="78091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75"/>
    </mc:Choice>
    <mc:Fallback xmlns="">
      <p:transition spd="slow" advTm="8775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99394" y="651642"/>
            <a:ext cx="4574800" cy="30239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750"/>
              </a:lnSpc>
              <a:buNone/>
            </a:pPr>
            <a:r>
              <a:rPr lang="en-US" sz="3800" dirty="0" err="1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Ключевые</a:t>
            </a:r>
            <a:r>
              <a:rPr lang="en-US" sz="38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endParaRPr lang="ru-RU" sz="3800" dirty="0" smtClean="0">
              <a:solidFill>
                <a:srgbClr val="5C4E3D"/>
              </a:solidFill>
              <a:latin typeface="Libre Baskerville" pitchFamily="34" charset="0"/>
              <a:ea typeface="Libre Baskerville" pitchFamily="34" charset="-122"/>
              <a:cs typeface="Libre Baskerville" pitchFamily="34" charset="-120"/>
            </a:endParaRPr>
          </a:p>
          <a:p>
            <a:pPr marL="0" indent="0" algn="ctr">
              <a:lnSpc>
                <a:spcPts val="4750"/>
              </a:lnSpc>
              <a:buNone/>
            </a:pPr>
            <a:r>
              <a:rPr lang="en-US" sz="3800" dirty="0" err="1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направления</a:t>
            </a:r>
            <a:r>
              <a:rPr lang="en-US" sz="3800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endParaRPr lang="ru-RU" sz="3800" dirty="0" smtClean="0">
              <a:solidFill>
                <a:srgbClr val="5C4E3D"/>
              </a:solidFill>
              <a:latin typeface="Libre Baskerville" pitchFamily="34" charset="0"/>
              <a:ea typeface="Libre Baskerville" pitchFamily="34" charset="-122"/>
              <a:cs typeface="Libre Baskerville" pitchFamily="34" charset="-120"/>
            </a:endParaRPr>
          </a:p>
          <a:p>
            <a:pPr marL="0" indent="0" algn="ctr">
              <a:lnSpc>
                <a:spcPts val="4750"/>
              </a:lnSpc>
              <a:buNone/>
            </a:pPr>
            <a:r>
              <a:rPr lang="en-US" sz="3800" dirty="0" err="1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плана</a:t>
            </a:r>
            <a:endParaRPr lang="en-US" sz="3800" dirty="0"/>
          </a:p>
        </p:txBody>
      </p:sp>
      <p:sp>
        <p:nvSpPr>
          <p:cNvPr id="4" name="Shape 1"/>
          <p:cNvSpPr/>
          <p:nvPr/>
        </p:nvSpPr>
        <p:spPr>
          <a:xfrm>
            <a:off x="681752" y="3967758"/>
            <a:ext cx="4292441" cy="3630216"/>
          </a:xfrm>
          <a:prstGeom prst="roundRect">
            <a:avLst>
              <a:gd name="adj" fmla="val 2254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84158" y="4170164"/>
            <a:ext cx="3009543" cy="304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sz="19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Управленческие аспекты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884158" y="4591288"/>
            <a:ext cx="3887629" cy="15579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План включает в себя все ключевые направления, начиная с управленческих аспектов и заканчивая работой с учащимися в каждой образовательной организации.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5168979" y="3967758"/>
            <a:ext cx="4292441" cy="3630216"/>
          </a:xfrm>
          <a:prstGeom prst="roundRect">
            <a:avLst>
              <a:gd name="adj" fmla="val 2254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371386" y="4170164"/>
            <a:ext cx="2435185" cy="304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sz="19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Ключевые события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5371386" y="4591288"/>
            <a:ext cx="3887629" cy="24926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 рамках реализации регионального плана были проведены ключевые события, такие как марафон лучших практик, конференции и семинары, курсы повышения квалификации, совещания (в онлайн и офлайн форматах, а также выездные мероприятия).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9663827" y="3967758"/>
            <a:ext cx="4284821" cy="3630216"/>
          </a:xfrm>
          <a:prstGeom prst="roundRect">
            <a:avLst>
              <a:gd name="adj" fmla="val 2254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58613" y="4170164"/>
            <a:ext cx="3218617" cy="304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sz="19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Структура взаимодействия</a:t>
            </a:r>
            <a:endParaRPr lang="en-US" sz="1900" dirty="0"/>
          </a:p>
        </p:txBody>
      </p:sp>
      <p:sp>
        <p:nvSpPr>
          <p:cNvPr id="12" name="Text 9"/>
          <p:cNvSpPr/>
          <p:nvPr/>
        </p:nvSpPr>
        <p:spPr>
          <a:xfrm>
            <a:off x="9858613" y="4591288"/>
            <a:ext cx="3887629" cy="28042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5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Для более эффективной реализации проекта была выстроена четкая структура взаимодействия: на начальном этапе определено, что для успешной реализации плана и демонстрации результатов обучающихся необходим "ресурсный" учитель, обладающий множеством компетенций.</a:t>
            </a:r>
            <a:endParaRPr lang="en-US" sz="1500" dirty="0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621" t="38373" r="28890" b="10677"/>
          <a:stretch/>
        </p:blipFill>
        <p:spPr bwMode="auto">
          <a:xfrm>
            <a:off x="4974193" y="9033"/>
            <a:ext cx="6821214" cy="41027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46"/>
    </mc:Choice>
    <mc:Fallback xmlns="">
      <p:transition spd="slow" advTm="6346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052780" y="1344216"/>
            <a:ext cx="7237452" cy="505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950"/>
              </a:lnSpc>
              <a:buNone/>
            </a:pPr>
            <a:r>
              <a:rPr lang="en-US" sz="31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Методическая поддержка педагогов</a:t>
            </a:r>
            <a:endParaRPr lang="en-US" sz="31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2780" y="2092523"/>
            <a:ext cx="404574" cy="40457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052780" y="2658904"/>
            <a:ext cx="2508647" cy="5055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Курсы повышения квалификации</a:t>
            </a:r>
            <a:endParaRPr lang="en-US" sz="1550" dirty="0"/>
          </a:p>
        </p:txBody>
      </p:sp>
      <p:sp>
        <p:nvSpPr>
          <p:cNvPr id="6" name="Text 2"/>
          <p:cNvSpPr/>
          <p:nvPr/>
        </p:nvSpPr>
        <p:spPr>
          <a:xfrm>
            <a:off x="6052780" y="3261479"/>
            <a:ext cx="2508647" cy="36237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Департамент образования и науки Брянской области совместно с ЦНППМ ГАУ ДПО "Брянский институт повышения квалификации работников образования" провели ряд мероприятий: организовали выездные семинары для управленческих команд школ, еженедельные вебинары для муниципальных координаторов и семинары для учителей различных предметных областей.</a:t>
            </a:r>
            <a:endParaRPr lang="en-US" sz="12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4077" y="2092523"/>
            <a:ext cx="404574" cy="40457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804077" y="2658904"/>
            <a:ext cx="2508647" cy="5055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Распространение эффективных практик</a:t>
            </a:r>
            <a:endParaRPr lang="en-US" sz="1550" dirty="0"/>
          </a:p>
        </p:txBody>
      </p:sp>
      <p:sp>
        <p:nvSpPr>
          <p:cNvPr id="9" name="Text 4"/>
          <p:cNvSpPr/>
          <p:nvPr/>
        </p:nvSpPr>
        <p:spPr>
          <a:xfrm>
            <a:off x="8804077" y="3261479"/>
            <a:ext cx="2508647" cy="23295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Важным элементом в этой цепочке является распространение эффективных практик по формированию функциональной грамотности учащихся, включая мастер-классы, уроки, занятия внеурочной деятельности и дидактические материалы.</a:t>
            </a:r>
            <a:endParaRPr lang="en-US" sz="12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55373" y="2092523"/>
            <a:ext cx="404574" cy="40457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555373" y="2658904"/>
            <a:ext cx="2022872" cy="2527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Обмен опытом</a:t>
            </a:r>
            <a:endParaRPr lang="en-US" sz="1550" dirty="0"/>
          </a:p>
        </p:txBody>
      </p:sp>
      <p:sp>
        <p:nvSpPr>
          <p:cNvPr id="12" name="Text 6"/>
          <p:cNvSpPr/>
          <p:nvPr/>
        </p:nvSpPr>
        <p:spPr>
          <a:xfrm>
            <a:off x="11555373" y="3008709"/>
            <a:ext cx="2508647" cy="1553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Педагоги Брянской области охотно делятся своими наработками в этой области и представляют свои достижения на мероприятиях различного уровня.</a:t>
            </a:r>
            <a:endParaRPr lang="en-US" sz="1250" dirty="0"/>
          </a:p>
        </p:txBody>
      </p:sp>
      <p:pic>
        <p:nvPicPr>
          <p:cNvPr id="13" name="Рисунок 12"/>
          <p:cNvPicPr/>
          <p:nvPr/>
        </p:nvPicPr>
        <p:blipFill rotWithShape="1">
          <a:blip r:embed="rId6"/>
          <a:srcRect l="30339" t="15562" r="30209" b="8119"/>
          <a:stretch/>
        </p:blipFill>
        <p:spPr bwMode="auto">
          <a:xfrm>
            <a:off x="363681" y="630621"/>
            <a:ext cx="5446449" cy="69998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90"/>
    </mc:Choice>
    <mc:Fallback xmlns="">
      <p:transition spd="slow" advTm="1039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056114" y="482322"/>
            <a:ext cx="8004572" cy="10172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000"/>
              </a:lnSpc>
              <a:buNone/>
            </a:pPr>
            <a:r>
              <a:rPr lang="en-US" sz="3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Диагностика практической деятельности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6288881" y="1743789"/>
            <a:ext cx="22860" cy="6003369"/>
          </a:xfrm>
          <a:prstGeom prst="roundRect">
            <a:avLst>
              <a:gd name="adj" fmla="val 299115"/>
            </a:avLst>
          </a:prstGeom>
          <a:solidFill>
            <a:srgbClr val="DDD3BA"/>
          </a:solidFill>
          <a:ln/>
        </p:spPr>
      </p:sp>
      <p:sp>
        <p:nvSpPr>
          <p:cNvPr id="5" name="Shape 2"/>
          <p:cNvSpPr/>
          <p:nvPr/>
        </p:nvSpPr>
        <p:spPr>
          <a:xfrm>
            <a:off x="6460569" y="2098596"/>
            <a:ext cx="569714" cy="22860"/>
          </a:xfrm>
          <a:prstGeom prst="roundRect">
            <a:avLst>
              <a:gd name="adj" fmla="val 299115"/>
            </a:avLst>
          </a:prstGeom>
          <a:solidFill>
            <a:srgbClr val="DDD3BA"/>
          </a:solidFill>
          <a:ln/>
        </p:spPr>
      </p:sp>
      <p:sp>
        <p:nvSpPr>
          <p:cNvPr id="6" name="Shape 3"/>
          <p:cNvSpPr/>
          <p:nvPr/>
        </p:nvSpPr>
        <p:spPr>
          <a:xfrm>
            <a:off x="6117193" y="1926907"/>
            <a:ext cx="366236" cy="366236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245781" y="1987868"/>
            <a:ext cx="108942" cy="2441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9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7195661" y="1906548"/>
            <a:ext cx="2446734" cy="2543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Результаты диагностики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7195661" y="2258497"/>
            <a:ext cx="6865025" cy="10415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Результаты диагностики практической деятельности муниципальных методических служб (методическое сопровождение педагогов по направлению работы формирование функциональной грамотности обучающихся) распределись следующим образом (выборочно):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6460569" y="3980378"/>
            <a:ext cx="569714" cy="22860"/>
          </a:xfrm>
          <a:prstGeom prst="roundRect">
            <a:avLst>
              <a:gd name="adj" fmla="val 299115"/>
            </a:avLst>
          </a:prstGeom>
          <a:solidFill>
            <a:srgbClr val="DDD3BA"/>
          </a:solidFill>
          <a:ln/>
        </p:spPr>
      </p:sp>
      <p:sp>
        <p:nvSpPr>
          <p:cNvPr id="11" name="Shape 8"/>
          <p:cNvSpPr/>
          <p:nvPr/>
        </p:nvSpPr>
        <p:spPr>
          <a:xfrm>
            <a:off x="6117193" y="3808690"/>
            <a:ext cx="366236" cy="366236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225064" y="3869650"/>
            <a:ext cx="150376" cy="2441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9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1900" dirty="0"/>
          </a:p>
        </p:txBody>
      </p:sp>
      <p:sp>
        <p:nvSpPr>
          <p:cNvPr id="13" name="Text 10"/>
          <p:cNvSpPr/>
          <p:nvPr/>
        </p:nvSpPr>
        <p:spPr>
          <a:xfrm>
            <a:off x="7195661" y="3788331"/>
            <a:ext cx="3935968" cy="2543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Дефициты методической деятельности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7195661" y="4140279"/>
            <a:ext cx="6865025" cy="15623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Были выявлены дефициты методической деятельности ММС: в среднем 38,4% участников анкетирования имеют недостаточный уровень теоретических знаний по заданным вопросам формирования функциональной грамотности, 65,7% педагогов не участвовали в методических мероприятиях по этой проблеме, 55,8% педагогов не имеют опыта самостоятельного проведения диагностики сформированности функциональной грамотности обучающихся.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6460569" y="6382941"/>
            <a:ext cx="569714" cy="22860"/>
          </a:xfrm>
          <a:prstGeom prst="roundRect">
            <a:avLst>
              <a:gd name="adj" fmla="val 299115"/>
            </a:avLst>
          </a:prstGeom>
          <a:solidFill>
            <a:srgbClr val="DDD3BA"/>
          </a:solidFill>
          <a:ln/>
        </p:spPr>
      </p:sp>
      <p:sp>
        <p:nvSpPr>
          <p:cNvPr id="16" name="Shape 13"/>
          <p:cNvSpPr/>
          <p:nvPr/>
        </p:nvSpPr>
        <p:spPr>
          <a:xfrm>
            <a:off x="6117193" y="6211253"/>
            <a:ext cx="366236" cy="366236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225064" y="6272212"/>
            <a:ext cx="150376" cy="2441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9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1900" dirty="0"/>
          </a:p>
        </p:txBody>
      </p:sp>
      <p:sp>
        <p:nvSpPr>
          <p:cNvPr id="18" name="Text 15"/>
          <p:cNvSpPr/>
          <p:nvPr/>
        </p:nvSpPr>
        <p:spPr>
          <a:xfrm>
            <a:off x="7195661" y="6190893"/>
            <a:ext cx="2575679" cy="2543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Корректировка программ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7195661" y="6542842"/>
            <a:ext cx="6865025" cy="10415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 учётом выявленных профессиональных дефицитов и затруднений в программы курсов повышения квалификации, в содержание индивидуальных образовательных маршрутов и семинаров для специалистов муниципальных методических служб были внесены корректировки.</a:t>
            </a:r>
            <a:endParaRPr lang="en-US" sz="1250" dirty="0"/>
          </a:p>
        </p:txBody>
      </p:sp>
      <p:pic>
        <p:nvPicPr>
          <p:cNvPr id="20" name="Рисунок 19"/>
          <p:cNvPicPr/>
          <p:nvPr/>
        </p:nvPicPr>
        <p:blipFill rotWithShape="1">
          <a:blip r:embed="rId3"/>
          <a:srcRect l="24343" t="13430" r="27091" b="5774"/>
          <a:stretch/>
        </p:blipFill>
        <p:spPr bwMode="auto">
          <a:xfrm>
            <a:off x="324880" y="1375079"/>
            <a:ext cx="5707184" cy="55996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69"/>
    </mc:Choice>
    <mc:Fallback xmlns="">
      <p:transition spd="slow" advTm="6569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26242" y="650319"/>
            <a:ext cx="4792028" cy="571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450"/>
              </a:lnSpc>
              <a:buNone/>
            </a:pPr>
            <a:r>
              <a:rPr lang="en-US" sz="35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Командное обучение</a:t>
            </a:r>
            <a:endParaRPr lang="en-US" sz="35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6242" y="1495782"/>
            <a:ext cx="914043" cy="163794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314486" y="1678543"/>
            <a:ext cx="4887397" cy="285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Обучение всех педагогических работников</a:t>
            </a:r>
            <a:endParaRPr lang="en-US" sz="1750" dirty="0"/>
          </a:p>
        </p:txBody>
      </p:sp>
      <p:sp>
        <p:nvSpPr>
          <p:cNvPr id="6" name="Text 2"/>
          <p:cNvSpPr/>
          <p:nvPr/>
        </p:nvSpPr>
        <p:spPr>
          <a:xfrm>
            <a:off x="7314486" y="2073712"/>
            <a:ext cx="6676073" cy="8772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Немаловажным стало командное обучение всех педагогических работников и управленческих кадров одной образовательной организации.</a:t>
            </a:r>
            <a:endParaRPr lang="en-US" sz="14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6242" y="3133725"/>
            <a:ext cx="914043" cy="193036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314486" y="3316486"/>
            <a:ext cx="3025021" cy="285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Стажировочные площадки</a:t>
            </a:r>
            <a:endParaRPr lang="en-US" sz="1750" dirty="0"/>
          </a:p>
        </p:txBody>
      </p:sp>
      <p:sp>
        <p:nvSpPr>
          <p:cNvPr id="9" name="Text 4"/>
          <p:cNvSpPr/>
          <p:nvPr/>
        </p:nvSpPr>
        <p:spPr>
          <a:xfrm>
            <a:off x="7314486" y="3711654"/>
            <a:ext cx="6676073" cy="11696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Это позволило определить стажировочные площадки по данному направлению, которые используются для проведения стажировок педагогических работников и управленческих кадров образовательных организаций области.</a:t>
            </a:r>
            <a:endParaRPr lang="en-US" sz="14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6242" y="5064085"/>
            <a:ext cx="914043" cy="251519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314486" y="5246846"/>
            <a:ext cx="2374225" cy="285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Наставническая лига</a:t>
            </a:r>
            <a:endParaRPr lang="en-US" sz="1750" dirty="0"/>
          </a:p>
        </p:txBody>
      </p:sp>
      <p:sp>
        <p:nvSpPr>
          <p:cNvPr id="12" name="Text 6"/>
          <p:cNvSpPr/>
          <p:nvPr/>
        </p:nvSpPr>
        <p:spPr>
          <a:xfrm>
            <a:off x="7314486" y="5642015"/>
            <a:ext cx="6676073" cy="17545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 рамках реализации проекта "Наставническая лига" Муниципальное автономное общеобразовательное учреждение города Жуковки "Лицей №1 имени Героя Советского Союза Дмитрия Сергеевича Езерского" готово выступить платформой для методического сопровождения педагогических работников Брянской области по вопросам формирования и оценки функциональной грамотности обучающихся.</a:t>
            </a:r>
            <a:endParaRPr lang="en-US" sz="1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71"/>
    </mc:Choice>
    <mc:Fallback xmlns="">
      <p:transition spd="slow" advTm="607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95682"/>
            <a:ext cx="733556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Положительная динамика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616631" y="1858089"/>
            <a:ext cx="307586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FF000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Плановые показатели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578069" y="2348508"/>
            <a:ext cx="4309241" cy="3991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Систематизация материалов позволяет увидеть положительную динамику и эффективность реализации мероприятий по данному направлению в субъекте: плановые </a:t>
            </a:r>
            <a:r>
              <a:rPr lang="en-US" sz="1750" dirty="0" err="1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показатели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1750" dirty="0" smtClean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1750" dirty="0" err="1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проекта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1750" dirty="0" smtClean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«</a:t>
            </a:r>
            <a:r>
              <a:rPr lang="ru-RU" sz="1750" dirty="0" smtClean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Мониторинг формирования и оценки функциональной грамотности обучающихся»</a:t>
            </a:r>
            <a:r>
              <a:rPr lang="en-US" sz="1750" dirty="0" smtClean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(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таблица 1, 2).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333173" y="3161943"/>
            <a:ext cx="126444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9937790" y="2946797"/>
            <a:ext cx="363593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FF000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Методическая активность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9937790" y="3437215"/>
            <a:ext cx="3898821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Методическая активность и обмен опытом педагогов, управленческих команд и образовательных организаций (</a:t>
            </a:r>
            <a:r>
              <a:rPr lang="en-US" sz="1750" u="sng" dirty="0">
                <a:solidFill>
                  <a:srgbClr val="AB8421"/>
                </a:solidFill>
                <a:latin typeface="DM Sans" pitchFamily="34" charset="0"/>
                <a:ea typeface="DM Sans" pitchFamily="34" charset="-122"/>
                <a:cs typeface="DM Sans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http://bipkro.ru/</a:t>
            </a: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).</a:t>
            </a:r>
            <a:endParaRPr lang="en-US" sz="17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534876" y="3550444"/>
            <a:ext cx="174665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9937790" y="5776317"/>
            <a:ext cx="2835235" cy="7379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Таблица 1</a:t>
            </a:r>
            <a:endParaRPr lang="en-US" sz="1400" dirty="0"/>
          </a:p>
        </p:txBody>
      </p:sp>
      <p:sp>
        <p:nvSpPr>
          <p:cNvPr id="12" name="Text 8"/>
          <p:cNvSpPr/>
          <p:nvPr/>
        </p:nvSpPr>
        <p:spPr>
          <a:xfrm>
            <a:off x="9937790" y="7171015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Таблица 1.</a:t>
            </a:r>
            <a:endParaRPr lang="en-US" sz="175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146375" y="5776317"/>
            <a:ext cx="174665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200" dirty="0"/>
          </a:p>
        </p:txBody>
      </p:sp>
      <p:sp>
        <p:nvSpPr>
          <p:cNvPr id="15" name="Text 10"/>
          <p:cNvSpPr/>
          <p:nvPr/>
        </p:nvSpPr>
        <p:spPr>
          <a:xfrm flipV="1">
            <a:off x="3279228" y="6514235"/>
            <a:ext cx="1082565" cy="20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93790" y="7171015"/>
            <a:ext cx="389870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Таблица 2.</a:t>
            </a:r>
            <a:endParaRPr lang="en-US" sz="1750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924907" y="5387816"/>
            <a:ext cx="165854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4</a:t>
            </a:r>
            <a:endParaRPr lang="en-US" sz="2200" dirty="0"/>
          </a:p>
        </p:txBody>
      </p:sp>
      <p:pic>
        <p:nvPicPr>
          <p:cNvPr id="19" name="Рисунок 18"/>
          <p:cNvPicPr/>
          <p:nvPr/>
        </p:nvPicPr>
        <p:blipFill rotWithShape="1">
          <a:blip r:embed="rId8"/>
          <a:srcRect l="1799" t="24729" r="56231" b="62053"/>
          <a:stretch/>
        </p:blipFill>
        <p:spPr bwMode="auto">
          <a:xfrm>
            <a:off x="7010401" y="6388656"/>
            <a:ext cx="7425784" cy="165658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Рисунок 19"/>
          <p:cNvPicPr/>
          <p:nvPr/>
        </p:nvPicPr>
        <p:blipFill rotWithShape="1">
          <a:blip r:embed="rId9"/>
          <a:srcRect l="-600" t="15349" r="51194" b="5969"/>
          <a:stretch/>
        </p:blipFill>
        <p:spPr bwMode="auto">
          <a:xfrm>
            <a:off x="264380" y="5387816"/>
            <a:ext cx="3330158" cy="25964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81"/>
    </mc:Choice>
    <mc:Fallback xmlns="">
      <p:transition spd="slow" advTm="888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4953" y="588645"/>
            <a:ext cx="4930616" cy="513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000"/>
              </a:lnSpc>
              <a:buNone/>
            </a:pPr>
            <a:r>
              <a:rPr lang="en-US" sz="3200" dirty="0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2025 </a:t>
            </a:r>
            <a:r>
              <a:rPr lang="en-US" sz="3200" dirty="0" err="1" smtClean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год</a:t>
            </a:r>
            <a:endParaRPr lang="en-US" sz="32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7791" y="1430536"/>
            <a:ext cx="1334453" cy="120931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99178" y="2027515"/>
            <a:ext cx="91559" cy="3286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4776430" y="1594723"/>
            <a:ext cx="2845118" cy="256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Региональная конференция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776430" y="1949887"/>
            <a:ext cx="9114830" cy="5257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Интересными событиями 2025 года станут такие мероприятия, как региональная конференция по вопросам формирования и оценки функциональной грамотности обучающихся.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4653201" y="2650808"/>
            <a:ext cx="9361289" cy="11430"/>
          </a:xfrm>
          <a:prstGeom prst="roundRect">
            <a:avLst>
              <a:gd name="adj" fmla="val 603734"/>
            </a:avLst>
          </a:prstGeom>
          <a:solidFill>
            <a:srgbClr val="DDD3BA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0445" y="2680811"/>
            <a:ext cx="2669024" cy="120931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881676" y="3121104"/>
            <a:ext cx="126444" cy="3286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5443657" y="2844998"/>
            <a:ext cx="2208848" cy="256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Методическая неделя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5443657" y="3200162"/>
            <a:ext cx="8447603" cy="5257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Методическая неделя "Функциональная грамотность", которая пройдет в каждой образовательной организации области.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5320427" y="3901083"/>
            <a:ext cx="8694063" cy="11430"/>
          </a:xfrm>
          <a:prstGeom prst="roundRect">
            <a:avLst>
              <a:gd name="adj" fmla="val 603734"/>
            </a:avLst>
          </a:prstGeom>
          <a:solidFill>
            <a:srgbClr val="DDD3BA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3219" y="3931087"/>
            <a:ext cx="4003596" cy="120931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881795" y="4371380"/>
            <a:ext cx="126444" cy="3286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1600" dirty="0"/>
          </a:p>
        </p:txBody>
      </p:sp>
      <p:sp>
        <p:nvSpPr>
          <p:cNvPr id="15" name="Text 10"/>
          <p:cNvSpPr/>
          <p:nvPr/>
        </p:nvSpPr>
        <p:spPr>
          <a:xfrm>
            <a:off x="6111002" y="4095274"/>
            <a:ext cx="2344222" cy="256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Современные подходы</a:t>
            </a:r>
            <a:endParaRPr lang="en-US" sz="1600" dirty="0"/>
          </a:p>
        </p:txBody>
      </p:sp>
      <p:sp>
        <p:nvSpPr>
          <p:cNvPr id="16" name="Text 11"/>
          <p:cNvSpPr/>
          <p:nvPr/>
        </p:nvSpPr>
        <p:spPr>
          <a:xfrm>
            <a:off x="6111002" y="4450437"/>
            <a:ext cx="7780258" cy="5257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 ходе мероприятий будут рассмотрены современные подходы к формированию и оценке функциональной грамотности в контексте обновлённых ФГОС.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5987772" y="5151358"/>
            <a:ext cx="8026717" cy="11430"/>
          </a:xfrm>
          <a:prstGeom prst="roundRect">
            <a:avLst>
              <a:gd name="adj" fmla="val 603734"/>
            </a:avLst>
          </a:prstGeom>
          <a:solidFill>
            <a:srgbClr val="DDD3BA"/>
          </a:solidFill>
          <a:ln/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5874" y="5181362"/>
            <a:ext cx="5338167" cy="1209318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3884771" y="5621655"/>
            <a:ext cx="120134" cy="3286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4</a:t>
            </a:r>
            <a:endParaRPr lang="en-US" sz="1600" dirty="0"/>
          </a:p>
        </p:txBody>
      </p:sp>
      <p:sp>
        <p:nvSpPr>
          <p:cNvPr id="20" name="Text 14"/>
          <p:cNvSpPr/>
          <p:nvPr/>
        </p:nvSpPr>
        <p:spPr>
          <a:xfrm>
            <a:off x="6778228" y="5476994"/>
            <a:ext cx="2804398" cy="256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Роль цифровых технологий</a:t>
            </a:r>
            <a:endParaRPr lang="en-US" sz="1600" dirty="0"/>
          </a:p>
        </p:txBody>
      </p:sp>
      <p:sp>
        <p:nvSpPr>
          <p:cNvPr id="21" name="Text 15"/>
          <p:cNvSpPr/>
          <p:nvPr/>
        </p:nvSpPr>
        <p:spPr>
          <a:xfrm>
            <a:off x="6778228" y="5832158"/>
            <a:ext cx="6267450" cy="2628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Определена роль цифровых технологий в реализации данного направления.</a:t>
            </a:r>
            <a:endParaRPr lang="en-US" sz="1250" dirty="0"/>
          </a:p>
        </p:txBody>
      </p:sp>
      <p:sp>
        <p:nvSpPr>
          <p:cNvPr id="22" name="Shape 16"/>
          <p:cNvSpPr/>
          <p:nvPr/>
        </p:nvSpPr>
        <p:spPr>
          <a:xfrm>
            <a:off x="6654998" y="6401633"/>
            <a:ext cx="7359491" cy="11430"/>
          </a:xfrm>
          <a:prstGeom prst="roundRect">
            <a:avLst>
              <a:gd name="adj" fmla="val 603734"/>
            </a:avLst>
          </a:prstGeom>
          <a:solidFill>
            <a:srgbClr val="DDD3BA"/>
          </a:solidFill>
          <a:ln/>
        </p:spPr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8648" y="6431637"/>
            <a:ext cx="6672739" cy="1209318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3886676" y="6871930"/>
            <a:ext cx="116681" cy="3286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5</a:t>
            </a:r>
            <a:endParaRPr lang="en-US" sz="1600" dirty="0"/>
          </a:p>
        </p:txBody>
      </p:sp>
      <p:sp>
        <p:nvSpPr>
          <p:cNvPr id="25" name="Text 18"/>
          <p:cNvSpPr/>
          <p:nvPr/>
        </p:nvSpPr>
        <p:spPr>
          <a:xfrm>
            <a:off x="7445573" y="6595824"/>
            <a:ext cx="2958703" cy="256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Практические рекомендации</a:t>
            </a:r>
            <a:endParaRPr lang="en-US" sz="1600" dirty="0"/>
          </a:p>
        </p:txBody>
      </p:sp>
      <p:sp>
        <p:nvSpPr>
          <p:cNvPr id="26" name="Text 19"/>
          <p:cNvSpPr/>
          <p:nvPr/>
        </p:nvSpPr>
        <p:spPr>
          <a:xfrm>
            <a:off x="7445573" y="6950988"/>
            <a:ext cx="6445687" cy="5257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Предложены практические рекомендации по разработке и реализации программ формирования функциональной грамотности.</a:t>
            </a:r>
            <a:endParaRPr lang="en-US" sz="12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29"/>
    </mc:Choice>
    <mc:Fallback xmlns="">
      <p:transition spd="slow" advTm="6329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889</Words>
  <Application>Microsoft Office PowerPoint</Application>
  <PresentationFormat>Произвольный</PresentationFormat>
  <Paragraphs>91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DM Sans</vt:lpstr>
      <vt:lpstr>Libre Baskerville</vt:lpstr>
      <vt:lpstr>Calibri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18</cp:revision>
  <dcterms:created xsi:type="dcterms:W3CDTF">2025-02-25T07:10:51Z</dcterms:created>
  <dcterms:modified xsi:type="dcterms:W3CDTF">2025-02-25T10:41:38Z</dcterms:modified>
</cp:coreProperties>
</file>