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Lato" panose="020B0604020202020204" charset="0"/>
      <p:regular r:id="rId13"/>
    </p:embeddedFont>
    <p:embeddedFont>
      <p:font typeface="Harrington" panose="04040505050A02020702" pitchFamily="82" charset="0"/>
      <p:regular r:id="rId14"/>
    </p:embeddedFont>
    <p:embeddedFont>
      <p:font typeface="HoloLens MDL2 Assets" panose="050A0102010101010101" pitchFamily="18" charset="0"/>
      <p:regular r:id="rId15"/>
    </p:embeddedFont>
    <p:embeddedFont>
      <p:font typeface="Bahnschrift Light" panose="020B0502040204020203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oudy Stout" panose="0202090407030B020401" pitchFamily="18" charset="0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6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8676" y="126124"/>
            <a:ext cx="14262538" cy="1723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dirty="0">
                <a:latin typeface="Bahnschrift Light" panose="020B0502040204020203" pitchFamily="34" charset="0"/>
              </a:rPr>
              <a:t>Методическое сопровождение педагогических и руководящих работников по вопросам реализации ФООП и ФГОС общего образования, в том числе по вопросам </a:t>
            </a:r>
            <a:endParaRPr lang="ru-RU" sz="2400" b="1" dirty="0" smtClean="0">
              <a:latin typeface="Bahnschrift Light" panose="020B0502040204020203" pitchFamily="34" charset="0"/>
            </a:endParaRPr>
          </a:p>
          <a:p>
            <a:r>
              <a:rPr lang="ru-RU" sz="2400" b="1" dirty="0" smtClean="0">
                <a:latin typeface="Bahnschrift Light" panose="020B0502040204020203" pitchFamily="34" charset="0"/>
              </a:rPr>
              <a:t>формирования </a:t>
            </a:r>
            <a:r>
              <a:rPr lang="ru-RU" sz="2400" b="1" dirty="0">
                <a:latin typeface="Bahnschrift Light" panose="020B0502040204020203" pitchFamily="34" charset="0"/>
              </a:rPr>
              <a:t>функциональной </a:t>
            </a:r>
            <a:endParaRPr lang="ru-RU" sz="2400" b="1" dirty="0" smtClean="0">
              <a:latin typeface="Bahnschrift Light" panose="020B0502040204020203" pitchFamily="34" charset="0"/>
            </a:endParaRPr>
          </a:p>
          <a:p>
            <a:r>
              <a:rPr lang="ru-RU" sz="2400" b="1" dirty="0" smtClean="0">
                <a:latin typeface="Bahnschrift Light" panose="020B0502040204020203" pitchFamily="34" charset="0"/>
              </a:rPr>
              <a:t>грамотности обучающихся.</a:t>
            </a:r>
            <a:endParaRPr lang="ru-RU" sz="2400" dirty="0">
              <a:latin typeface="Bahnschrift Light" panose="020B050204020402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Bahnschrift Light" panose="020B05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2456" y="2249846"/>
            <a:ext cx="5160580" cy="5182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5"/>
                </a:solidFill>
                <a:latin typeface="Goudy Stout" panose="0202090407030B020401" pitchFamily="18" charset="0"/>
                <a:ea typeface="Lato" pitchFamily="34" charset="-122"/>
                <a:cs typeface="Lato" pitchFamily="34" charset="-120"/>
              </a:rPr>
              <a:t>В Брянской области созданы все условия для реализации обновленных ФГОС и ФООП для всех уровней образования, включая программы воспитания. Разработана региональная нормативная правовая база, реализуются программы повышения квалификации для педагогических и управленческих кадров, разработаны адресные методические рекомендации, проведены образовательные события по наиболее актуальным вопросам.</a:t>
            </a:r>
            <a:endParaRPr lang="en-US" sz="2400" dirty="0">
              <a:latin typeface="Goudy Stout" panose="0202090407030B020401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31177" r="24544" b="20108"/>
          <a:stretch/>
        </p:blipFill>
        <p:spPr>
          <a:xfrm>
            <a:off x="5961417" y="4960881"/>
            <a:ext cx="8479797" cy="3079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2907" t="15004" r="1647" b="12841"/>
          <a:stretch/>
        </p:blipFill>
        <p:spPr>
          <a:xfrm>
            <a:off x="6735897" y="882866"/>
            <a:ext cx="7580425" cy="407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8"/>
    </mc:Choice>
    <mc:Fallback xmlns="">
      <p:transition spd="slow" advTm="292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9971" y="728782"/>
            <a:ext cx="6278880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ru-RU" sz="4000" b="1" dirty="0" smtClean="0">
                <a:solidFill>
                  <a:srgbClr val="282824"/>
                </a:solidFill>
                <a:ea typeface="Lato Bold" pitchFamily="34" charset="-122"/>
              </a:rPr>
              <a:t>Основные итоги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971" y="1911310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861893" y="1988344"/>
            <a:ext cx="17895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88388" y="1911310"/>
            <a:ext cx="3080861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Повышение компетенций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88388" y="2677597"/>
            <a:ext cx="3080861" cy="1316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Повышен уровень предметных и методических компетенций педагогических и управленческих кадров.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4870" y="1911310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9" name="Text 6"/>
          <p:cNvSpPr/>
          <p:nvPr/>
        </p:nvSpPr>
        <p:spPr>
          <a:xfrm>
            <a:off x="4816793" y="1988344"/>
            <a:ext cx="17895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5343287" y="1911310"/>
            <a:ext cx="3080861" cy="964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Выявление профессиональных дефицитов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343287" y="2999065"/>
            <a:ext cx="3080861" cy="2632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Выявлены профессиональные дефициты в преподавании учебных предметов в соответствии с ФГОС, определены методы и способы их устранения для повышения качества обучения.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9971" y="6068735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3" name="Text 10"/>
          <p:cNvSpPr/>
          <p:nvPr/>
        </p:nvSpPr>
        <p:spPr>
          <a:xfrm>
            <a:off x="861893" y="6145768"/>
            <a:ext cx="17895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88388" y="6068735"/>
            <a:ext cx="6012656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Обеспечение методическими материалами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88388" y="6513552"/>
            <a:ext cx="7035641" cy="987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Педагоги обеспечены методическими материалами, содержательными кейсами для продуктивной подготовки обучающихся к оценочным процедурам 2025.</a:t>
            </a:r>
            <a:endParaRPr lang="en-US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8490" t="14723" r="29165" b="33609"/>
          <a:stretch/>
        </p:blipFill>
        <p:spPr>
          <a:xfrm>
            <a:off x="11351171" y="5917663"/>
            <a:ext cx="3174767" cy="21790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0688" t="34726" r="25091" b="27411"/>
          <a:stretch/>
        </p:blipFill>
        <p:spPr>
          <a:xfrm>
            <a:off x="9911004" y="2999065"/>
            <a:ext cx="4695176" cy="29221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4291" t="32727" r="36134" b="9799"/>
          <a:stretch/>
        </p:blipFill>
        <p:spPr>
          <a:xfrm>
            <a:off x="8990457" y="96177"/>
            <a:ext cx="5198508" cy="2821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3"/>
    </mc:Choice>
    <mc:Fallback xmlns="">
      <p:transition spd="slow" advTm="112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704"/>
            <a:ext cx="13042821" cy="1807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Основные мероприятия по введению обновленных ФГОС и ФООП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22484"/>
            <a:ext cx="5097066" cy="7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Анализ нормативных документов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30622" y="3090041"/>
            <a:ext cx="6407878" cy="1479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Представлен анализ федеральных нормативных документов, регулирующих обновление содержания ФГОС, введение ФОП, ведущие изменения в содержании общего образования.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522484"/>
            <a:ext cx="5387816" cy="7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Информация об изменениях в ФГОС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57904"/>
            <a:ext cx="6244709" cy="111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Доведена информация об основных изменениях в ФГОС общего образования.</a:t>
            </a:r>
            <a:endParaRPr lang="en-US" sz="17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628" t="15699" r="24412" b="5558"/>
          <a:stretch/>
        </p:blipFill>
        <p:spPr>
          <a:xfrm>
            <a:off x="9438290" y="3904368"/>
            <a:ext cx="5024469" cy="4202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34" t="21515" r="24729" b="27024"/>
          <a:stretch/>
        </p:blipFill>
        <p:spPr>
          <a:xfrm>
            <a:off x="189187" y="4698125"/>
            <a:ext cx="8145777" cy="3150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4"/>
    </mc:Choice>
    <mc:Fallback xmlns="">
      <p:transition spd="slow" advTm="329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9371" y="616387"/>
            <a:ext cx="9631277" cy="1213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Рекомендации по использованию ФОП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79371" y="2339102"/>
            <a:ext cx="436721" cy="436721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813197" y="2411849"/>
            <a:ext cx="16895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310164" y="2339102"/>
            <a:ext cx="316480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Разработка основных образовательных программ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10164" y="3365302"/>
            <a:ext cx="3164800" cy="2484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Даны рекомендации по использованию ФОП для разработки основных образовательных программ образовательными организациями на уровне начального, основного и среднего общего образования.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9036" y="2339102"/>
            <a:ext cx="436721" cy="436721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9" name="Text 6"/>
          <p:cNvSpPr/>
          <p:nvPr/>
        </p:nvSpPr>
        <p:spPr>
          <a:xfrm>
            <a:off x="4802862" y="2411849"/>
            <a:ext cx="16895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5299829" y="2339102"/>
            <a:ext cx="316480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Формирование функциональной грамотности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299829" y="3365302"/>
            <a:ext cx="3164800" cy="1863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 алгоритм необходимых действий управленческих команд общеобразовательных организаций по обеспечению формирования функциональной грамотности обучающихся.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79371" y="6261854"/>
            <a:ext cx="436721" cy="436721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3" name="Text 10"/>
          <p:cNvSpPr/>
          <p:nvPr/>
        </p:nvSpPr>
        <p:spPr>
          <a:xfrm>
            <a:off x="813197" y="6334601"/>
            <a:ext cx="16895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310164" y="6261854"/>
            <a:ext cx="25681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Введение ФГОС СОО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10164" y="6681549"/>
            <a:ext cx="7154466" cy="931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 алгоритм необходимых действий управленческих команд общеобразовательных организаций для введения ФГОС СОО и использования ФООП СОО.</a:t>
            </a:r>
            <a:endParaRPr lang="en-US" sz="15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4041" t="11820" r="25350" b="4670"/>
          <a:stretch/>
        </p:blipFill>
        <p:spPr>
          <a:xfrm>
            <a:off x="8816356" y="2554014"/>
            <a:ext cx="5696607" cy="5527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0"/>
    </mc:Choice>
    <mc:Fallback xmlns="">
      <p:transition spd="slow" advTm="197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7702" y="2909173"/>
            <a:ext cx="10225445" cy="596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Дополнительная информация и ресурсы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67702" y="3791426"/>
            <a:ext cx="6552128" cy="2014538"/>
          </a:xfrm>
          <a:prstGeom prst="roundRect">
            <a:avLst>
              <a:gd name="adj" fmla="val 1420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858441" y="3982164"/>
            <a:ext cx="4180403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Федеральные цифровые ресурсы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58441" y="4394597"/>
            <a:ext cx="6170652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Дана информация о федеральных цифровых ресурсах.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410569" y="3791426"/>
            <a:ext cx="6552128" cy="2014538"/>
          </a:xfrm>
          <a:prstGeom prst="roundRect">
            <a:avLst>
              <a:gd name="adj" fmla="val 1420"/>
            </a:avLst>
          </a:prstGeom>
          <a:solidFill>
            <a:srgbClr val="E5DFD2"/>
          </a:solidFill>
          <a:ln/>
        </p:spPr>
      </p:sp>
      <p:sp>
        <p:nvSpPr>
          <p:cNvPr id="8" name="Text 5"/>
          <p:cNvSpPr/>
          <p:nvPr/>
        </p:nvSpPr>
        <p:spPr>
          <a:xfrm>
            <a:off x="7601307" y="3982164"/>
            <a:ext cx="4537234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Нормативные правовые документы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601307" y="4394597"/>
            <a:ext cx="6170652" cy="1220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Доведена информация о федеральных и региональных нормативных правовых документах, регулирующих различные вопросы содержания общего образования, включая приказы и письма Минпросвещения России.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67702" y="5996702"/>
            <a:ext cx="6552128" cy="1709380"/>
          </a:xfrm>
          <a:prstGeom prst="roundRect">
            <a:avLst>
              <a:gd name="adj" fmla="val 1674"/>
            </a:avLst>
          </a:prstGeom>
          <a:solidFill>
            <a:srgbClr val="E5DFD2"/>
          </a:solidFill>
          <a:ln/>
        </p:spPr>
      </p:sp>
      <p:sp>
        <p:nvSpPr>
          <p:cNvPr id="11" name="Text 8"/>
          <p:cNvSpPr/>
          <p:nvPr/>
        </p:nvSpPr>
        <p:spPr>
          <a:xfrm>
            <a:off x="858441" y="6187440"/>
            <a:ext cx="2832973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Профильное обучение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58441" y="6599873"/>
            <a:ext cx="6170652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Дана информация по организации профильного обучения, включая информацию по классам / группам психолого-педагогической направленности.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410569" y="5996702"/>
            <a:ext cx="6552128" cy="1709380"/>
          </a:xfrm>
          <a:prstGeom prst="roundRect">
            <a:avLst>
              <a:gd name="adj" fmla="val 1674"/>
            </a:avLst>
          </a:prstGeom>
          <a:solidFill>
            <a:srgbClr val="E5DFD2"/>
          </a:solidFill>
          <a:ln/>
        </p:spPr>
      </p:sp>
      <p:sp>
        <p:nvSpPr>
          <p:cNvPr id="14" name="Text 11"/>
          <p:cNvSpPr/>
          <p:nvPr/>
        </p:nvSpPr>
        <p:spPr>
          <a:xfrm>
            <a:off x="7601307" y="6187440"/>
            <a:ext cx="4847749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Профилактика учебной неуспешности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601307" y="6599873"/>
            <a:ext cx="6170652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Дан алгоритм необходимых действий управленческих команд общеобразовательных организаций для профилактики учебной неуспешности.</a:t>
            </a:r>
            <a:endParaRPr lang="en-US" sz="15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t="14766" b="28125"/>
          <a:stretch/>
        </p:blipFill>
        <p:spPr>
          <a:xfrm>
            <a:off x="1760945" y="122582"/>
            <a:ext cx="11103716" cy="2835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4"/>
    </mc:Choice>
    <mc:Fallback xmlns="">
      <p:transition spd="slow" advTm="153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74105" y="1280874"/>
            <a:ext cx="7768590" cy="1228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Повышение квалификации педагогических работников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05" y="2803565"/>
            <a:ext cx="491133" cy="4911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4105" y="3491151"/>
            <a:ext cx="3736896" cy="3457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HoloLens MDL2 Assets" panose="050A0102010101010101" pitchFamily="18" charset="0"/>
                <a:ea typeface="Lato" pitchFamily="34" charset="-122"/>
                <a:cs typeface="Lato" pitchFamily="34" charset="-120"/>
              </a:rPr>
              <a:t>В результате реализации комплексной работы по введению обновленных ФГОС и ФОП предметными структурными подразделениями обеспечено повышение квалификации педагогических работников и управленческих кадров по программам повышения квалификации Академии Минпросвещения России и БУ ОО ДПО «Институт развития образования».</a:t>
            </a:r>
            <a:endParaRPr lang="en-US" dirty="0">
              <a:latin typeface="HoloLens MDL2 Assets" panose="050A0102010101010101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680" y="2803565"/>
            <a:ext cx="491133" cy="49113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05680" y="3491151"/>
            <a:ext cx="3737015" cy="1885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Harrington" panose="04040505050A02020702" pitchFamily="82" charset="0"/>
                <a:ea typeface="Lato" pitchFamily="34" charset="-122"/>
                <a:cs typeface="Lato" pitchFamily="34" charset="-120"/>
              </a:rPr>
              <a:t>Общее количество педагогических и руководящих работников системы образования Брянской области, прошедших повышение квалификации по вопросам реализации ФГОС – 2648 человек.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Harrington" panose="04040505050A0202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" y="1145627"/>
            <a:ext cx="5665076" cy="5665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2"/>
    </mc:Choice>
    <mc:Fallback xmlns="">
      <p:transition spd="slow" advTm="223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9233" y="602933"/>
            <a:ext cx="3780353" cy="472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Работа РУМО</a:t>
            </a:r>
            <a:endParaRPr lang="en-US" sz="2950" dirty="0"/>
          </a:p>
        </p:txBody>
      </p:sp>
      <p:sp>
        <p:nvSpPr>
          <p:cNvPr id="3" name="Shape 1"/>
          <p:cNvSpPr/>
          <p:nvPr/>
        </p:nvSpPr>
        <p:spPr>
          <a:xfrm>
            <a:off x="7307580" y="1377791"/>
            <a:ext cx="15240" cy="6248876"/>
          </a:xfrm>
          <a:prstGeom prst="roundRect">
            <a:avLst>
              <a:gd name="adj" fmla="val 148837"/>
            </a:avLst>
          </a:prstGeom>
          <a:solidFill>
            <a:srgbClr val="CBC5B8"/>
          </a:solidFill>
          <a:ln/>
        </p:spPr>
      </p:sp>
      <p:sp>
        <p:nvSpPr>
          <p:cNvPr id="4" name="Shape 2"/>
          <p:cNvSpPr/>
          <p:nvPr/>
        </p:nvSpPr>
        <p:spPr>
          <a:xfrm>
            <a:off x="6631126" y="1710214"/>
            <a:ext cx="529233" cy="15240"/>
          </a:xfrm>
          <a:prstGeom prst="roundRect">
            <a:avLst>
              <a:gd name="adj" fmla="val 148837"/>
            </a:avLst>
          </a:prstGeom>
          <a:solidFill>
            <a:srgbClr val="CBC5B8"/>
          </a:solidFill>
          <a:ln/>
        </p:spPr>
      </p:sp>
      <p:sp>
        <p:nvSpPr>
          <p:cNvPr id="5" name="Shape 3"/>
          <p:cNvSpPr/>
          <p:nvPr/>
        </p:nvSpPr>
        <p:spPr>
          <a:xfrm>
            <a:off x="7145119" y="1547813"/>
            <a:ext cx="340162" cy="340162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6" name="Text 4"/>
          <p:cNvSpPr/>
          <p:nvPr/>
        </p:nvSpPr>
        <p:spPr>
          <a:xfrm>
            <a:off x="7249418" y="1604486"/>
            <a:ext cx="1315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3044428" y="1529001"/>
            <a:ext cx="3439120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Обсуждение актуальных вопросов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529233" y="1856065"/>
            <a:ext cx="5954316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90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ходе заседаний секций обсуждались вопросы введения обновленных ФГОС НОО, ФГОС ООО, ФГОС СОО, повышения качества преподавания предметов, методик выявления и устранения профессиональных дефицитов, использование современных образовательных технологий, развития функциональной грамотности</a:t>
            </a:r>
            <a:r>
              <a:rPr lang="en-US" sz="11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7470041" y="2466261"/>
            <a:ext cx="529233" cy="15240"/>
          </a:xfrm>
          <a:prstGeom prst="roundRect">
            <a:avLst>
              <a:gd name="adj" fmla="val 148837"/>
            </a:avLst>
          </a:prstGeom>
          <a:solidFill>
            <a:srgbClr val="CBC5B8"/>
          </a:solidFill>
          <a:ln/>
        </p:spPr>
      </p:sp>
      <p:sp>
        <p:nvSpPr>
          <p:cNvPr id="10" name="Shape 8"/>
          <p:cNvSpPr/>
          <p:nvPr/>
        </p:nvSpPr>
        <p:spPr>
          <a:xfrm>
            <a:off x="7145119" y="2303859"/>
            <a:ext cx="340162" cy="340162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1" name="Text 9"/>
          <p:cNvSpPr/>
          <p:nvPr/>
        </p:nvSpPr>
        <p:spPr>
          <a:xfrm>
            <a:off x="7249418" y="2360533"/>
            <a:ext cx="1315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8146852" y="2285048"/>
            <a:ext cx="1890117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Формат заседаний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8146852" y="2612112"/>
            <a:ext cx="595431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Заседания секций РУМО проводились в форме вебинаров, семинаров, и др</a:t>
            </a:r>
            <a:r>
              <a:rPr lang="en-US" sz="11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6631126" y="3700582"/>
            <a:ext cx="529233" cy="15240"/>
          </a:xfrm>
          <a:prstGeom prst="roundRect">
            <a:avLst>
              <a:gd name="adj" fmla="val 148837"/>
            </a:avLst>
          </a:prstGeom>
          <a:solidFill>
            <a:srgbClr val="CBC5B8"/>
          </a:solidFill>
          <a:ln/>
        </p:spPr>
      </p:sp>
      <p:sp>
        <p:nvSpPr>
          <p:cNvPr id="15" name="Shape 13"/>
          <p:cNvSpPr/>
          <p:nvPr/>
        </p:nvSpPr>
        <p:spPr>
          <a:xfrm>
            <a:off x="7145119" y="3538180"/>
            <a:ext cx="340162" cy="340162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6" name="Text 14"/>
          <p:cNvSpPr/>
          <p:nvPr/>
        </p:nvSpPr>
        <p:spPr>
          <a:xfrm>
            <a:off x="7249418" y="3594854"/>
            <a:ext cx="1315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3033654" y="3519368"/>
            <a:ext cx="3242429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Наиболее востребованные темы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529233" y="3846433"/>
            <a:ext cx="5954316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90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Наиболее востребованными темами стали: введение обновленных ФГОС и реализация действующих ФГОС в преподавании учебных предметов; научно-методическое обеспечение образовательного процесса в условиях введения обновленных ФГОС; развитие внутренней системы оценки качества образования (ВСОКО); новые направления воспитательной работы, содержание и технологии проведения занятий «Разговоры о важном»; стратегии работы советников по воспитанию; реализация требований обновлённых санитарных правил и гигиенических нормативов; содержание и технологии разработки программ внеурочной деятельности в соответствии с требованиями ФГОС; внедрение и реализация региональных проектов национального проекта «Образование»; итоговая аттестация обучающихся 9-х и 11-х классов по общеобразовательным предметам; нормативно-правовое и научно-методическое обеспечение образовательного процесса; психолого-педагогическое сопровождение введения ФГОС обучающихся с ОВЗ; современные формы оценивания учебных достижений обучающихся.</a:t>
            </a:r>
            <a:endParaRPr lang="en-US" sz="1600" dirty="0"/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3"/>
          <a:srcRect l="29058" t="22622" r="25233" b="11897"/>
          <a:stretch/>
        </p:blipFill>
        <p:spPr>
          <a:xfrm>
            <a:off x="8309312" y="3147236"/>
            <a:ext cx="6238847" cy="50274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04938" y="3846433"/>
            <a:ext cx="1849821" cy="37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2025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8"/>
    </mc:Choice>
    <mc:Fallback xmlns="">
      <p:transition spd="slow" advTm="108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4371" y="3289102"/>
            <a:ext cx="13099971" cy="611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Методическая поддержка единой системы работы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" y="4193381"/>
            <a:ext cx="977741" cy="17521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55363" y="4388882"/>
            <a:ext cx="339292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Совещания в формате ВКС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955363" y="4811673"/>
            <a:ext cx="11990665" cy="938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 целью методической поддержки единой системы работы муниципальных отделов образования, руководителей общеобразовательных организаций и школьных методических объединений, Институт регулярно участвовал в совещаниях, организованных в формате ВКС.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1" y="5945505"/>
            <a:ext cx="977741" cy="14393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55363" y="6141006"/>
            <a:ext cx="814994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Научно-методическое сопровождение воспитательной работы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955363" y="6563797"/>
            <a:ext cx="11990665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Научно-методическому сопровождению воспитательной работы было уделено особое внимание. Целый комплекс мероприятий был посвящен данному направлению.</a:t>
            </a:r>
            <a:endParaRPr lang="en-US" sz="1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2055" t="36830" r="23400" b="13340"/>
          <a:stretch/>
        </p:blipFill>
        <p:spPr>
          <a:xfrm>
            <a:off x="7950695" y="115822"/>
            <a:ext cx="6016109" cy="3091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1203" t="37786" r="23436" b="7571"/>
          <a:stretch/>
        </p:blipFill>
        <p:spPr>
          <a:xfrm>
            <a:off x="1173241" y="23340"/>
            <a:ext cx="5986293" cy="3323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"/>
    </mc:Choice>
    <mc:Fallback xmlns="">
      <p:transition spd="slow" advTm="757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451" y="912614"/>
            <a:ext cx="13414058" cy="502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Разработка методических рекомендаций и сценариев занятий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562451" y="2459355"/>
            <a:ext cx="3195638" cy="160615"/>
          </a:xfrm>
          <a:prstGeom prst="roundRect">
            <a:avLst>
              <a:gd name="adj" fmla="val 15009"/>
            </a:avLst>
          </a:prstGeom>
          <a:solidFill>
            <a:srgbClr val="E5DFD2"/>
          </a:solidFill>
          <a:ln/>
        </p:spPr>
      </p:sp>
      <p:sp>
        <p:nvSpPr>
          <p:cNvPr id="4" name="Text 2"/>
          <p:cNvSpPr/>
          <p:nvPr/>
        </p:nvSpPr>
        <p:spPr>
          <a:xfrm>
            <a:off x="562451" y="2860953"/>
            <a:ext cx="319563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Материалы для студентов СПО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62451" y="3459242"/>
            <a:ext cx="3195638" cy="385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Хотелось бы отметить и выразить искреннюю благодарность и признательность за активное участие в разработке методических рекомендаций и сценариев занятий в рамках регионального компонента «Разговоры о важном», которые состоятся 24 февраля 2025 года следующим педагогическим работникам: Нормайкиной Екатерине Вячеславовне, преподавателю ГБПОУ «Региональный железнодорожный техникум», за предоставленные материалы для студентов среднего профессионального образования.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3999071" y="2218253"/>
            <a:ext cx="3195638" cy="160615"/>
          </a:xfrm>
          <a:prstGeom prst="roundRect">
            <a:avLst>
              <a:gd name="adj" fmla="val 15009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3999071" y="2619851"/>
            <a:ext cx="319563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Материалы для учащихся 1–4 классов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3999071" y="3218140"/>
            <a:ext cx="3195638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Лемешевой Нине Васильевне, учителю начальных классов МБОУ «СОШ № 53» города Брянска, за материалы для учащихся 1–4 классов.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435691" y="1977152"/>
            <a:ext cx="3195638" cy="160615"/>
          </a:xfrm>
          <a:prstGeom prst="roundRect">
            <a:avLst>
              <a:gd name="adj" fmla="val 15009"/>
            </a:avLst>
          </a:prstGeom>
          <a:solidFill>
            <a:srgbClr val="E5DFD2"/>
          </a:solidFill>
          <a:ln/>
        </p:spPr>
      </p:sp>
      <p:sp>
        <p:nvSpPr>
          <p:cNvPr id="10" name="Text 8"/>
          <p:cNvSpPr/>
          <p:nvPr/>
        </p:nvSpPr>
        <p:spPr>
          <a:xfrm>
            <a:off x="7435691" y="2378750"/>
            <a:ext cx="319563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Материалы для обучающихся 5-9 классов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435691" y="2977039"/>
            <a:ext cx="3195638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Козловой Наталье Сергеевне, учителю английского языка, советнику директора по воспитанию и работе с детскими объединениями МБОУ «СОШ № 30» города Брянска, руководителю РУМО классных руководителей для 5–9 классов, за её вклад в разработку материалов для обучающихся 5-9 классов.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0872311" y="1736169"/>
            <a:ext cx="3195638" cy="160615"/>
          </a:xfrm>
          <a:prstGeom prst="roundRect">
            <a:avLst>
              <a:gd name="adj" fmla="val 15009"/>
            </a:avLst>
          </a:prstGeom>
          <a:solidFill>
            <a:srgbClr val="E5DFD2"/>
          </a:solidFill>
          <a:ln/>
        </p:spPr>
      </p:sp>
      <p:sp>
        <p:nvSpPr>
          <p:cNvPr id="13" name="Text 11"/>
          <p:cNvSpPr/>
          <p:nvPr/>
        </p:nvSpPr>
        <p:spPr>
          <a:xfrm>
            <a:off x="10872311" y="2137767"/>
            <a:ext cx="319563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Материалы для учащихся 10–11 классов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0872311" y="2736056"/>
            <a:ext cx="3195638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Новик Елене Владимировне, учителю физики, советника директора по воспитанию и работе с детскими объединениями МБОУ «Гимназия города Новозыбкова», за материалы для учащихся 10–11 классов.</a:t>
            </a:r>
            <a:endParaRPr lang="en-US" sz="125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429" t="12465" r="3684" b="8140"/>
          <a:stretch/>
        </p:blipFill>
        <p:spPr>
          <a:xfrm>
            <a:off x="3909849" y="5129049"/>
            <a:ext cx="5996037" cy="28828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7167" t="27301" r="16881" b="29838"/>
          <a:stretch/>
        </p:blipFill>
        <p:spPr>
          <a:xfrm>
            <a:off x="10991835" y="4878117"/>
            <a:ext cx="3486488" cy="323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5"/>
    </mc:Choice>
    <mc:Fallback xmlns="">
      <p:transition spd="slow" advTm="160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94179" y="881420"/>
            <a:ext cx="7241627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Результаты реализованных мероприятий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03275" y="2571155"/>
            <a:ext cx="7710249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5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2648</a:t>
            </a:r>
            <a:endParaRPr lang="en-US" sz="5300" dirty="0"/>
          </a:p>
        </p:txBody>
      </p:sp>
      <p:sp>
        <p:nvSpPr>
          <p:cNvPr id="5" name="Text 2"/>
          <p:cNvSpPr/>
          <p:nvPr/>
        </p:nvSpPr>
        <p:spPr>
          <a:xfrm>
            <a:off x="8197810" y="3503057"/>
            <a:ext cx="3721060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Педагогические работники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189076" y="3945850"/>
            <a:ext cx="6724448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Общее количество педагогических и руководящих работников системы образования Брянской области, прошедших повышение квалификации по вопросам реализации ФГОС – 2648 человек.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03275" y="5645706"/>
            <a:ext cx="7710249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53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601</a:t>
            </a:r>
            <a:endParaRPr lang="en-US" sz="5300" dirty="0"/>
          </a:p>
        </p:txBody>
      </p:sp>
      <p:sp>
        <p:nvSpPr>
          <p:cNvPr id="8" name="Text 5"/>
          <p:cNvSpPr/>
          <p:nvPr/>
        </p:nvSpPr>
        <p:spPr>
          <a:xfrm>
            <a:off x="8558093" y="6577608"/>
            <a:ext cx="3000494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Участники семинаров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203275" y="7020401"/>
            <a:ext cx="77102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работе 14 семинаров приняли участие 601 человек.</a:t>
            </a:r>
            <a:endParaRPr lang="en-US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5423" t="23422" r="11316" b="5719"/>
          <a:stretch/>
        </p:blipFill>
        <p:spPr>
          <a:xfrm>
            <a:off x="241735" y="881420"/>
            <a:ext cx="6788905" cy="6254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0"/>
    </mc:Choice>
    <mc:Fallback xmlns="">
      <p:transition spd="slow" advTm="1149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872</Words>
  <Application>Microsoft Office PowerPoint</Application>
  <PresentationFormat>Произвольный</PresentationFormat>
  <Paragraphs>83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Lato</vt:lpstr>
      <vt:lpstr>Harrington</vt:lpstr>
      <vt:lpstr>HoloLens MDL2 Assets</vt:lpstr>
      <vt:lpstr>Bahnschrift Light</vt:lpstr>
      <vt:lpstr>Calibri</vt:lpstr>
      <vt:lpstr>Lato Bold</vt:lpstr>
      <vt:lpstr>Goudy Stout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23</cp:revision>
  <dcterms:created xsi:type="dcterms:W3CDTF">2025-02-25T07:00:32Z</dcterms:created>
  <dcterms:modified xsi:type="dcterms:W3CDTF">2025-02-25T10:26:19Z</dcterms:modified>
</cp:coreProperties>
</file>