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256" r:id="rId2"/>
    <p:sldId id="278" r:id="rId3"/>
    <p:sldId id="257" r:id="rId4"/>
    <p:sldId id="258" r:id="rId5"/>
    <p:sldId id="260" r:id="rId6"/>
    <p:sldId id="275" r:id="rId7"/>
    <p:sldId id="276" r:id="rId8"/>
    <p:sldId id="264" r:id="rId9"/>
    <p:sldId id="283" r:id="rId10"/>
    <p:sldId id="273" r:id="rId11"/>
    <p:sldId id="274" r:id="rId12"/>
    <p:sldId id="269" r:id="rId13"/>
    <p:sldId id="279" r:id="rId14"/>
    <p:sldId id="287" r:id="rId15"/>
    <p:sldId id="271" r:id="rId16"/>
    <p:sldId id="272" r:id="rId17"/>
    <p:sldId id="280" r:id="rId18"/>
    <p:sldId id="288" r:id="rId19"/>
    <p:sldId id="28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1D3452-211A-4446-B27C-86BF6097FE30}" type="datetimeFigureOut">
              <a:rPr lang="ru-RU" smtClean="0"/>
              <a:pPr/>
              <a:t>05.06.2026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9C0D-CC86-4BC7-AD7E-C556D4379E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204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B18CC-26A8-48A3-B01B-B23A02849C69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087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8A44DBE-FBE3-4081-A1DF-CACBF61EE5EF}" type="datetimeFigureOut">
              <a:rPr lang="ru-RU" smtClean="0"/>
              <a:pPr/>
              <a:t>05.06.2026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1095680-0149-4884-8F16-B65D2FFEBCE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3960440"/>
          </a:xfrm>
        </p:spPr>
        <p:txBody>
          <a:bodyPr>
            <a:noAutofit/>
          </a:bodyPr>
          <a:lstStyle/>
          <a:p>
            <a:r>
              <a:rPr lang="ru-RU" sz="7000" dirty="0" smtClean="0"/>
              <a:t>Металлорежущие станки</a:t>
            </a:r>
            <a:endParaRPr lang="ru-RU" sz="7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7467600" cy="1071546"/>
          </a:xfrm>
        </p:spPr>
        <p:txBody>
          <a:bodyPr/>
          <a:lstStyle/>
          <a:p>
            <a:pPr algn="ctr"/>
            <a:r>
              <a:rPr lang="ru-RU" dirty="0" smtClean="0"/>
              <a:t>Шлифовальные станки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501122" cy="6000768"/>
          </a:xfrm>
        </p:spPr>
        <p:txBody>
          <a:bodyPr>
            <a:normAutofit fontScale="85000" lnSpcReduction="10000"/>
          </a:bodyPr>
          <a:lstStyle/>
          <a:p>
            <a:pPr marL="420624" indent="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Шлифовальные станки имеют вращающийся абразивный инструмент. Эти станки применяют в основном для окончательной (финишной) чистовой обработки деталей, путем снятия с их поверхности слоев металла с точностью, доходящей иногда до десятых долей микрометра и придания обрабатываемой поверхности высокой чистоты.</a:t>
            </a:r>
          </a:p>
          <a:p>
            <a:pPr marL="420624" indent="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На шлифовальные станки поступают заготовки, предварительно обработанные на других станках с оставлением небольшого припуска под шлифование, величина которого зависит от требуемого класса точности, размеров детали и предшествующей обработки.</a:t>
            </a:r>
          </a:p>
          <a:p>
            <a:pPr marL="420624" indent="384048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На шлифовальных станках выполняют: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обдирку, разрезку и отрезку заготовок;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точную обработку плоскостей, поверхностей вращения, зубьев колес, винтовых и фасонных поверхностей и т. п.;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ru-RU" dirty="0" smtClean="0"/>
              <a:t>заточку всевозможного инструмента.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15370" cy="114298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Круглошлифовальные станки </a:t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10244" name="Содержимое 2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71538" y="1000108"/>
            <a:ext cx="6715172" cy="3857652"/>
          </a:xfrm>
        </p:spPr>
      </p:pic>
      <p:sp>
        <p:nvSpPr>
          <p:cNvPr id="10249" name="Rectangle 9"/>
          <p:cNvSpPr>
            <a:spLocks noGrp="1"/>
          </p:cNvSpPr>
          <p:nvPr>
            <p:ph type="body" idx="4294967295"/>
          </p:nvPr>
        </p:nvSpPr>
        <p:spPr>
          <a:xfrm>
            <a:off x="0" y="4929198"/>
            <a:ext cx="9001156" cy="214312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r>
              <a:rPr lang="ru-RU" sz="2000" dirty="0" smtClean="0"/>
              <a:t>         </a:t>
            </a:r>
            <a:r>
              <a:rPr lang="ru-RU" sz="2100" dirty="0" smtClean="0"/>
              <a:t>1 — электрошкаф; 2 — передняя бабка; 3, 11, 13 — рукоятки; 4 — люнет; 5 — механизм автоматической правки круга; 6, 17 — маховик; 7— шлифовальная бабка; 8 — механизм поперечных подач; 9 — пульт управления; 10— гидростанция; 12— задняя бабка; 14— панель гидроуправления; 15— педаль; 16— ось; 18, 19— верхний и нижний стол соответственно; 20 — станина</a:t>
            </a:r>
            <a:br>
              <a:rPr lang="ru-RU" sz="2100" dirty="0" smtClean="0"/>
            </a:br>
            <a:endParaRPr lang="ru-RU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Зубо- и резьбо-обрабатывающие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472518" cy="5572164"/>
          </a:xfrm>
        </p:spPr>
        <p:txBody>
          <a:bodyPr>
            <a:normAutofit/>
          </a:bodyPr>
          <a:lstStyle/>
          <a:p>
            <a:pPr indent="411480">
              <a:buNone/>
            </a:pPr>
            <a:r>
              <a:rPr lang="ru-RU" dirty="0" smtClean="0"/>
              <a:t> </a:t>
            </a:r>
            <a:r>
              <a:rPr lang="ru-RU" i="1" dirty="0" smtClean="0"/>
              <a:t>Зубообрабатывающий станок </a:t>
            </a:r>
            <a:r>
              <a:rPr lang="ru-RU" dirty="0" smtClean="0"/>
              <a:t>- металлорежущий станок для обработки зубчатых колёс, червяков и зубчатых реек. На станках такого типа осуществляют: черновую обработку зубьев, чистовую обработку зубьев, приработку зубчатых колёс, доводку зубьев, закругление торцов зубьев. В зависимости от применяемого инструмента различают:</a:t>
            </a:r>
          </a:p>
          <a:p>
            <a:pPr algn="ctr">
              <a:buFont typeface="Wingdings" pitchFamily="2" charset="2"/>
              <a:buChar char="v"/>
            </a:pPr>
            <a:r>
              <a:rPr lang="ru-RU" dirty="0" smtClean="0"/>
              <a:t> зубофрезерные;</a:t>
            </a:r>
          </a:p>
          <a:p>
            <a:pPr algn="ctr">
              <a:buFont typeface="Wingdings" pitchFamily="2" charset="2"/>
              <a:buChar char="v"/>
            </a:pPr>
            <a:r>
              <a:rPr lang="ru-RU" dirty="0" smtClean="0"/>
              <a:t>зубодолбёжные; </a:t>
            </a:r>
          </a:p>
          <a:p>
            <a:pPr algn="ctr">
              <a:buFont typeface="Wingdings" pitchFamily="2" charset="2"/>
              <a:buChar char="v"/>
            </a:pPr>
            <a:r>
              <a:rPr lang="ru-RU" dirty="0" smtClean="0"/>
              <a:t>зубострогальные; </a:t>
            </a:r>
          </a:p>
          <a:p>
            <a:pPr algn="ctr">
              <a:buFont typeface="Wingdings" pitchFamily="2" charset="2"/>
              <a:buChar char="v"/>
            </a:pPr>
            <a:r>
              <a:rPr lang="ru-RU" dirty="0" smtClean="0"/>
              <a:t>зубоотделочные.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65403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i="1" dirty="0" smtClean="0"/>
              <a:t>Резьбонарезной станок</a:t>
            </a:r>
            <a:endParaRPr lang="ru-RU" i="1" dirty="0"/>
          </a:p>
        </p:txBody>
      </p:sp>
      <p:sp>
        <p:nvSpPr>
          <p:cNvPr id="14339" name="Содержимое 6"/>
          <p:cNvSpPr>
            <a:spLocks noGrp="1"/>
          </p:cNvSpPr>
          <p:nvPr>
            <p:ph sz="half" idx="1"/>
          </p:nvPr>
        </p:nvSpPr>
        <p:spPr>
          <a:xfrm>
            <a:off x="3786182" y="785794"/>
            <a:ext cx="5357818" cy="5715040"/>
          </a:xfrm>
        </p:spPr>
        <p:txBody>
          <a:bodyPr>
            <a:noAutofit/>
          </a:bodyPr>
          <a:lstStyle/>
          <a:p>
            <a:pPr>
              <a:buNone/>
              <a:defRPr/>
            </a:pPr>
            <a:r>
              <a:rPr lang="ru-RU" sz="1800" dirty="0" smtClean="0"/>
              <a:t>         </a:t>
            </a:r>
            <a:r>
              <a:rPr lang="ru-RU" sz="1800" i="1" dirty="0" smtClean="0"/>
              <a:t> </a:t>
            </a:r>
            <a:r>
              <a:rPr lang="ru-RU" sz="2400" i="1" dirty="0" err="1" smtClean="0"/>
              <a:t>Резьбообрабатывающий</a:t>
            </a:r>
            <a:r>
              <a:rPr lang="ru-RU" sz="2400" i="1" dirty="0" smtClean="0"/>
              <a:t> станок</a:t>
            </a:r>
            <a:r>
              <a:rPr lang="ru-RU" sz="2400" dirty="0" smtClean="0"/>
              <a:t> </a:t>
            </a:r>
            <a:r>
              <a:rPr lang="ru-RU" sz="1800" dirty="0" smtClean="0"/>
              <a:t>- металлорежущий станок, предназначенный для получения и обработки резьбы. Основными типами </a:t>
            </a:r>
            <a:r>
              <a:rPr lang="ru-RU" sz="1800" dirty="0" err="1" smtClean="0"/>
              <a:t>резьбообрабатывающих</a:t>
            </a:r>
            <a:r>
              <a:rPr lang="ru-RU" sz="1800" dirty="0" smtClean="0"/>
              <a:t> станков являются :</a:t>
            </a:r>
          </a:p>
          <a:p>
            <a:pPr algn="ctr">
              <a:buFont typeface="Wingdings" pitchFamily="2" charset="2"/>
              <a:buChar char="v"/>
              <a:defRPr/>
            </a:pPr>
            <a:r>
              <a:rPr lang="ru-RU" sz="1800" dirty="0" smtClean="0"/>
              <a:t>резьбонарезные, </a:t>
            </a:r>
          </a:p>
          <a:p>
            <a:pPr algn="ctr">
              <a:buFont typeface="Wingdings" pitchFamily="2" charset="2"/>
              <a:buChar char="v"/>
              <a:defRPr/>
            </a:pPr>
            <a:r>
              <a:rPr lang="ru-RU" sz="1800" dirty="0" err="1" smtClean="0"/>
              <a:t>резьбофрезерные</a:t>
            </a:r>
            <a:r>
              <a:rPr lang="ru-RU" sz="1800" dirty="0" smtClean="0"/>
              <a:t>, </a:t>
            </a:r>
          </a:p>
          <a:p>
            <a:pPr algn="ctr">
              <a:buFont typeface="Wingdings" pitchFamily="2" charset="2"/>
              <a:buChar char="v"/>
              <a:defRPr/>
            </a:pPr>
            <a:r>
              <a:rPr lang="ru-RU" sz="1800" dirty="0" smtClean="0"/>
              <a:t>гайконарезные, </a:t>
            </a:r>
          </a:p>
          <a:p>
            <a:pPr algn="ctr">
              <a:buFont typeface="Wingdings" pitchFamily="2" charset="2"/>
              <a:buChar char="v"/>
              <a:defRPr/>
            </a:pPr>
            <a:r>
              <a:rPr lang="ru-RU" sz="1800" dirty="0" err="1" smtClean="0"/>
              <a:t>резьбо</a:t>
            </a:r>
            <a:r>
              <a:rPr lang="ru-RU" sz="1800" dirty="0" smtClean="0"/>
              <a:t>- и червячно-шлифовальные станки.</a:t>
            </a:r>
          </a:p>
          <a:p>
            <a:pPr>
              <a:buNone/>
              <a:defRPr/>
            </a:pPr>
            <a:r>
              <a:rPr lang="ru-RU" sz="1800" dirty="0" smtClean="0"/>
              <a:t>          Способы </a:t>
            </a:r>
            <a:r>
              <a:rPr lang="ru-RU" sz="1800" dirty="0" err="1" smtClean="0"/>
              <a:t>резьбообрабатывания</a:t>
            </a:r>
            <a:r>
              <a:rPr lang="ru-RU" sz="1800" dirty="0" smtClean="0"/>
              <a:t> весьма разнообразны.</a:t>
            </a:r>
          </a:p>
          <a:p>
            <a:pPr marL="216000" indent="411480">
              <a:buNone/>
            </a:pPr>
            <a:r>
              <a:rPr lang="ru-RU" sz="1800" dirty="0" smtClean="0"/>
              <a:t>        </a:t>
            </a:r>
          </a:p>
          <a:p>
            <a:pPr marL="216000" indent="411480" eaLnBrk="1" hangingPunct="1">
              <a:buFont typeface="Wingdings 2" pitchFamily="18" charset="2"/>
              <a:buNone/>
            </a:pPr>
            <a:r>
              <a:rPr lang="ru-RU" sz="1600" dirty="0" smtClean="0"/>
              <a:t>Кинематическая схема резьбонарезного станка мод. С-102М: 1, 7 — шкивы; 2 — ходовой винт; 3 — промежуточный валик; 4, 12 — кулачковые муфты; 5 — поводковая бабка; 6 — шпиндель поводковой бабки; 8 — передняя бабка; 9— заготовка; 10— задняя бабка; 11 — рукоятка</a:t>
            </a:r>
          </a:p>
        </p:txBody>
      </p:sp>
      <p:pic>
        <p:nvPicPr>
          <p:cNvPr id="14340" name="Содержимое 9" descr="a037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2844" y="1357298"/>
            <a:ext cx="3533775" cy="47926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 smtClean="0"/>
              <a:t>Фрезерные станки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rmAutofit fontScale="92500" lnSpcReduction="10000"/>
          </a:bodyPr>
          <a:lstStyle/>
          <a:p>
            <a:pPr indent="411480">
              <a:buNone/>
            </a:pPr>
            <a:r>
              <a:rPr lang="ru-RU" i="1" dirty="0" err="1" smtClean="0"/>
              <a:t>Фре́зерные</a:t>
            </a:r>
            <a:r>
              <a:rPr lang="ru-RU" i="1" dirty="0" smtClean="0"/>
              <a:t> станки́</a:t>
            </a:r>
            <a:r>
              <a:rPr lang="ru-RU" dirty="0" smtClean="0"/>
              <a:t> — группа металлорежущих станков в классификации по виду обработки по виду обработки. Фрезерные станки предназначены для обработки с помощью фрезы плоских и фасонных поверхностей, тел вращения, зубчатых колёс и т. п. металлических и других заготовок. При этом фреза, закрепленная с помощью цанги в шпинделе фрезерного станка совершает вращательное (</a:t>
            </a:r>
            <a:r>
              <a:rPr lang="ru-RU" i="1" dirty="0" smtClean="0"/>
              <a:t>главное</a:t>
            </a:r>
            <a:r>
              <a:rPr lang="ru-RU" dirty="0" smtClean="0"/>
              <a:t>) движение, а заготовка, закреплённая на столе, совершает </a:t>
            </a:r>
            <a:r>
              <a:rPr lang="ru-RU" i="1" dirty="0" smtClean="0"/>
              <a:t>движение подачи</a:t>
            </a:r>
            <a:r>
              <a:rPr lang="ru-RU" dirty="0" smtClean="0"/>
              <a:t> прямолинейное или криволинейное. Управление может быть ручным, автоматизированным или осуществляться с помощью системы ЧПУ (CNC).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3857628"/>
            <a:ext cx="9144000" cy="3000372"/>
          </a:xfrm>
        </p:spPr>
        <p:txBody>
          <a:bodyPr>
            <a:normAutofit lnSpcReduction="10000"/>
          </a:bodyPr>
          <a:lstStyle/>
          <a:p>
            <a:pPr indent="411480">
              <a:buNone/>
            </a:pPr>
            <a:r>
              <a:rPr lang="ru-RU" sz="1500" dirty="0" smtClean="0"/>
              <a:t>Станина 1 является основанием стола. Коробка скоростей расположена внутри станины. </a:t>
            </a:r>
          </a:p>
          <a:p>
            <a:pPr indent="411480">
              <a:buNone/>
            </a:pPr>
            <a:r>
              <a:rPr lang="ru-RU" sz="1500" dirty="0" smtClean="0"/>
              <a:t>    Вертикальные направляющие станины служат для перемещения рабочего стола. Консоль служит для подъема и опускания стола. На столе 3 устанавливают обрабатываемую заготовку. Т-образные пазы стола предназначены для головок болтов, крепящих изделие или приспособление. </a:t>
            </a:r>
          </a:p>
          <a:p>
            <a:pPr indent="411480">
              <a:buNone/>
            </a:pPr>
            <a:r>
              <a:rPr lang="ru-RU" sz="1500" dirty="0" smtClean="0"/>
              <a:t>    Хобот 2 закрепляется на горизонтальных направляющих станины. Шпиндель 5 имеет метрический конус.   На столе 3 закрепляют приспособление (тисы, делительную головку, поворотный стол, центра и т. п.). Зная диаметр фрезы и материал заготовки, устанавливают частоту вращения шпинделя. </a:t>
            </a:r>
          </a:p>
          <a:p>
            <a:pPr indent="411480">
              <a:buNone/>
            </a:pPr>
            <a:r>
              <a:rPr lang="ru-RU" sz="1500" dirty="0" smtClean="0"/>
              <a:t> </a:t>
            </a:r>
          </a:p>
          <a:p>
            <a:pPr indent="411480">
              <a:buNone/>
            </a:pPr>
            <a:r>
              <a:rPr lang="ru-RU" sz="1500" dirty="0" smtClean="0"/>
              <a:t>Схема фрезерного станка модели 675: 1 – станина; 2 – хобот; 3 – рабочий стол; 4 – шпиндельная бабка;  5 – шпиндель; 6 – коробка скоростей; 7 – коробка подач; 8 – пуск и остановка главного двигателя</a:t>
            </a:r>
            <a:endParaRPr lang="ru-RU" sz="1500" dirty="0"/>
          </a:p>
        </p:txBody>
      </p:sp>
      <p:pic>
        <p:nvPicPr>
          <p:cNvPr id="6" name="Содержимое 5" descr="Ris6_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613231" y="142852"/>
            <a:ext cx="5740914" cy="37147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Строгальные, долбежные, протяжные станки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5429264"/>
          </a:xfrm>
        </p:spPr>
        <p:txBody>
          <a:bodyPr>
            <a:normAutofit fontScale="62500" lnSpcReduction="20000"/>
          </a:bodyPr>
          <a:lstStyle/>
          <a:p>
            <a:pPr indent="411480">
              <a:buNone/>
            </a:pPr>
            <a:r>
              <a:rPr lang="ru-RU" b="1" i="1" dirty="0" smtClean="0"/>
              <a:t>      Строгальные станки</a:t>
            </a:r>
            <a:r>
              <a:rPr lang="ru-RU" dirty="0" smtClean="0"/>
              <a:t> предназначаются для обработки так называемых линейчатых поверхностей — горизонтальных, вертикальных и наклонных плоскостей. К линейчатым относятся и фасонные поверхности, представляющие собой сочетание плоскостей, расположенных под разными углами. Обработке на строгальных станках подвергаются как детали малых размеров, так и весьма крупные поковки, отливки и сварные конструкции длиной до 12 м, шириной до 6 м и высотой до 3 м; вес таких деталей может достигать 200 т.</a:t>
            </a:r>
          </a:p>
          <a:p>
            <a:pPr indent="411480">
              <a:buNone/>
            </a:pPr>
            <a:r>
              <a:rPr lang="ru-RU" b="1" i="1" dirty="0" smtClean="0"/>
              <a:t>Долбежные станки </a:t>
            </a:r>
            <a:r>
              <a:rPr lang="ru-RU" dirty="0" smtClean="0"/>
              <a:t>предназначены для обработки долблением плоских и фасонных линейчатых поверхностей, пазов и канавок в разнообразных деталях, а также штампов различных видов. Движение подачи в долбежных станках прерывистое (периодическое) и осуществляется путем продольной, поперечной или круговой подачи стола. В современных долбежных станках движение ползуна осуществляется посредством механического или гидравлического привода.</a:t>
            </a:r>
          </a:p>
          <a:p>
            <a:pPr indent="411480">
              <a:buNone/>
            </a:pPr>
            <a:r>
              <a:rPr lang="ru-RU" b="1" i="1" dirty="0" smtClean="0"/>
              <a:t>Протяжные станки</a:t>
            </a:r>
            <a:r>
              <a:rPr lang="ru-RU" dirty="0" smtClean="0"/>
              <a:t> предназначены для обработки поверхностей различного профиля инструментом — протяжкой. Протяжные станки разделяются на станки общего назначения и специальные, служат для обработки (протягивания) внутренних и наружных поверхностей. В Протяжных станках рабочим движением является прямолинейное движение каретки, несущей протяжку, либо заготовки при неподвижной протяжке. Выпускаются модели Протяжных станков с горизонтальным  и вертикальным расположением кареток (от одной до 6), одно- и многопозиционные (с поворотными столами для установки нескольких деталей).</a:t>
            </a:r>
          </a:p>
          <a:p>
            <a:pPr indent="411480"/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2968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Поперечно-строгальный станок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4357694"/>
            <a:ext cx="8643998" cy="2500306"/>
          </a:xfrm>
        </p:spPr>
        <p:txBody>
          <a:bodyPr>
            <a:normAutofit/>
          </a:bodyPr>
          <a:lstStyle/>
          <a:p>
            <a:pPr marL="144000" indent="411480">
              <a:buNone/>
            </a:pPr>
            <a:r>
              <a:rPr lang="ru-RU" sz="1250" dirty="0" smtClean="0"/>
              <a:t>Общий вид поперечно-строгального станка. На станине 1 установлены и закреплены все узлы станка. По горизонтальным направляющим станины перемещается ползун 7, совершающий возвратно-поступательное движение с помощью кулисного механизма или от гидроцилиндра. На левом конце ползуна закреплен суппорт 6, состоящий из поворотного круга, салазок, поворотной и откидной доски 5 с резцедержателем. Суппорт вместе с резцом может перемещаться в вертикальном или наклонном направлении.</a:t>
            </a:r>
          </a:p>
          <a:p>
            <a:pPr marL="144000" indent="411480">
              <a:buNone/>
            </a:pPr>
            <a:r>
              <a:rPr lang="ru-RU" sz="1250" dirty="0" smtClean="0"/>
              <a:t>  Наклонное перемещение обеспечивается поворотом суппорта относительно горизонтальной оси. Резцедержатель может откидываться под воздействием шарнира, тем самым обеспечивается свободное скольжение резца по заготовке при холостом ходе ползуна. Траверса 4 со столом 3 устанавливается на вертикальных направляющих станины в соответствии с высотой заготовки. Стол служит для установки на нем обрабатываемой заготовки; он перемешается по траверсе в горизонтальной плоскости и сообщает заготовке поперечную подачу. Для большей жесткости стол дополнительно закрепляется в стойке 2</a:t>
            </a:r>
          </a:p>
          <a:p>
            <a:pPr marL="144000" indent="411480">
              <a:buNone/>
            </a:pPr>
            <a:r>
              <a:rPr lang="ru-RU" sz="1250" dirty="0" smtClean="0"/>
              <a:t>1 – станина; 2 - стойка ; 3 - стол ; 4 -  траверса;5 –откидная доска с резцедержателем ; 6 - </a:t>
            </a:r>
            <a:r>
              <a:rPr lang="ru-RU" sz="1250" dirty="0" err="1" smtClean="0"/>
              <a:t>ступпорт</a:t>
            </a:r>
            <a:r>
              <a:rPr lang="ru-RU" sz="1250" dirty="0" smtClean="0"/>
              <a:t> ; 7 - ползун.</a:t>
            </a:r>
            <a:endParaRPr lang="ru-RU" sz="1250" dirty="0"/>
          </a:p>
        </p:txBody>
      </p:sp>
      <p:pic>
        <p:nvPicPr>
          <p:cNvPr id="6" name="Содержимое 5" descr="a096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108542" y="714356"/>
            <a:ext cx="4749474" cy="36162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947192"/>
          </a:xfrm>
        </p:spPr>
        <p:txBody>
          <a:bodyPr/>
          <a:lstStyle/>
          <a:p>
            <a:pPr algn="ctr"/>
            <a:r>
              <a:rPr lang="ru-RU" sz="6000" dirty="0" smtClean="0"/>
              <a:t>РЕФЛЕКСИЯ</a:t>
            </a:r>
            <a:endParaRPr lang="ru-RU" sz="60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600200" y="1988840"/>
            <a:ext cx="7086600" cy="2028658"/>
          </a:xfrm>
        </p:spPr>
        <p:txBody>
          <a:bodyPr/>
          <a:lstStyle/>
          <a:p>
            <a:r>
              <a:rPr lang="ru-RU" dirty="0" smtClean="0"/>
              <a:t>Что такое металлорежущий станок?</a:t>
            </a:r>
          </a:p>
          <a:p>
            <a:r>
              <a:rPr lang="ru-RU" dirty="0" smtClean="0"/>
              <a:t>Назначение металлорежущих станков.</a:t>
            </a:r>
          </a:p>
          <a:p>
            <a:r>
              <a:rPr lang="ru-RU" dirty="0" smtClean="0"/>
              <a:t>Преимущества и недостатки металлорежущих станков.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97121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163216"/>
          </a:xfrm>
        </p:spPr>
        <p:txBody>
          <a:bodyPr/>
          <a:lstStyle/>
          <a:p>
            <a:r>
              <a:rPr lang="ru-RU" sz="5000" dirty="0" smtClean="0"/>
              <a:t>Домашнее задание</a:t>
            </a:r>
            <a:endParaRPr lang="ru-RU" sz="50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Выполнить схематическое изображение металлорежущего станка  с обозначением </a:t>
            </a:r>
            <a:r>
              <a:rPr lang="ru-RU" smtClean="0"/>
              <a:t>всех узлов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5616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5572164"/>
          </a:xfrm>
        </p:spPr>
        <p:txBody>
          <a:bodyPr>
            <a:normAutofit/>
          </a:bodyPr>
          <a:lstStyle/>
          <a:p>
            <a:r>
              <a:rPr lang="ru-RU" sz="1600" b="1" i="1" dirty="0" smtClean="0"/>
              <a:t>       </a:t>
            </a:r>
            <a:r>
              <a:rPr lang="ru-RU" sz="1600" dirty="0"/>
              <a:t>Считается, что история металлорежущих станков начинается с изобретения </a:t>
            </a:r>
            <a:r>
              <a:rPr lang="ru-RU" sz="1600" i="1" dirty="0"/>
              <a:t>суппорта</a:t>
            </a:r>
            <a:r>
              <a:rPr lang="ru-RU" sz="1600" dirty="0"/>
              <a:t> токарного станка.  Также сегодня вы сами оцените свою работу на занятии.</a:t>
            </a:r>
          </a:p>
          <a:p>
            <a:r>
              <a:rPr lang="ru-RU" sz="1600" dirty="0"/>
              <a:t>Металлорежущие станки – высокоразвитые машины, содержащие большое число механизмов, использующих механические, электрические, гидравлические и другие методы осуществления движений и управления. Развитие станкостроения, качество выпускаемых станков, мобильность и эффективность станочного парка определяют промышленный потенциал страны и уровень развития машиностроения.</a:t>
            </a:r>
          </a:p>
          <a:p>
            <a:r>
              <a:rPr lang="ru-RU" sz="1600" i="1" dirty="0"/>
              <a:t>Основные направления развития конструкций станков:</a:t>
            </a:r>
            <a:endParaRPr lang="ru-RU" sz="1600" dirty="0"/>
          </a:p>
          <a:p>
            <a:r>
              <a:rPr lang="ru-RU" sz="1600" dirty="0"/>
              <a:t>– повышение производительности путем интенсификации режимов обработки и сокращения вспомогательного времени;</a:t>
            </a:r>
          </a:p>
          <a:p>
            <a:r>
              <a:rPr lang="ru-RU" sz="1600" dirty="0"/>
              <a:t>- повышение уровня механизации и автоматизации за счет сокращения номенклатуры станков с ручным управлением, применения адаптивных систем и станков-автоматов, полуавтоматов;</a:t>
            </a:r>
          </a:p>
          <a:p>
            <a:r>
              <a:rPr lang="ru-RU" sz="1600" dirty="0"/>
              <a:t>- расширение номенклатуры и повышение технического уровня станков с ЧПУ;</a:t>
            </a:r>
          </a:p>
          <a:p>
            <a:r>
              <a:rPr lang="ru-RU" sz="1600" dirty="0"/>
              <a:t>- создание станков с ЧПУ со встроенными манипуляторами и механизмами смены инструментов;</a:t>
            </a:r>
          </a:p>
          <a:p>
            <a:r>
              <a:rPr lang="ru-RU" sz="1600" dirty="0"/>
              <a:t>- применение автоматических станочных модулей.</a:t>
            </a:r>
          </a:p>
          <a:p>
            <a:r>
              <a:rPr lang="ru-RU" sz="1600" dirty="0"/>
              <a:t>Итак, Металлорежущий станок – машина-орудие, предназначенная для изменения заготовки посредством резания с целью придания ей формы и размеров, предусмотренных чертежом.</a:t>
            </a:r>
            <a:r>
              <a:rPr lang="ru-RU" sz="1600" i="1" dirty="0"/>
              <a:t>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4397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составляющие станка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46"/>
            <a:ext cx="8786874" cy="5929354"/>
          </a:xfrm>
        </p:spPr>
        <p:txBody>
          <a:bodyPr>
            <a:normAutofit fontScale="55000" lnSpcReduction="20000"/>
          </a:bodyPr>
          <a:lstStyle/>
          <a:p>
            <a:pPr marL="252000" indent="342900">
              <a:buNone/>
            </a:pPr>
            <a:r>
              <a:rPr lang="ru-RU" b="1" i="1" dirty="0" smtClean="0"/>
              <a:t> </a:t>
            </a:r>
            <a:r>
              <a:rPr lang="ru-RU" sz="3300" b="1" i="1" dirty="0" err="1" smtClean="0"/>
              <a:t>Су́ппорт</a:t>
            </a:r>
            <a:r>
              <a:rPr lang="ru-RU" sz="3300" b="1" i="1" dirty="0" smtClean="0"/>
              <a:t> </a:t>
            </a:r>
            <a:r>
              <a:rPr lang="ru-RU" b="1" dirty="0" smtClean="0"/>
              <a:t>(от англ. и франц. </a:t>
            </a:r>
            <a:r>
              <a:rPr lang="ru-RU" b="1" dirty="0" err="1" smtClean="0"/>
              <a:t>support</a:t>
            </a:r>
            <a:r>
              <a:rPr lang="ru-RU" b="1" dirty="0" smtClean="0"/>
              <a:t> — поддерживаю) — узел, предназначенный для крепления и ручного либо автоматического перемещения инструмента. Обычно состоит из резцедержателя и промежуточных деталей типа салазок, обеспечивающих заданное направление движения инструмента.</a:t>
            </a:r>
          </a:p>
          <a:p>
            <a:pPr marL="252000" indent="342900">
              <a:buNone/>
            </a:pPr>
            <a:endParaRPr lang="ru-RU" b="1" dirty="0" smtClean="0"/>
          </a:p>
          <a:p>
            <a:pPr marL="252000" indent="342900">
              <a:buNone/>
            </a:pPr>
            <a:r>
              <a:rPr lang="ru-RU" sz="3300" b="1" i="1" dirty="0" err="1" smtClean="0"/>
              <a:t>Шпи́ндель</a:t>
            </a:r>
            <a:r>
              <a:rPr lang="ru-RU" sz="3300" b="1" dirty="0" smtClean="0"/>
              <a:t> </a:t>
            </a:r>
            <a:r>
              <a:rPr lang="ru-RU" b="1" dirty="0" smtClean="0"/>
              <a:t>(нем. </a:t>
            </a:r>
            <a:r>
              <a:rPr lang="ru-RU" b="1" dirty="0" err="1" smtClean="0"/>
              <a:t>Spindel</a:t>
            </a:r>
            <a:r>
              <a:rPr lang="ru-RU" b="1" dirty="0" smtClean="0"/>
              <a:t> — веретено) - вращающийся вал металлорежущего станка с устройством для закрепления обрабатываемого изделия или режущего инструмента;</a:t>
            </a:r>
          </a:p>
          <a:p>
            <a:pPr marL="252000" indent="342900">
              <a:buNone/>
            </a:pPr>
            <a:endParaRPr lang="ru-RU" b="1" dirty="0" smtClean="0"/>
          </a:p>
          <a:p>
            <a:pPr marL="252000" indent="342900">
              <a:buNone/>
            </a:pPr>
            <a:r>
              <a:rPr lang="ru-RU" sz="3300" b="1" i="1" dirty="0" err="1" smtClean="0"/>
              <a:t>При́вод</a:t>
            </a:r>
            <a:r>
              <a:rPr lang="ru-RU" sz="3300" b="1" dirty="0" smtClean="0"/>
              <a:t> </a:t>
            </a:r>
            <a:r>
              <a:rPr lang="ru-RU" b="1" dirty="0" smtClean="0"/>
              <a:t>— совокупность устройств, предназначенных для приведения в действие машин. Состоит из двигателя, трансмиссии и системы управления. Различают привод групповой (для нескольких машин) и индивидуальный.</a:t>
            </a:r>
          </a:p>
          <a:p>
            <a:pPr marL="252000" indent="342900">
              <a:buNone/>
            </a:pPr>
            <a:endParaRPr lang="ru-RU" b="1" dirty="0" smtClean="0"/>
          </a:p>
          <a:p>
            <a:pPr marL="252000" indent="342900">
              <a:buNone/>
            </a:pPr>
            <a:r>
              <a:rPr lang="ru-RU" sz="3300" b="1" i="1" dirty="0" err="1" smtClean="0"/>
              <a:t>Ба́бка</a:t>
            </a:r>
            <a:r>
              <a:rPr lang="ru-RU" sz="3300" b="1" dirty="0" smtClean="0"/>
              <a:t> </a:t>
            </a:r>
            <a:r>
              <a:rPr lang="ru-RU" b="1" dirty="0" smtClean="0"/>
              <a:t>— узел, используемый во многих видах металлорежущих станков. Бабка предназначается для точного поддержания и перемещения обрабатываемой на станке детали относительно режущего инструмента или обрабатывающей поверхности. Располагается и крепится на станине.</a:t>
            </a:r>
          </a:p>
          <a:p>
            <a:pPr marL="252000" indent="342900">
              <a:buNone/>
            </a:pPr>
            <a:r>
              <a:rPr lang="ru-RU" b="1" dirty="0" smtClean="0"/>
              <a:t>Бабка передняя (бабка шпиндельная или бабка изделия) - узел связан с шпинделем, который сообщает вращательное движение обрабатываемой заготовке, детали или инструменту. Заготовка, в свою очередь, может закрепляется в (патроне зажимном, цанге или центрах).</a:t>
            </a:r>
          </a:p>
          <a:p>
            <a:pPr marL="252000" indent="342900">
              <a:buNone/>
            </a:pPr>
            <a:r>
              <a:rPr lang="ru-RU" b="1" dirty="0" smtClean="0"/>
              <a:t>Бабка задняя (упорная) - узел имеет конусное отверстие для установки центра, который поддерживает заготовку. Также используется для закрепления инструмента (например, сверл, зенкеров, разверток) для обработки детали по оси с внешней стороны.</a:t>
            </a:r>
          </a:p>
          <a:p>
            <a:pPr marL="252000" indent="342900">
              <a:buNone/>
            </a:pPr>
            <a:r>
              <a:rPr lang="ru-RU" b="1" dirty="0" smtClean="0"/>
              <a:t>Бабка шлифовальная представляет из себя узел шлифовальных станков. Узел состоит из несущего шпинделя, который сообщает вращательное движение со шлифовальному кругу.</a:t>
            </a:r>
          </a:p>
          <a:p>
            <a:pPr marL="252000" indent="342900">
              <a:buNone/>
            </a:pPr>
            <a:endParaRPr lang="ru-RU" b="1" dirty="0" smtClean="0"/>
          </a:p>
          <a:p>
            <a:pPr marL="252000" indent="342900">
              <a:buNone/>
            </a:pPr>
            <a:r>
              <a:rPr lang="ru-RU" sz="3300" b="1" i="1" dirty="0" smtClean="0"/>
              <a:t>Резец</a:t>
            </a:r>
            <a:r>
              <a:rPr lang="ru-RU" b="1" dirty="0" smtClean="0"/>
              <a:t> ( англ. </a:t>
            </a:r>
            <a:r>
              <a:rPr lang="ru-RU" b="1" dirty="0" err="1" smtClean="0"/>
              <a:t>cutting</a:t>
            </a:r>
            <a:r>
              <a:rPr lang="ru-RU" b="1" dirty="0" smtClean="0"/>
              <a:t> </a:t>
            </a:r>
            <a:r>
              <a:rPr lang="ru-RU" b="1" dirty="0" err="1" smtClean="0"/>
              <a:t>tool</a:t>
            </a:r>
            <a:r>
              <a:rPr lang="ru-RU" b="1" dirty="0" smtClean="0"/>
              <a:t> ) — режущий инструмент с одним прямым, изогнутым или фасонным главным режущим ребром.</a:t>
            </a:r>
          </a:p>
          <a:p>
            <a:pPr marL="252000" indent="342900">
              <a:buNone/>
            </a:pPr>
            <a:endParaRPr lang="ru-RU" b="1" dirty="0" smtClean="0"/>
          </a:p>
          <a:p>
            <a:pPr marL="252000" indent="342900">
              <a:buNone/>
            </a:pPr>
            <a:endParaRPr lang="ru-RU" b="1" dirty="0" smtClean="0"/>
          </a:p>
          <a:p>
            <a:pPr marL="252000" indent="342900">
              <a:buNone/>
            </a:pPr>
            <a:endParaRPr lang="ru-RU" b="1" dirty="0" smtClean="0"/>
          </a:p>
          <a:p>
            <a:pPr marL="252000" indent="342900">
              <a:buNone/>
            </a:pPr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25470"/>
          </a:xfrm>
        </p:spPr>
        <p:txBody>
          <a:bodyPr>
            <a:normAutofit/>
          </a:bodyPr>
          <a:lstStyle/>
          <a:p>
            <a:r>
              <a:rPr lang="ru-RU" dirty="0" smtClean="0"/>
              <a:t>Классификация станков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715040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i="1" dirty="0" smtClean="0"/>
              <a:t>По классу точности металлорежущие станки классифицируются на пять классов: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(Н) Нормальной точности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(П) Повышенной точности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(В) Высокой точности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(А) Особо высокой точности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(С) Особо точные станки (</a:t>
            </a:r>
            <a:r>
              <a:rPr lang="ru-RU" dirty="0" err="1" smtClean="0"/>
              <a:t>мастер-станки</a:t>
            </a:r>
            <a:r>
              <a:rPr lang="ru-RU" dirty="0" smtClean="0"/>
              <a:t>)</a:t>
            </a:r>
          </a:p>
          <a:p>
            <a:pPr algn="ctr">
              <a:buNone/>
            </a:pPr>
            <a:r>
              <a:rPr lang="ru-RU" b="1" i="1" dirty="0" smtClean="0"/>
              <a:t>Классификация металлорежущих станков по массе: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лёгкие (&lt; 1 т)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средние (1-10 т)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тяжёлые (&gt;10 т)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уникальные (&gt;100 т)</a:t>
            </a:r>
          </a:p>
          <a:p>
            <a:pPr algn="ctr">
              <a:buNone/>
            </a:pPr>
            <a:r>
              <a:rPr lang="ru-RU" b="1" i="1" dirty="0" smtClean="0"/>
              <a:t>Классификация металлорежущих станков по степени автоматизации: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ручные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полуавтоматы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автоматы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станки с ЧПУ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гибкие производственные системы</a:t>
            </a:r>
          </a:p>
          <a:p>
            <a:pPr algn="ctr">
              <a:buNone/>
            </a:pPr>
            <a:r>
              <a:rPr lang="ru-RU" b="1" i="1" dirty="0" smtClean="0"/>
              <a:t>Классификация металлорежущих станков по степени специализации: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универсальные. Для изготовления широкой номенклатуры деталей малыми партиями. Используются в единичном и серийном производстве. Также используют при ремонтных работах.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специализированные. Для изготовления больших партий деталей одного типа. Используются в среднем и крупносерийном производстве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специальные. Для изготовления одной детали или детали одного типоразмера. Используются в крупносерийном и массовом производстве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Подробный обзор станков: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Токарные;</a:t>
            </a:r>
          </a:p>
          <a:p>
            <a:r>
              <a:rPr lang="ru-RU" dirty="0" smtClean="0"/>
              <a:t>Сверлильные и расточные;</a:t>
            </a:r>
          </a:p>
          <a:p>
            <a:r>
              <a:rPr lang="ru-RU" dirty="0" smtClean="0"/>
              <a:t>Шлифовальные, полировальные, доводочные;</a:t>
            </a:r>
          </a:p>
          <a:p>
            <a:r>
              <a:rPr lang="ru-RU" dirty="0" smtClean="0"/>
              <a:t>Комбинированные, </a:t>
            </a:r>
            <a:r>
              <a:rPr lang="ru-RU" dirty="0" err="1" smtClean="0"/>
              <a:t>электро</a:t>
            </a:r>
            <a:r>
              <a:rPr lang="ru-RU" dirty="0" smtClean="0"/>
              <a:t>- и физико-химические	;</a:t>
            </a:r>
          </a:p>
          <a:p>
            <a:r>
              <a:rPr lang="ru-RU" dirty="0" smtClean="0"/>
              <a:t>Зубо- и резьбо-обрабатывающие ;</a:t>
            </a:r>
          </a:p>
          <a:p>
            <a:r>
              <a:rPr lang="ru-RU" dirty="0" smtClean="0"/>
              <a:t>Фрезерные;</a:t>
            </a:r>
          </a:p>
          <a:p>
            <a:r>
              <a:rPr lang="ru-RU" dirty="0" smtClean="0"/>
              <a:t>Строгальные, долбежные, протяжные ;</a:t>
            </a:r>
          </a:p>
          <a:p>
            <a:r>
              <a:rPr lang="ru-RU" dirty="0" smtClean="0"/>
              <a:t>Разрезные.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857256"/>
          </a:xfrm>
        </p:spPr>
        <p:txBody>
          <a:bodyPr/>
          <a:lstStyle/>
          <a:p>
            <a:r>
              <a:rPr lang="ru-RU" dirty="0" smtClean="0"/>
              <a:t>Токарный станок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214282" y="857232"/>
            <a:ext cx="8643998" cy="5857916"/>
          </a:xfrm>
        </p:spPr>
        <p:txBody>
          <a:bodyPr>
            <a:normAutofit fontScale="92500" lnSpcReduction="10000"/>
          </a:bodyPr>
          <a:lstStyle/>
          <a:p>
            <a:pPr indent="411480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Токарный станок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танок для обработки резанием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(точением) заготовок из металлов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др. материалов в виде тел вращения. </a:t>
            </a:r>
          </a:p>
          <a:p>
            <a:pPr indent="41148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состав токарной группы станков входят станки выполняющие различные операции точения: обдирку, снятие фасок, растачивание и т. д.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indent="411480">
              <a:buNone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токарных станках выполняют обточку и расточку цилиндрических, конических и фасонных поверхностей, нарезание резьбы, подрезку и обработку торцов, сверление, зенкерование и развертывание отверстий и т. д. Заготовка получает вращение от шпинделя, резец — режущий инструмент — перемещается вместе с салазками суппорта от ходового вала или ходового винта, получающих вращение от механизма подачи.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Токарно-винторезной станок</a:t>
            </a:r>
            <a:endParaRPr lang="ru-RU" dirty="0"/>
          </a:p>
        </p:txBody>
      </p:sp>
      <p:pic>
        <p:nvPicPr>
          <p:cNvPr id="4" name="Содержимое 3" descr="17_1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00034" y="1183694"/>
            <a:ext cx="7929618" cy="4317008"/>
          </a:xfrm>
        </p:spPr>
      </p:pic>
      <p:sp>
        <p:nvSpPr>
          <p:cNvPr id="5" name="Прямоугольник 4"/>
          <p:cNvSpPr/>
          <p:nvPr/>
        </p:nvSpPr>
        <p:spPr>
          <a:xfrm>
            <a:off x="142844" y="5572140"/>
            <a:ext cx="878687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dirty="0" smtClean="0"/>
              <a:t>1 - передняя бабка; 2 – суппорт; 3 - задняя бабка;4 – станина; 5 и 9 – тумбы; 6 – фартук; 7 - ходовой винт; 8 - ходовой валик; 10 - коробка подач; 11 - гитары сменных шестерен; 12 - </a:t>
            </a:r>
            <a:r>
              <a:rPr lang="ru-RU" sz="1900" dirty="0" err="1" smtClean="0"/>
              <a:t>электро-пусковая</a:t>
            </a:r>
            <a:r>
              <a:rPr lang="ru-RU" sz="1900" dirty="0" smtClean="0"/>
              <a:t> аппаратура; 13 - коробка скоростей; 14 - шпиндель</a:t>
            </a:r>
            <a:endParaRPr lang="ru-RU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654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Сверлильные и расточные станки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42908" y="1214422"/>
            <a:ext cx="9072626" cy="5500726"/>
          </a:xfrm>
        </p:spPr>
        <p:txBody>
          <a:bodyPr>
            <a:normAutofit/>
          </a:bodyPr>
          <a:lstStyle/>
          <a:p>
            <a:pPr indent="411480">
              <a:buNone/>
            </a:pPr>
            <a:r>
              <a:rPr lang="ru-RU" dirty="0" smtClean="0"/>
              <a:t>Сверлильные станки предназначены для сверления и рассверливания отверстий, нарезания в них резьбы, зенкерования, </a:t>
            </a:r>
            <a:r>
              <a:rPr lang="ru-RU" dirty="0" err="1" smtClean="0"/>
              <a:t>зенкования</a:t>
            </a:r>
            <a:r>
              <a:rPr lang="ru-RU" dirty="0" smtClean="0"/>
              <a:t>, </a:t>
            </a:r>
            <a:r>
              <a:rPr lang="ru-RU" dirty="0" err="1" smtClean="0"/>
              <a:t>цекования</a:t>
            </a:r>
            <a:r>
              <a:rPr lang="ru-RU" dirty="0" smtClean="0"/>
              <a:t>, притирки отверстий и т. п. </a:t>
            </a:r>
          </a:p>
          <a:p>
            <a:pPr indent="411480">
              <a:buNone/>
            </a:pPr>
            <a:r>
              <a:rPr lang="ru-RU" dirty="0" smtClean="0"/>
              <a:t>    Вертикально-сверлильные станки применяют для обработки отверстий в деталях сравнительно небольшого размера.  При сверлении главным движением является вращательное движение инструмента, а движением подачи – поступательное движение инструмента вдоль оси. 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Вертикально-сверлильный станок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1428736"/>
            <a:ext cx="3714744" cy="504351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 – плита; 2 – стол; 3 – станина; 4 – шпиндель; 5 – шпиндельная бабка; 6 – рукоятка включения двигателя; 7 – вариатор скоростей; 8 – штурвал; 9 – рукоятка установки глубины сверления; 10 – лимб глубины обработки; 11 – рукоятка включения самохода; 12 – рукоятка для выбивания инструмента; 13 – гнездо для подъема и опускания шпиндельной бабки; 14 – гнездо для закрепления шпиндельной бабки; 15 – электродвигатель; 16 – рукоятка скорости подачи; 17 – контрольная лампочка</a:t>
            </a:r>
          </a:p>
          <a:p>
            <a:endParaRPr lang="ru-RU" dirty="0"/>
          </a:p>
        </p:txBody>
      </p:sp>
      <p:pic>
        <p:nvPicPr>
          <p:cNvPr id="6" name="Содержимое 5" descr="5a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929058" y="1643050"/>
            <a:ext cx="5072098" cy="445200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306</TotalTime>
  <Words>1818</Words>
  <Application>Microsoft Office PowerPoint</Application>
  <PresentationFormat>Экран (4:3)</PresentationFormat>
  <Paragraphs>115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8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Металлорежущие станки</vt:lpstr>
      <vt:lpstr>Презентация PowerPoint</vt:lpstr>
      <vt:lpstr>Основные составляющие станка</vt:lpstr>
      <vt:lpstr>Классификация станков</vt:lpstr>
      <vt:lpstr>Подробный обзор станков:</vt:lpstr>
      <vt:lpstr>Токарный станок</vt:lpstr>
      <vt:lpstr>Токарно-винторезной станок</vt:lpstr>
      <vt:lpstr>Сверлильные и расточные станки</vt:lpstr>
      <vt:lpstr>Вертикально-сверлильный станок</vt:lpstr>
      <vt:lpstr>Шлифовальные станки</vt:lpstr>
      <vt:lpstr> Круглошлифовальные станки  </vt:lpstr>
      <vt:lpstr>Зубо- и резьбо-обрабатывающие</vt:lpstr>
      <vt:lpstr>Резьбонарезной станок</vt:lpstr>
      <vt:lpstr>Фрезерные станки</vt:lpstr>
      <vt:lpstr>Презентация PowerPoint</vt:lpstr>
      <vt:lpstr>Строгальные, долбежные, протяжные станки</vt:lpstr>
      <vt:lpstr>Поперечно-строгальный станок</vt:lpstr>
      <vt:lpstr>РЕФЛЕКСИЯ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Металлорежущие станки</dc:title>
  <dc:creator>Serenity</dc:creator>
  <cp:lastModifiedBy>Маргарита</cp:lastModifiedBy>
  <cp:revision>28</cp:revision>
  <dcterms:created xsi:type="dcterms:W3CDTF">2010-03-28T10:00:45Z</dcterms:created>
  <dcterms:modified xsi:type="dcterms:W3CDTF">2026-06-05T06:57:12Z</dcterms:modified>
</cp:coreProperties>
</file>