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57" r:id="rId26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DE7E2-917E-42E1-B904-84F8B0A6A30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A9AA8-4024-4B02-A540-980D563CA9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107504" y="116632"/>
            <a:ext cx="1512168" cy="66247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07504" y="116632"/>
            <a:ext cx="8928992" cy="6741368"/>
          </a:xfrm>
          <a:prstGeom prst="rect">
            <a:avLst/>
          </a:prstGeom>
          <a:solidFill>
            <a:schemeClr val="lt1">
              <a:alpha val="61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09" y="5517232"/>
            <a:ext cx="1351557" cy="1052736"/>
          </a:xfrm>
          <a:prstGeom prst="rect">
            <a:avLst/>
          </a:prstGeom>
        </p:spPr>
      </p:pic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90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69A5A-9756-4D23-B820-ACFBA0113090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2D12A-7AF4-4A19-8119-FFF7407EB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14" y="2960948"/>
            <a:ext cx="1351557" cy="10527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09" y="476672"/>
            <a:ext cx="1351557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47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1E3B-41C6-4CD8-B689-FA75BA5810AF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62AF9-993F-4BC9-9253-4771FFA6B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54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13AFF-4D5D-400D-87DB-765837C674B2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408F4-8C49-4DED-B306-C530FFD52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08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6838595"/>
          </a:xfrm>
          <a:prstGeom prst="rect">
            <a:avLst/>
          </a:prstGeom>
          <a:solidFill>
            <a:schemeClr val="lt1">
              <a:alpha val="7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" y="1556792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854F5-683D-4492-A76C-18474879EA85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0AB3A-206A-45DB-97A4-43B776990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479" y="5649245"/>
            <a:ext cx="4319042" cy="1176108"/>
          </a:xfrm>
          <a:prstGeom prst="rect">
            <a:avLst/>
          </a:prstGeom>
        </p:spPr>
      </p:pic>
      <p:sp>
        <p:nvSpPr>
          <p:cNvPr id="11" name="Рамка 10"/>
          <p:cNvSpPr/>
          <p:nvPr userDrawn="1"/>
        </p:nvSpPr>
        <p:spPr>
          <a:xfrm>
            <a:off x="0" y="0"/>
            <a:ext cx="9144000" cy="6838595"/>
          </a:xfrm>
          <a:prstGeom prst="frame">
            <a:avLst>
              <a:gd name="adj1" fmla="val 16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49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BEE4A-4220-443A-834B-B6D0DA70DE73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DC23-EC14-419C-B83D-D7D1BCB1B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4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30E21-3957-427B-B9A9-A4FA9E0151F3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02CAA-7586-4F06-B9AF-7302835C4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2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8727D-D9B7-4D6D-A2DF-8C4A6CF42217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357C-30CE-4564-BEA3-812C27397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117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7130E-DC83-470B-8131-0993A88B3F9E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1692F-D4CB-4739-8B1D-4CDD65996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8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609E7-C700-4659-9DD9-0FE08805431D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01732-BB7B-48AA-A15C-5D4959BF1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768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DA7A5-2BA6-443C-99D2-DCE1F8E2E84B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BC81D-166A-4A3C-9D6E-E1C2552FC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7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F552B-C1D1-4F58-8594-EEB8FA04E39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10C53-4140-4725-B929-C8DB632BC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4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33457F-6BF8-4EF5-B336-BE04F89B9264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81F73E-BB66-437F-B948-2C744D4E2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1571604" y="1071546"/>
            <a:ext cx="7358114" cy="302897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Литературный календарь 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форма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приобщения младших школьников к произведениям литературного наследия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71670" y="471488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Мосина О. Н., Ковалева О. И.,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учителя начальных классов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131840" y="5266328"/>
            <a:ext cx="4928592" cy="13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 октября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210 лет со дня рождения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М. Ю. Лермонтова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6792"/>
            <a:ext cx="885831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изучении творчества М. Ю. Лермонтова учителями на уроках использовались такие приемы: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Рассказ о биографии писателя с виртуальной экскурсией по Дому – музею поэта в Пятигорске;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Прием «Стихотворение в эмоциях»;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Прием «Перепутанные строчки»;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Прием «Фотоаппарат» (изображение рисунка к стихотворению на основе восприятия текста);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данных форм работы на уроке чтения помогает формировать у детей умение эмоционально проживать текст;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 у детей систему нравственных ценностей (любовь к близким, красота человеческих отношений, уважение к старшим, ценность положительных качеств характера), проявлять интерес к произведениям М.Ю. Лермонтова.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72560" cy="5214974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внеклассной работе в начальной школе был проведен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Фестиваль поэзии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«Лермонтов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ныне с нами…»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411198" cy="363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643182"/>
            <a:ext cx="278608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000372"/>
            <a:ext cx="3060838" cy="2220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28 октября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Международный день школьных библиотек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преддверии празднования этой даты были проведены: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Экскурсия «Знакомство с книжными полками»;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Познавательное мероприятие «В гостях у Королевы Книжки»;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Парад литературных героев в рамках занятий школьного кружка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Закулисье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5\Desktop\Фото и видео класса\Фото 2а\IMG_20240111_1153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595579" cy="2696684"/>
          </a:xfrm>
          <a:prstGeom prst="rect">
            <a:avLst/>
          </a:prstGeom>
          <a:noFill/>
        </p:spPr>
      </p:pic>
      <p:pic>
        <p:nvPicPr>
          <p:cNvPr id="27651" name="Picture 3" descr="C:\Users\User5\Desktop\Фото и видео класса\IMG_20240229_095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857364"/>
            <a:ext cx="4723968" cy="2714644"/>
          </a:xfrm>
          <a:prstGeom prst="rect">
            <a:avLst/>
          </a:prstGeom>
          <a:noFill/>
        </p:spPr>
      </p:pic>
      <p:pic>
        <p:nvPicPr>
          <p:cNvPr id="1026" name="Picture 2" descr="C:\Users\User5\Desktop\фото\IMG_20250128_120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000371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января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105 лет со дня рождения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Н. И. Сладкова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При изучении творчества писателя учителями на уроках использовались такие приемы: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Знакомство с биографией. Создание «копилки» интересных фактов из жизни писателя;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Наблюдения в природе (заполнение дневника наблюдений за природой на каникулах) и составление собственных рассказов о природе;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Просмотр сюжетов по мотивам рассказов Н. И. Сладкова;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Слушание голосов птиц, звуков леса, классической музыки (аудиозапись).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58246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Внеклассная работа с творчеством Н. И. Сладкова заключалась: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сюжетно-ролевых игр на курсе внеурочной деятельности «Мир вокруг нас»;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Лепка из пластилина, создание аппликаций и рисунков по мотивам рассказов Сладкова. Организация выставки в группе продленного дня;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Экологическое путешествие по сказкам Сладкова.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User5\Desktop\фото\IMG_20250128_1209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536158"/>
            <a:ext cx="4238386" cy="3178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29 января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165 лет со дня рождения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А. П. Чехова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74" cy="452596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Знакомство с информацией о А.П.Чехове, виртуальная экскурсия по памятным местам;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Знакомство с высказываниями великих людей о Чехове и его творчестве;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сборника «Ларец высказываний А.П.Чехова».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Викторина, состоящая из ответов на вопросы по содержанию произведений писателя;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«паспорта» героев;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Восстановление сюжета произведения по картинкам;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Заполнение листка настроений;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Прием «Придумай продолжение…».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572560" cy="535785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Во внеклассной работе: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Инсценирование по рассказам А. П. Чехова в театральном  кружке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Закулисье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из детства А. П. Чехова «Платочек», «Перышко» в группе продленного дня;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Ведение читательского дневника, в котором нужно определить рейтинг произведения, вызвавшего наибольшую заинтересованность;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Выставка рисунков на тему «Дети – герои произведений Чехова».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Данные формы работы способствуют формированию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умения оценивать свои действия, поступки для достижения поставленной цели;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умения осознавать свои трудности и стремиться к их преодолению;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умения эмоционально выражать свои мысли и чувства.</a:t>
            </a:r>
          </a:p>
          <a:p>
            <a:pPr>
              <a:buNone/>
            </a:pP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4810" y="285728"/>
            <a:ext cx="4714908" cy="5000660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Литературное наследие России и уникальный по своей выразительности и многогранности русский язык - это наше национальное достояние, которым мы по праву гордимся и которое обязаны сохранять", - заявил президент на заседании Общества русской словесности в Колонном зале Дома союзов. Знание литературы и грамотная речь должны стать модными, считает он.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Путин призвал европейцев задуматься о будущем отношений с Росси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495920" cy="2309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16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 февраля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170 лет со дня рождения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В. М. Гаршина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Библиографический урок «В гости к писателю»;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буктрейлеров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произведениям В. М. Гаршина;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приемов «Чтение с остановками», «Чтение по ролям» и т. д.;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Приёмы "Верите ли вы", «Верные и неверные утверждения»;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пословиц, поговорок, примет;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Составление кластера.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501122" cy="464347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внеклассной работе планируется проведение мероприятия «Литературный сундучок – любимые герои В. М. Гаршина».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3116"/>
            <a:ext cx="6072230" cy="4554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Данные приемы работы будут :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навыков взаимодействия в коллективе (умение сотрудничать);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воспитывать чувство сострадания к другим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воспитывать любовь к литературе, сказке, чтению,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мотивы учебной деятельности,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стимулировать проявление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643998" cy="5000660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 данной презентации мы пытались рассмотреть только некоторые приемы обучения. Это только малая часть того,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учителя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должны делать для того, чтобы привить интерес к чтению художественных произведений.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Нетрадиционные формы проведения уроков чтения  и внеклассной работы дают возможность не только поднять интерес обучающихся к книге, но и развивать их творческую самостоятельность, прививать навыки работы с различными источниками информации. Такие формы снимают традиционность, оживляют мысль.</a:t>
            </a: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007"/>
            <a:ext cx="6572296" cy="653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42918"/>
            <a:ext cx="6580864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Курс литературного чтения в начальной школе закладывает основу всего последующего образования, в котором чтение является важным элементом всех учебных действий и носит универсальный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характер. Поэтому уроки литературного чтения играют ключевую роль в формировании читательской компетентности.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429684" cy="514353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научить детей работать с произведением, необходимо сформировать специальные читательские умения. Эти умения, сформированные в начальной школе, будут необходимы и достаточны для того, чтобы в основной школе обучающиеся умели полноценно читать, понимать и получать эстетическое удовольствие от чтения литературы разных жанров.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Поэтому учителю важно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найти эффективные формы, методы и средства  приобщения младшего школьника к изучению произведений не только на уроках, в рамках школьной программы, но и других художественных произведений литературного наследия.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этой целью мы строим свою работу, используя Литературный календарь памятных дат.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357430"/>
            <a:ext cx="6412769" cy="4338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 октября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Международный День Чтения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рамках празднования этой даты в нашей школе проходит Декада любителей книг. Проводятся следующие мероприятия: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Мастер – класс по изготовлению книжек – малышек;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Акция «Книжкина больница»;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Экскурсии в библиотеку;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Круглый стол «Мое литературное открытие».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5\Desktop\Фото и видео класса\4а фото декада\IMG_20241025_113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3428889" cy="2571667"/>
          </a:xfrm>
          <a:prstGeom prst="rect">
            <a:avLst/>
          </a:prstGeom>
          <a:noFill/>
        </p:spPr>
      </p:pic>
      <p:pic>
        <p:nvPicPr>
          <p:cNvPr id="1026" name="Picture 2" descr="H:\2 Б\ЛИТ НАСЛЕДИЕ\ФОТО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642918"/>
            <a:ext cx="4357718" cy="2443046"/>
          </a:xfrm>
          <a:prstGeom prst="rect">
            <a:avLst/>
          </a:prstGeom>
          <a:noFill/>
        </p:spPr>
      </p:pic>
      <p:pic>
        <p:nvPicPr>
          <p:cNvPr id="1027" name="Picture 3" descr="H:\2 Б\ЛИТ НАСЛЕДИЕ\ФОТО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571876"/>
            <a:ext cx="6272728" cy="3071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Проведение данных мероприятий помогает сформировать у детей уважительное отношение к книгам; развивает этические чувства: доброжелательность, эмоционально- нравственную отзывчивость; пробуждает интерес к некоторым видам творческой деятельности, как средству самовыражения.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2c6dcd1478369ac5e9642981b666d98b85fde3"/>
</p:tagLst>
</file>

<file path=ppt/theme/theme1.xml><?xml version="1.0" encoding="utf-8"?>
<a:theme xmlns:a="http://schemas.openxmlformats.org/drawingml/2006/main" name="Книг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Книга</Template>
  <TotalTime>5279</TotalTime>
  <Words>882</Words>
  <Application>Microsoft Office PowerPoint</Application>
  <PresentationFormat>Экран (4:3)</PresentationFormat>
  <Paragraphs>80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Книга</vt:lpstr>
      <vt:lpstr>Литературный календарь как форма приобщения младших школьников к произведениям литературного наследия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9 октября – Международный День Чтения</vt:lpstr>
      <vt:lpstr>Презентация PowerPoint</vt:lpstr>
      <vt:lpstr>Презентация PowerPoint</vt:lpstr>
      <vt:lpstr>15 октября – 210 лет со дня рождения  М. Ю. Лермонтова</vt:lpstr>
      <vt:lpstr>Презентация PowerPoint</vt:lpstr>
      <vt:lpstr>Презентация PowerPoint</vt:lpstr>
      <vt:lpstr>28 октября – Международный день школьных библиотек</vt:lpstr>
      <vt:lpstr>Презентация PowerPoint</vt:lpstr>
      <vt:lpstr>5 января – 105 лет со дня рождения  Н. И. Сладкова</vt:lpstr>
      <vt:lpstr>Презентация PowerPoint</vt:lpstr>
      <vt:lpstr>29 января – 165 лет со дня рождения  А. П. Чехова</vt:lpstr>
      <vt:lpstr>Презентация PowerPoint</vt:lpstr>
      <vt:lpstr>Презентация PowerPoint</vt:lpstr>
      <vt:lpstr>14 февраля – 170 лет со дня рождения  В. М. Гаршина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«Книги»</dc:title>
  <dc:creator>Ольга Михайловна</dc:creator>
  <cp:lastModifiedBy>User</cp:lastModifiedBy>
  <cp:revision>40</cp:revision>
  <dcterms:created xsi:type="dcterms:W3CDTF">2014-11-13T20:56:31Z</dcterms:created>
  <dcterms:modified xsi:type="dcterms:W3CDTF">2025-02-12T07:33:31Z</dcterms:modified>
</cp:coreProperties>
</file>