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371" r:id="rId2"/>
    <p:sldId id="368" r:id="rId3"/>
    <p:sldId id="369" r:id="rId4"/>
    <p:sldId id="370" r:id="rId5"/>
    <p:sldId id="360" r:id="rId6"/>
    <p:sldId id="358" r:id="rId7"/>
    <p:sldId id="277" r:id="rId8"/>
    <p:sldId id="273" r:id="rId9"/>
    <p:sldId id="278" r:id="rId10"/>
    <p:sldId id="339" r:id="rId11"/>
    <p:sldId id="375" r:id="rId12"/>
    <p:sldId id="376" r:id="rId13"/>
    <p:sldId id="373" r:id="rId14"/>
    <p:sldId id="377" r:id="rId15"/>
    <p:sldId id="279" r:id="rId16"/>
    <p:sldId id="317" r:id="rId17"/>
    <p:sldId id="282" r:id="rId18"/>
    <p:sldId id="381" r:id="rId19"/>
    <p:sldId id="342" r:id="rId20"/>
    <p:sldId id="343" r:id="rId21"/>
    <p:sldId id="378" r:id="rId22"/>
    <p:sldId id="284" r:id="rId23"/>
    <p:sldId id="321" r:id="rId24"/>
    <p:sldId id="347" r:id="rId25"/>
    <p:sldId id="349" r:id="rId26"/>
    <p:sldId id="285" r:id="rId27"/>
    <p:sldId id="344" r:id="rId28"/>
    <p:sldId id="382" r:id="rId29"/>
    <p:sldId id="380" r:id="rId30"/>
    <p:sldId id="379" r:id="rId31"/>
    <p:sldId id="33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866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76499" autoAdjust="0"/>
  </p:normalViewPr>
  <p:slideViewPr>
    <p:cSldViewPr>
      <p:cViewPr varScale="1">
        <p:scale>
          <a:sx n="112" d="100"/>
          <a:sy n="112" d="100"/>
        </p:scale>
        <p:origin x="15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3910A-A09E-4FFC-8CBE-70B4964E1B45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73A9B-FEF4-41F9-9851-72AA4A5F2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027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973A9B-FEF4-41F9-9851-72AA4A5F293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101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73A9B-FEF4-41F9-9851-72AA4A5F293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215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98199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437374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645243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98217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6627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04149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78792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043637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82674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996286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602953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FCE82-0520-4210-AD43-7E45731DBBE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9FE41-2D67-45E6-9A0A-BA7E33E54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14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https://im3-tub-kz.yandex.net/i?id=f64a0d5e14b5a5bdf7859e89c30fb20f&amp;n=33&amp;h=225&amp;w=233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1124744"/>
            <a:ext cx="7772400" cy="4644231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400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4400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ru-RU" sz="4400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           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 – 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современного урока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в 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начальной школе 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условиях реализации ФГОС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4400" b="0" cap="none" dirty="0" smtClean="0">
                <a:solidFill>
                  <a:srgbClr val="660033"/>
                </a:solidFill>
                <a:latin typeface="Arial Black" pitchFamily="34" charset="0"/>
                <a:ea typeface="+mn-ea"/>
                <a:cs typeface="+mn-cs"/>
              </a:rPr>
              <a:t/>
            </a:r>
            <a:br>
              <a:rPr lang="ru-RU" sz="4400" b="0" cap="none" dirty="0" smtClean="0">
                <a:solidFill>
                  <a:srgbClr val="660033"/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4400" b="0" cap="none" dirty="0" smtClean="0">
                <a:solidFill>
                  <a:srgbClr val="660033"/>
                </a:solidFill>
                <a:latin typeface="Arial Black" pitchFamily="34" charset="0"/>
                <a:ea typeface="+mn-ea"/>
                <a:cs typeface="+mn-cs"/>
              </a:rPr>
              <a:t>                           </a:t>
            </a:r>
            <a:r>
              <a:rPr lang="ru-RU" sz="4400" b="0" cap="none" dirty="0" smtClean="0">
                <a:solidFill>
                  <a:srgbClr val="660033"/>
                </a:solidFill>
                <a:latin typeface="Arial Black" pitchFamily="34" charset="0"/>
                <a:ea typeface="+mn-ea"/>
                <a:cs typeface="+mn-cs"/>
              </a:rPr>
              <a:t>   </a:t>
            </a: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Подготовила</a:t>
            </a:r>
            <a:r>
              <a:rPr lang="ru-RU" sz="2000" i="1" cap="none" dirty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                                         </a:t>
            </a: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</a:t>
            </a:r>
            <a:b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i="1" cap="none" dirty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       </a:t>
            </a: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учитель </a:t>
            </a:r>
            <a:r>
              <a:rPr lang="ru-RU" sz="2000" i="1" cap="none" dirty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начальных классов</a:t>
            </a:r>
            <a:br>
              <a:rPr lang="ru-RU" sz="2000" i="1" cap="none" dirty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                          Кононова </a:t>
            </a:r>
            <a:r>
              <a:rPr lang="ru-RU" sz="2000" i="1" cap="none" dirty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М.В</a:t>
            </a:r>
            <a: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sz="20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i="1" cap="none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i="1" cap="none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i="1" cap="none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      </a:t>
            </a:r>
            <a:r>
              <a:rPr lang="ru-RU" sz="18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2025г</a:t>
            </a:r>
            <a:r>
              <a:rPr lang="ru-RU" sz="1800" i="1" cap="none" dirty="0" smtClean="0">
                <a:solidFill>
                  <a:srgbClr val="6600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1800" i="1" cap="none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i="1" cap="none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260649"/>
            <a:ext cx="7772400" cy="1152127"/>
          </a:xfrm>
        </p:spPr>
        <p:txBody>
          <a:bodyPr>
            <a:normAutofit fontScale="85000" lnSpcReduction="20000"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b="1" i="1" dirty="0" smtClean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b="1" i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b="1" i="1" dirty="0" smtClean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2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altLang="ru-RU" sz="22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2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 72» г. Брянска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416738"/>
      </p:ext>
    </p:extLst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27280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39552" y="4324454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оказ большого пальца вверх или вниз </a:t>
            </a:r>
            <a:endParaRPr kumimoji="0" 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«вверх»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всё хорошо,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sz="2400" b="1" baseline="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        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«вниз»</a:t>
            </a:r>
            <a:r>
              <a:rPr lang="ru-RU" sz="2400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- плоховато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9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539552" y="332656"/>
            <a:ext cx="4619625" cy="792162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«Мишка»</a:t>
            </a:r>
            <a:endParaRPr lang="ru-RU" sz="2800" u="sng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2537" name="Picture 9" descr="multyashki-227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96752"/>
            <a:ext cx="1800200" cy="201622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B3D40D-42AA-402A-874B-97713A55B4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538" name="Picture 10" descr="multyashki-2285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187220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40" name="Rectangle 12"/>
          <p:cNvSpPr>
            <a:spLocks noRot="1" noChangeArrowheads="1"/>
          </p:cNvSpPr>
          <p:nvPr/>
        </p:nvSpPr>
        <p:spPr bwMode="auto">
          <a:xfrm>
            <a:off x="4211960" y="5013177"/>
            <a:ext cx="4608190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476672"/>
            <a:ext cx="2185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«Гномик»</a:t>
            </a:r>
            <a:endParaRPr kumimoji="0" lang="ru-RU" altLang="ru-RU" sz="2800" b="1" i="0" u="sng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84784"/>
            <a:ext cx="1433513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484784"/>
            <a:ext cx="1952625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55776" y="3429000"/>
            <a:ext cx="3039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«</a:t>
            </a:r>
            <a:r>
              <a:rPr kumimoji="0" lang="ru-RU" altLang="ru-RU" sz="28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Снеговичок</a:t>
            </a:r>
            <a:r>
              <a:rPr kumimoji="0" lang="ru-RU" alt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»</a:t>
            </a:r>
            <a:endParaRPr kumimoji="0" lang="ru-RU" altLang="ru-RU" sz="2800" b="1" i="0" u="sng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4149080"/>
            <a:ext cx="20162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4077072"/>
            <a:ext cx="201622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610211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25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3608" y="620688"/>
            <a:ext cx="7125113" cy="1112643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dirty="0" smtClean="0">
                <a:latin typeface="Arial Black" pitchFamily="34" charset="0"/>
              </a:rPr>
              <a:t/>
            </a:r>
            <a:br>
              <a:rPr lang="ru-RU" sz="2200" dirty="0" smtClean="0">
                <a:latin typeface="Arial Black" pitchFamily="34" charset="0"/>
              </a:rPr>
            </a:br>
            <a:r>
              <a:rPr lang="ru-RU" sz="2200" dirty="0" smtClean="0">
                <a:latin typeface="Arial Black" pitchFamily="34" charset="0"/>
              </a:rPr>
              <a:t> «Солнышко» –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мне всё удалось, </a:t>
            </a:r>
            <a:b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 Black" pitchFamily="34" charset="0"/>
              </a:rPr>
              <a:t>«солнышко и тучка» –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мне не всё удалось, </a:t>
            </a:r>
            <a:b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 Black" pitchFamily="34" charset="0"/>
              </a:rPr>
              <a:t>«тучка» –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 меня ничего не получилось.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737600" y="6781800"/>
            <a:ext cx="406400" cy="76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61435-7557-402B-AAA9-B22B5178165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 rot="280536">
            <a:off x="5724525" y="1844675"/>
            <a:ext cx="2808288" cy="1871663"/>
          </a:xfrm>
          <a:prstGeom prst="cloudCallout">
            <a:avLst>
              <a:gd name="adj1" fmla="val -97532"/>
              <a:gd name="adj2" fmla="val 25634"/>
            </a:avLst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68312" y="1844824"/>
            <a:ext cx="2663527" cy="2664295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 rot="280536">
            <a:off x="2627313" y="4292600"/>
            <a:ext cx="2808287" cy="1871663"/>
          </a:xfrm>
          <a:prstGeom prst="cloudCallout">
            <a:avLst>
              <a:gd name="adj1" fmla="val -97532"/>
              <a:gd name="adj2" fmla="val 25634"/>
            </a:avLst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4211638" y="3860800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1724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27584" y="462745"/>
            <a:ext cx="763284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           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  </a:t>
            </a:r>
            <a:r>
              <a:rPr kumimoji="0" lang="ru-RU" sz="2400" b="1" i="0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«БУКЕТ</a:t>
            </a:r>
            <a:r>
              <a:rPr kumimoji="0" lang="ru-RU" sz="2400" b="1" i="0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 НАСТРОЕНИЯ»</a:t>
            </a:r>
            <a:r>
              <a:rPr kumimoji="0" lang="ru-RU" sz="2400" b="1" i="0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 начале урока учащимся раздаются бумажные цветы: красные и голубые. На доске изображена ваза. В конце урока учитель говорит: «Если вам понравилось на уроке, и вы узнали что-то новое, то прикрепите к вазе красный цветок, если не понравилось, - голубой».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8" y="2463293"/>
            <a:ext cx="6096000" cy="399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457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200800" cy="924475"/>
          </a:xfrm>
        </p:spPr>
        <p:txBody>
          <a:bodyPr>
            <a:normAutofit/>
          </a:bodyPr>
          <a:lstStyle/>
          <a:p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дерево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чувств»</a:t>
            </a:r>
            <a:endParaRPr lang="ru-RU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10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380333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http://pngimg.com/uploads/apple/apple_PNG124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65104"/>
            <a:ext cx="2084468" cy="208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pngimg.com/uploads/apple/apple_PNG124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81128"/>
            <a:ext cx="148756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55576" y="2060848"/>
            <a:ext cx="34563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Если ученик чувствует себя хорошо, комфортно,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то вешает на дерево яблоки красного  цвета,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если нет,  зелёного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621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AC4EF-BAA5-44BE-95A6-274684084732}" type="slidenum">
              <a:rPr lang="ru-RU"/>
              <a:pPr/>
              <a:t>15</a:t>
            </a:fld>
            <a:endParaRPr lang="ru-RU"/>
          </a:p>
        </p:txBody>
      </p:sp>
      <p:pic>
        <p:nvPicPr>
          <p:cNvPr id="16389" name="Picture 5" descr="0_35db9_5b358794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3816424" cy="386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0_35dc0_ce89c820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3744416" cy="391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476672"/>
            <a:ext cx="76328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Эмоционально – художественная рефлексия </a:t>
            </a: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Учащимся предлагается две картины с изображением пейзажа. Одна картина проникнута грустным, печальным настроением, другая – радостным, веселым. Ученики выбирают ту картину, которая соответствует их настроению. </a:t>
            </a:r>
          </a:p>
        </p:txBody>
      </p:sp>
    </p:spTree>
    <p:extLst>
      <p:ext uri="{BB962C8B-B14F-4D97-AF65-F5344CB8AC3E}">
        <p14:creationId xmlns:p14="http://schemas.microsoft.com/office/powerpoint/2010/main" val="75735417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604867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6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«Цветовая интерпретация»</a:t>
            </a:r>
          </a:p>
          <a:p>
            <a:pPr>
              <a:buNone/>
            </a:pPr>
            <a:r>
              <a:rPr lang="ru-RU" sz="3400" dirty="0" smtClean="0">
                <a:latin typeface="Arial Black" pitchFamily="34" charset="0"/>
              </a:rPr>
              <a:t>           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– удивительное явление. Он обращает на себя внимание и не оставляет равнодушным с раннего детства. Одни цвета нам нравятся, другие нет. По выбору цвета можно определить и наши желания, и состояние нашего организма, и источники стресса, которые нас беспокоят.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Использовать можно  цветные карандаши или фломастеры.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Можно выяснить: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-эмоциональное  отношение учеников к  чему либо или к кому, либо (персонажу литературного произведения);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-самочувствие ученика;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-отношение к проведенному уроку;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атмосферу в классе и т.д.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Интерпретация проводится по цветовым карточкам М.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Люшера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Синий цвет 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– спокойствие, удовлетворенность;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Красный 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– агрессивность, активность, </a:t>
            </a:r>
            <a:r>
              <a:rPr lang="ru-RU" sz="7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наступательность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None/>
            </a:pPr>
            <a:r>
              <a:rPr lang="ru-RU" sz="7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Желтый 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– стремление к общению, любознательность.</a:t>
            </a:r>
          </a:p>
          <a:p>
            <a:pPr>
              <a:buNone/>
            </a:pP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Фиолетовый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, коричневый – стресс, тревожность, огорчение, страх.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7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серый 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– замкнутость, огорчение;</a:t>
            </a:r>
          </a:p>
          <a:p>
            <a:pPr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 чёрный – унылое настроение, отрицание, протест.</a:t>
            </a:r>
          </a:p>
          <a:p>
            <a:pPr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цвета позволит учителю на многое, что нас окружает, взглянуть иначе, и, прежде всего, на себя, на своё эмоциональное состояние. </a:t>
            </a:r>
          </a:p>
          <a:p>
            <a:endParaRPr lang="ru-RU" sz="7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0828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914A5-AEB4-4268-9EFB-54DAD5EDC47E}" type="slidenum">
              <a:rPr lang="ru-RU"/>
              <a:pPr/>
              <a:t>17</a:t>
            </a:fld>
            <a:endParaRPr lang="ru-RU"/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1547664" y="260648"/>
            <a:ext cx="6048673" cy="2448272"/>
          </a:xfrm>
          <a:prstGeom prst="cloudCallout">
            <a:avLst>
              <a:gd name="adj1" fmla="val -20796"/>
              <a:gd name="adj2" fmla="val 7037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2800" b="1" i="1" dirty="0" smtClean="0">
              <a:solidFill>
                <a:srgbClr val="663300"/>
              </a:solidFill>
              <a:latin typeface="Arial Black" pitchFamily="34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663300"/>
                </a:solidFill>
                <a:latin typeface="Arial Black" pitchFamily="34" charset="0"/>
              </a:rPr>
              <a:t>2</a:t>
            </a:r>
            <a:r>
              <a:rPr lang="ru-RU" sz="2800" b="1" i="1" dirty="0">
                <a:solidFill>
                  <a:srgbClr val="663300"/>
                </a:solidFill>
                <a:latin typeface="Arial Black" pitchFamily="34" charset="0"/>
              </a:rPr>
              <a:t>. Рефлексия </a:t>
            </a:r>
            <a:r>
              <a:rPr lang="ru-RU" sz="2800" b="1" i="1" dirty="0" smtClean="0">
                <a:solidFill>
                  <a:srgbClr val="663300"/>
                </a:solidFill>
                <a:latin typeface="Arial Black" pitchFamily="34" charset="0"/>
              </a:rPr>
              <a:t>деятельности</a:t>
            </a:r>
            <a:endParaRPr lang="ru-RU" sz="2800" b="1" i="1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140968"/>
            <a:ext cx="8352928" cy="203132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Цель: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оптимизация учебного процесса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 Когда: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на всех этапах урока</a:t>
            </a:r>
            <a:endParaRPr lang="ru-RU" sz="2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   Главный «объект»: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мыслительная деятельность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0434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92696"/>
            <a:ext cx="7812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«знаки» или «мисс буква (цифра)»,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all" spc="0" normalizeH="0" baseline="0" noProof="0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«Зарядка»  (выразить отношение к уроку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                            через выполнения движения)</a:t>
            </a:r>
            <a:endParaRPr kumimoji="0" lang="ru-RU" sz="2000" b="1" i="0" u="none" strike="noStrike" kern="1200" cap="all" spc="0" normalizeH="0" baseline="0" noProof="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988840"/>
            <a:ext cx="6408712" cy="1200329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присесть на корточки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– очень низкая оценка,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негативное отношение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присесть немного согнув колени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невысокая оценка, безразличное отношение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3356992"/>
            <a:ext cx="4644008" cy="2308324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>
              <a:solidFill>
                <a:srgbClr val="1F497D">
                  <a:lumMod val="75000"/>
                </a:srgbClr>
              </a:solidFill>
              <a:latin typeface="Arial Black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обычная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поза, стоя руки по швам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–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удовлетворительная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оценка, спокойное отношение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поднять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руки вверх, хлопая в ладоши, подняться на цыпочки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– очень высокая оценка, восторженное отношение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283582"/>
            <a:ext cx="3672408" cy="309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271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764704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«Дерево успеха»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3" name="Picture 5" descr="C:\Users\планшет\Desktop\дерево с листьям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693042" cy="369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07904" y="1700808"/>
            <a:ext cx="4860032" cy="255454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Каждый листочек имеет свой определенный цвет. Каждый ученик наряжает свое дерево соответствующими листочками. Подобным же образом можно наряжать елку игрушками, украшать поляну цветами и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т.д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9" name="Picture 4" descr="C:\Users\планшет\Desktop\желт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09120"/>
            <a:ext cx="918703" cy="11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91680" y="5589240"/>
            <a:ext cx="2814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встретились трудности</a:t>
            </a:r>
            <a:endParaRPr lang="ru-RU" b="1" i="1" dirty="0"/>
          </a:p>
        </p:txBody>
      </p:sp>
      <p:pic>
        <p:nvPicPr>
          <p:cNvPr id="11" name="Picture 2" descr="C:\Users\планшет\Desktop\зелен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14" y="4069191"/>
            <a:ext cx="14351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07615" y="5089471"/>
            <a:ext cx="23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все сделал правильно</a:t>
            </a:r>
            <a:endParaRPr lang="ru-RU" b="1" i="1" dirty="0"/>
          </a:p>
        </p:txBody>
      </p:sp>
      <p:pic>
        <p:nvPicPr>
          <p:cNvPr id="14" name="Picture 3" descr="C:\Users\планшет\Desktop\красны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149080"/>
            <a:ext cx="933058" cy="98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732240" y="5085184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много ошибок</a:t>
            </a:r>
            <a:endParaRPr lang="ru-RU" b="1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Всё в твоих руках!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1340768"/>
            <a:ext cx="6840760" cy="460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69441"/>
      </p:ext>
    </p:extLst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67529" y="404664"/>
            <a:ext cx="49847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«Лестница успеха»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30963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Ребенок сам оценивает, на какой ступеньке он оказался в результате деятельности во время занятия, т.е. оценивает достигнутые результаты.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28800"/>
            <a:ext cx="511256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76672"/>
            <a:ext cx="8424936" cy="584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29788"/>
      </p:ext>
    </p:extLst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085A7-88E6-4339-8013-EF3FB4721344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0357" y="476672"/>
            <a:ext cx="2537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«Светофор»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980728"/>
            <a:ext cx="8136904" cy="255454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000" dirty="0" smtClean="0">
                <a:latin typeface="Arial Black" pitchFamily="34" charset="0"/>
              </a:rPr>
              <a:t>Учащиеся в начале занятия выбирают один из цветов: красный, желтый или зеленый. </a:t>
            </a:r>
          </a:p>
          <a:p>
            <a:pPr algn="just"/>
            <a:r>
              <a:rPr lang="ru-RU" sz="2000" dirty="0" smtClean="0">
                <a:latin typeface="Arial Black" pitchFamily="34" charset="0"/>
              </a:rPr>
              <a:t>    После занятия или выполненной работы, ребята должны высказать свое мнение по вопросу цвета. </a:t>
            </a:r>
          </a:p>
          <a:p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Красный</a:t>
            </a:r>
            <a:r>
              <a:rPr lang="ru-RU" sz="2000" dirty="0" smtClean="0">
                <a:latin typeface="Arial Black" pitchFamily="34" charset="0"/>
              </a:rPr>
              <a:t> – нет (что не понравилось, ошибки).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Желтый </a:t>
            </a:r>
            <a:r>
              <a:rPr lang="ru-RU" sz="2000" dirty="0" smtClean="0">
                <a:latin typeface="Arial Black" pitchFamily="34" charset="0"/>
              </a:rPr>
              <a:t>– не совсем (сомнения, трудности). </a:t>
            </a:r>
          </a:p>
          <a:p>
            <a:r>
              <a:rPr lang="ru-RU" sz="2000" dirty="0" smtClean="0">
                <a:solidFill>
                  <a:srgbClr val="00B050"/>
                </a:solidFill>
                <a:latin typeface="Arial Black" pitchFamily="34" charset="0"/>
              </a:rPr>
              <a:t>Зеленый </a:t>
            </a:r>
            <a:r>
              <a:rPr lang="ru-RU" sz="2000" dirty="0" smtClean="0">
                <a:latin typeface="Arial Black" pitchFamily="34" charset="0"/>
              </a:rPr>
              <a:t>– да (что понравилось, что получилось).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3" name="Picture 2" descr="D:\шаблоны презентации\светоф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3501008"/>
            <a:ext cx="266429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34471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90689" y="476672"/>
            <a:ext cx="3706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«Пчелиный улей»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980728"/>
            <a:ext cx="7956376" cy="1631216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Приём используется после подачи нового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материала, преподаватель просит обсудить услышанный материал в парах и задать вопросы по материалу, который не поняли учащиеся, тем самым сразу же ликвидируются пробелы в знаниях.</a:t>
            </a:r>
          </a:p>
        </p:txBody>
      </p:sp>
      <p:pic>
        <p:nvPicPr>
          <p:cNvPr id="4" name="Рисунок 3" descr="https://avatars.mds.yandex.net/get-pdb/1535406/a37b05f9-89ce-4026-a86a-7536db579570/s1200?webp=fals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80928"/>
            <a:ext cx="3240360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 rot="10800000" flipV="1">
            <a:off x="4716016" y="3193812"/>
            <a:ext cx="3923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Каждая пчела – это вопросы по материалу, который не понял обучающийся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689922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8993" y="620688"/>
            <a:ext cx="1999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alt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«Анкета»</a:t>
            </a:r>
            <a:endParaRPr lang="ru-RU" alt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2872" b="2000"/>
          <a:stretch>
            <a:fillRect/>
          </a:stretch>
        </p:blipFill>
        <p:spPr bwMode="auto">
          <a:xfrm>
            <a:off x="539552" y="1196752"/>
            <a:ext cx="8208912" cy="4536504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620688"/>
            <a:ext cx="2989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«Релаксация»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340768"/>
            <a:ext cx="7848872" cy="2246769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 Black" pitchFamily="34" charset="0"/>
              </a:rPr>
              <a:t>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Закройте глаза и вспомните приятные моменты нашего занятия.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Я рада, что на протяжении всего занятия вы были внимательны.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Я хочу, чтобы все, кто работал хорошо – улыбнулись мне, а кто чувствует в себе потенциал работать еще лучше – поаплодировали себе.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5760640" cy="23042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AD309-CCD8-4188-8653-7EF0E1ED19F7}" type="slidenum">
              <a:rPr lang="ru-RU"/>
              <a:pPr/>
              <a:t>26</a:t>
            </a:fld>
            <a:endParaRPr lang="ru-RU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971600" y="358212"/>
            <a:ext cx="7056784" cy="2592288"/>
          </a:xfrm>
          <a:prstGeom prst="cloudCallout">
            <a:avLst>
              <a:gd name="adj1" fmla="val -20796"/>
              <a:gd name="adj2" fmla="val 7037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800" b="1" i="1" dirty="0">
                <a:solidFill>
                  <a:srgbClr val="663300"/>
                </a:solidFill>
                <a:latin typeface="Arial Black" pitchFamily="34" charset="0"/>
              </a:rPr>
              <a:t>3. Рефлексия содержания учебного </a:t>
            </a:r>
            <a:r>
              <a:rPr lang="ru-RU" sz="2800" b="1" i="1" dirty="0" smtClean="0">
                <a:solidFill>
                  <a:srgbClr val="663300"/>
                </a:solidFill>
                <a:latin typeface="Arial Black" pitchFamily="34" charset="0"/>
              </a:rPr>
              <a:t>материала</a:t>
            </a:r>
            <a:endParaRPr lang="ru-RU" sz="2800" b="1" i="1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501008"/>
            <a:ext cx="8280920" cy="175432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пределение продуктивности урока,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выявление уровня  осознания содержания пройденного.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Когда: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конце урока.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Главный «объект»: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сознание содержания материала.</a:t>
            </a:r>
          </a:p>
        </p:txBody>
      </p:sp>
    </p:spTree>
    <p:extLst>
      <p:ext uri="{BB962C8B-B14F-4D97-AF65-F5344CB8AC3E}">
        <p14:creationId xmlns:p14="http://schemas.microsoft.com/office/powerpoint/2010/main" val="206311669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2911" y="586877"/>
            <a:ext cx="3024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«Поезд»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268760"/>
            <a:ext cx="8208912" cy="2585323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На парте перед каждым ребенком два жетона: один – с улыбающимся личиком, другой – с грустным. На доске поезд с вагончиками, на которых обозначены этапы урока. Детям предлагают опустить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«веселое личико»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 тот вагончик, который указывает на то задание, которое вам было интересно выполнять, 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«грустное личико»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 тот, который символизирует задание, которое показалось не интересным. Можно использовать только один жетон по усмотрению ученика.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8" descr="https://avatars.mds.yandex.net/get-pdb/28866/1ecfdd1b-9826-4335-9c08-f344380ec6d0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94" y="3560568"/>
            <a:ext cx="892549" cy="8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avatars.mds.yandex.net/get-pdb/1885801/daf70fbf-338e-4b5e-ba74-398bb52ea49a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59780"/>
            <a:ext cx="858686" cy="8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zabavnik.club/wp-content/uploads/2018/05/kartinki_dlya_detskogo_sada_oformlenie_gruppy_35_021234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52" y="4630371"/>
            <a:ext cx="741682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5013176"/>
            <a:ext cx="1023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Изучение нового материала</a:t>
            </a:r>
            <a:endParaRPr lang="ru-RU" sz="1200" b="1" dirty="0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425080" y="5101568"/>
            <a:ext cx="1148170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200" b="1" dirty="0" smtClean="0"/>
              <a:t>Работа в группах</a:t>
            </a:r>
            <a:endParaRPr lang="ru-RU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986835" y="5085184"/>
            <a:ext cx="961430" cy="425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300" b="1" dirty="0" err="1" smtClean="0"/>
              <a:t>Физминутка</a:t>
            </a:r>
            <a:endParaRPr lang="ru-RU" sz="13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80312" y="4869160"/>
            <a:ext cx="105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Закрепление полученных знаний</a:t>
            </a:r>
            <a:endParaRPr lang="ru-RU" sz="12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096448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03629"/>
      </p:ext>
    </p:extLst>
  </p:cSld>
  <p:clrMapOvr>
    <a:masterClrMapping/>
  </p:clrMapOvr>
  <p:transition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26010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«Плюс-минус-интересно»</a:t>
            </a:r>
            <a:endParaRPr kumimoji="0" lang="ru-RU" sz="2400" b="1" i="0" u="none" strike="noStrike" kern="1200" cap="all" spc="0" normalizeH="0" baseline="0" noProof="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74343"/>
              </p:ext>
            </p:extLst>
          </p:nvPr>
        </p:nvGraphicFramePr>
        <p:xfrm>
          <a:off x="1175792" y="1412776"/>
          <a:ext cx="6648399" cy="145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6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6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79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 (+)</a:t>
                      </a:r>
                      <a:endParaRPr lang="ru-RU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М (-)</a:t>
                      </a:r>
                      <a:endParaRPr lang="ru-RU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И</a:t>
                      </a:r>
                      <a:r>
                        <a:rPr lang="ru-RU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(?)</a:t>
                      </a:r>
                      <a:endParaRPr lang="ru-RU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79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576" y="3293813"/>
            <a:ext cx="7704856" cy="267765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графу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“Плюс” (+)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записываются все факты, вызвавшие положительные эмоции.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                                        В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графу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“Минус” (-)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учащиеся выписывают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всё,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что у них отсутствует или осталось непонятным.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В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графу “интересно” (?)учащиеся выписывают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всё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то, о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чём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хотелось бы узнать подробнее, что им интересно. </a:t>
            </a:r>
          </a:p>
        </p:txBody>
      </p:sp>
    </p:spTree>
    <p:extLst>
      <p:ext uri="{BB962C8B-B14F-4D97-AF65-F5344CB8AC3E}">
        <p14:creationId xmlns:p14="http://schemas.microsoft.com/office/powerpoint/2010/main" val="41843020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65618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+mn-ea"/>
                <a:cs typeface="Arial" charset="0"/>
              </a:rPr>
              <a:t>Главная заповедь учителя – заметить даже самое маленькое продвижение ученика вперёд и поддержать его успех. 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+mn-ea"/>
                <a:cs typeface="Arial" charset="0"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46449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9" descr="13080882-n---n--n----n--n--n----n---n-noe--n-nf------n--n---n--n-n----nzn-n-n--n------n-------------n---no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7575" y="2082330"/>
            <a:ext cx="4716463" cy="420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school-children-illustration-vector_18-9112"/>
          <p:cNvPicPr>
            <a:picLocks noChangeAspect="1" noChangeArrowheads="1"/>
          </p:cNvPicPr>
          <p:nvPr/>
        </p:nvPicPr>
        <p:blipFill>
          <a:blip r:embed="rId3"/>
          <a:srcRect l="51660" t="26442" b="6250"/>
          <a:stretch>
            <a:fillRect/>
          </a:stretch>
        </p:blipFill>
        <p:spPr bwMode="auto">
          <a:xfrm>
            <a:off x="3973513" y="2797175"/>
            <a:ext cx="140176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7174675"/>
      </p:ext>
    </p:extLst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55576" y="301879"/>
            <a:ext cx="7128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«Чемодан, мясорубка, корзина»</a:t>
            </a:r>
            <a:endParaRPr kumimoji="0" lang="ru-RU" sz="2400" b="1" i="0" u="none" strike="noStrike" kern="1200" cap="all" spc="0" normalizeH="0" baseline="0" noProof="0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5536" y="1087869"/>
            <a:ext cx="8424936" cy="304698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На доске вывешиваются рисунки чемодана, мясорубки, корзины.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Чемодан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– всё, что пригодится в дальнейшем.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1600" i="1" dirty="0" smtClean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Мясорубка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– информацию переработаю.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Корзина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– всё выброшу.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Ученикам предлагается выбрать, как они поступят с информацией, полученной на уроке.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На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чемодан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вы приклеиваете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стикер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с ответом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«Что я возьму с собой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                                                                                               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 урока?»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На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мясорубку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вы приклеиваете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стикер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с ответом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«Что мне стоит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                 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переработать (над чем еще подумать)?»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На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корзину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вы приклеиваете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стикер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с ответом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«Какая информация с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                                                                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урока не пригодится?»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</a:endParaRPr>
          </a:p>
        </p:txBody>
      </p:sp>
      <p:pic>
        <p:nvPicPr>
          <p:cNvPr id="8" name="Picture 3" descr="https://im3-tub-kz.yandex.net/i?id=f64a0d5e14b5a5bdf7859e89c30fb20f&amp;n=33&amp;h=225&amp;w=233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7112"/>
            <a:ext cx="2364886" cy="198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 l="6454" t="1965" r="9517"/>
          <a:stretch>
            <a:fillRect/>
          </a:stretch>
        </p:blipFill>
        <p:spPr bwMode="auto">
          <a:xfrm>
            <a:off x="3563888" y="4221088"/>
            <a:ext cx="215106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221088"/>
            <a:ext cx="204152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7672066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27784" y="275864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 ВНИМАНИЕ !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7704" y="1916832"/>
            <a:ext cx="489654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1376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  <a:t>Таблица-фиксация знаний </a:t>
            </a:r>
            <a:b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  <a:t>по 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  <a:t>данной теме</a:t>
            </a:r>
            <a:b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+mn-ea"/>
                <a:cs typeface="Arial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9711461"/>
              </p:ext>
            </p:extLst>
          </p:nvPr>
        </p:nvGraphicFramePr>
        <p:xfrm>
          <a:off x="457200" y="1988840"/>
          <a:ext cx="8229600" cy="198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49060505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65821408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258404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75822737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Понятие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Знаю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Хочу узнать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Узнал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172440"/>
                  </a:ext>
                </a:extLst>
              </a:tr>
              <a:tr h="12601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 </a:t>
                      </a:r>
                      <a:r>
                        <a:rPr lang="ru-RU" b="1" dirty="0" smtClean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</a:rPr>
                        <a:t>Рефлексия</a:t>
                      </a:r>
                      <a:endParaRPr lang="ru-RU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66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0928419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1012973"/>
          </a:xfrm>
        </p:spPr>
        <p:txBody>
          <a:bodyPr>
            <a:normAutofit fontScale="90000"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Что 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такое «рефлексия»? 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539552" y="1196752"/>
            <a:ext cx="8209110" cy="1175706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</a:rPr>
              <a:t>           </a:t>
            </a:r>
            <a:r>
              <a:rPr lang="en-US" altLang="ru-RU" b="1" i="1" dirty="0" smtClean="0">
                <a:solidFill>
                  <a:schemeClr val="tx2">
                    <a:lumMod val="75000"/>
                  </a:schemeClr>
                </a:solidFill>
              </a:rPr>
              <a:t>C</a:t>
            </a:r>
            <a:r>
              <a:rPr lang="ru-RU" altLang="ru-RU" b="1" i="1" dirty="0" err="1" smtClean="0">
                <a:solidFill>
                  <a:schemeClr val="tx2">
                    <a:lumMod val="75000"/>
                  </a:schemeClr>
                </a:solidFill>
              </a:rPr>
              <a:t>амоанализ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</a:rPr>
              <a:t> деятельности и её    </a:t>
            </a:r>
          </a:p>
          <a:p>
            <a:pPr>
              <a:buNone/>
            </a:pPr>
            <a:r>
              <a:rPr lang="ru-RU" altLang="ru-RU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результатов</a:t>
            </a:r>
            <a:endParaRPr lang="ru-RU" alt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899592" y="2636912"/>
            <a:ext cx="2232247" cy="46166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 i="1" dirty="0">
                <a:solidFill>
                  <a:srgbClr val="FF0000"/>
                </a:solidFill>
              </a:rPr>
              <a:t>В педагогике: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707903" y="2655344"/>
            <a:ext cx="5112569" cy="646331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b="1" i="1" dirty="0">
                <a:solidFill>
                  <a:schemeClr val="tx2">
                    <a:lumMod val="75000"/>
                  </a:schemeClr>
                </a:solidFill>
              </a:rPr>
              <a:t>1) Объективное оценивание своих достижений, поведения, своей личности.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995936" y="3651911"/>
            <a:ext cx="4824536" cy="646331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b="1" i="1" dirty="0">
                <a:solidFill>
                  <a:schemeClr val="tx2">
                    <a:lumMod val="75000"/>
                  </a:schemeClr>
                </a:solidFill>
              </a:rPr>
              <a:t>2) Оценка деятельности других и учёт стороннего мнения  при самооценке.</a:t>
            </a:r>
          </a:p>
        </p:txBody>
      </p:sp>
      <p:sp>
        <p:nvSpPr>
          <p:cNvPr id="12" name="Прямоугольник 8"/>
          <p:cNvSpPr>
            <a:spLocks noChangeArrowheads="1"/>
          </p:cNvSpPr>
          <p:nvPr/>
        </p:nvSpPr>
        <p:spPr bwMode="auto">
          <a:xfrm>
            <a:off x="3707904" y="4581128"/>
            <a:ext cx="5112568" cy="646331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b="1" i="1" dirty="0">
                <a:solidFill>
                  <a:schemeClr val="tx2">
                    <a:lumMod val="75000"/>
                  </a:schemeClr>
                </a:solidFill>
              </a:rPr>
              <a:t>3) Умение соотносить приложенные усилия с полученными  результатами  деятельности.</a:t>
            </a:r>
          </a:p>
        </p:txBody>
      </p:sp>
      <p:pic>
        <p:nvPicPr>
          <p:cNvPr id="14" name="Рисунок 1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56992"/>
            <a:ext cx="276391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       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Для обучающихся: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Подведение итогов( Что узнали? Как работали?)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Обобщение результатов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Выяснение впечатлений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 Отметить успехи, достижения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Обрисовать  перспективы движения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     Для педагога: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Оценка собственной работы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</a:rPr>
              <a:t>Выводы о необходимость корректировки программы, методов, приёмов.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492896"/>
            <a:ext cx="1950889" cy="195088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ЗАЧЕМ?  </a:t>
            </a:r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B537-7F79-42D5-906A-CFB0A7A95B31}" type="slidenum">
              <a:rPr lang="ru-RU"/>
              <a:pPr/>
              <a:t>7</a:t>
            </a:fld>
            <a:endParaRPr lang="ru-RU"/>
          </a:p>
        </p:txBody>
      </p:sp>
      <p:sp>
        <p:nvSpPr>
          <p:cNvPr id="368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58825" y="476672"/>
            <a:ext cx="8385175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Классификация приёмов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рефлексии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endParaRPr 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2339752" y="3501008"/>
            <a:ext cx="4896544" cy="2736304"/>
          </a:xfrm>
          <a:prstGeom prst="cloudCallout">
            <a:avLst>
              <a:gd name="adj1" fmla="val -82444"/>
              <a:gd name="adj2" fmla="val 69486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b="1" i="1" dirty="0" smtClean="0">
              <a:solidFill>
                <a:srgbClr val="663300"/>
              </a:solidFill>
              <a:latin typeface="Arial Black" pitchFamily="34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663300"/>
                </a:solidFill>
                <a:latin typeface="Arial Black" pitchFamily="34" charset="0"/>
              </a:rPr>
              <a:t>3. Рефлексия </a:t>
            </a: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содержания учебного материала</a:t>
            </a: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4886203" y="1124744"/>
            <a:ext cx="3826768" cy="2376264"/>
          </a:xfrm>
          <a:prstGeom prst="cloudCallout">
            <a:avLst>
              <a:gd name="adj1" fmla="val -86218"/>
              <a:gd name="adj2" fmla="val 58903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b="1" i="1" dirty="0" smtClean="0">
              <a:solidFill>
                <a:srgbClr val="663300"/>
              </a:solidFill>
              <a:latin typeface="Arial Black" pitchFamily="34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663300"/>
                </a:solidFill>
                <a:latin typeface="Arial Black" pitchFamily="34" charset="0"/>
              </a:rPr>
              <a:t>2</a:t>
            </a: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. Рефлексия деятельности</a:t>
            </a: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539552" y="1340768"/>
            <a:ext cx="4248472" cy="2448272"/>
          </a:xfrm>
          <a:prstGeom prst="cloudCallout">
            <a:avLst>
              <a:gd name="adj1" fmla="val -95222"/>
              <a:gd name="adj2" fmla="val 82764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b="1" i="1" dirty="0" smtClean="0">
              <a:solidFill>
                <a:srgbClr val="663300"/>
              </a:solidFill>
              <a:latin typeface="Arial Black" pitchFamily="34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663300"/>
                </a:solidFill>
                <a:latin typeface="Arial Black" pitchFamily="34" charset="0"/>
              </a:rPr>
              <a:t>1</a:t>
            </a: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.</a:t>
            </a:r>
            <a:r>
              <a:rPr lang="ru-RU" sz="2000" b="1" i="1" dirty="0">
                <a:latin typeface="Arial Black" pitchFamily="34" charset="0"/>
              </a:rPr>
              <a:t> </a:t>
            </a: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Рефлексия настроения и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эмоционального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 b="1" i="1" dirty="0">
                <a:solidFill>
                  <a:srgbClr val="663300"/>
                </a:solidFill>
                <a:latin typeface="Arial Black" pitchFamily="34" charset="0"/>
              </a:rPr>
              <a:t>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101950520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80528-51BA-4732-A7D1-3BDD48BAA667}" type="slidenum">
              <a:rPr lang="ru-RU"/>
              <a:pPr/>
              <a:t>8</a:t>
            </a:fld>
            <a:endParaRPr lang="ru-RU"/>
          </a:p>
        </p:txBody>
      </p:sp>
      <p:sp>
        <p:nvSpPr>
          <p:cNvPr id="5" name="AutoShape 4"/>
          <p:cNvSpPr txBox="1">
            <a:spLocks noChangeArrowheads="1"/>
          </p:cNvSpPr>
          <p:nvPr/>
        </p:nvSpPr>
        <p:spPr bwMode="auto">
          <a:xfrm>
            <a:off x="1403648" y="260648"/>
            <a:ext cx="6336704" cy="2520280"/>
          </a:xfrm>
          <a:prstGeom prst="cloudCallout">
            <a:avLst>
              <a:gd name="adj1" fmla="val -20796"/>
              <a:gd name="adj2" fmla="val 70370"/>
            </a:avLst>
          </a:prstGeom>
          <a:solidFill>
            <a:srgbClr val="FFC000"/>
          </a:solidFill>
          <a:ln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663300"/>
                </a:solidFill>
                <a:effectLst/>
                <a:latin typeface="Arial Black" pitchFamily="34" charset="0"/>
              </a:rPr>
              <a:t>1.</a:t>
            </a:r>
            <a:r>
              <a:rPr lang="ru-RU" sz="2800" i="1" dirty="0" smtClean="0">
                <a:effectLst/>
                <a:latin typeface="Arial Black" pitchFamily="34" charset="0"/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  <a:effectLst/>
                <a:latin typeface="Arial Black" pitchFamily="34" charset="0"/>
              </a:rPr>
              <a:t>Рефлексия настроения и эмоционального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663300"/>
                </a:solidFill>
                <a:effectLst/>
                <a:latin typeface="Arial Black" pitchFamily="34" charset="0"/>
              </a:rPr>
              <a:t>состояния</a:t>
            </a:r>
            <a:endParaRPr lang="ru-RU" sz="2800" b="1" i="1" dirty="0">
              <a:solidFill>
                <a:srgbClr val="663300"/>
              </a:solidFill>
              <a:effectLst/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284984"/>
            <a:ext cx="8208912" cy="1754326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установление эмоционального контакта с классом,               	закрепление благоприятного исхода деятельности.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Когда: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начале  и в конце урока.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Главный  «объект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 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фера чувств.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5353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7DBB-E820-4667-AE41-511EB4428A30}" type="slidenum">
              <a:rPr lang="ru-RU"/>
              <a:pPr/>
              <a:t>9</a:t>
            </a:fld>
            <a:endParaRPr lang="ru-RU"/>
          </a:p>
        </p:txBody>
      </p:sp>
      <p:sp>
        <p:nvSpPr>
          <p:cNvPr id="17414" name="Rectangle 6"/>
          <p:cNvSpPr>
            <a:spLocks noRot="1" noChangeArrowheads="1"/>
          </p:cNvSpPr>
          <p:nvPr/>
        </p:nvSpPr>
        <p:spPr bwMode="auto">
          <a:xfrm>
            <a:off x="399944" y="764704"/>
            <a:ext cx="838517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3600" b="1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439248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2597" y="2910046"/>
            <a:ext cx="4414203" cy="342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811934" y="1302018"/>
            <a:ext cx="2574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«Смайлики» 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4269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2709</TotalTime>
  <Words>1150</Words>
  <Application>Microsoft Office PowerPoint</Application>
  <PresentationFormat>Экран (4:3)</PresentationFormat>
  <Paragraphs>167</Paragraphs>
  <Slides>31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Arial Black</vt:lpstr>
      <vt:lpstr>Calibri</vt:lpstr>
      <vt:lpstr>Century Gothic</vt:lpstr>
      <vt:lpstr>Times New Roman</vt:lpstr>
      <vt:lpstr>Wingdings</vt:lpstr>
      <vt:lpstr>Тема Office</vt:lpstr>
      <vt:lpstr>             «Рефлексия –    как этап современного урока                в начальной школе   в условиях реализации ФГОС»                               Подготовила:                                                                                                                                         учитель начальных классов                                                                                          Кононова М.В.                                                                        2025г. </vt:lpstr>
      <vt:lpstr>Всё в твоих руках!</vt:lpstr>
      <vt:lpstr>Главная заповедь учителя – заметить даже самое маленькое продвижение ученика вперёд и поддержать его успех.  </vt:lpstr>
      <vt:lpstr> Таблица-фиксация знаний  по данной теме </vt:lpstr>
      <vt:lpstr>Что  такое «рефлексия»?  </vt:lpstr>
      <vt:lpstr>ЗАЧЕМ?  </vt:lpstr>
      <vt:lpstr>Классификация приёмов рефлексии: </vt:lpstr>
      <vt:lpstr>Презентация PowerPoint</vt:lpstr>
      <vt:lpstr>Презентация PowerPoint</vt:lpstr>
      <vt:lpstr>Презентация PowerPoint</vt:lpstr>
      <vt:lpstr>«Мишка»</vt:lpstr>
      <vt:lpstr>  «Солнышко» – мне всё удалось,  «солнышко и тучка» – мне не всё удалось,  «тучка» – у меня ничего не получилось. </vt:lpstr>
      <vt:lpstr>Презентация PowerPoint</vt:lpstr>
      <vt:lpstr>«дерево чувств»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Олег</cp:lastModifiedBy>
  <cp:revision>256</cp:revision>
  <dcterms:created xsi:type="dcterms:W3CDTF">2012-04-01T17:49:37Z</dcterms:created>
  <dcterms:modified xsi:type="dcterms:W3CDTF">2025-11-24T20:09:11Z</dcterms:modified>
</cp:coreProperties>
</file>