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42"/>
  </p:handoutMasterIdLst>
  <p:sldIdLst>
    <p:sldId id="259" r:id="rId5"/>
    <p:sldId id="258" r:id="rId6"/>
    <p:sldId id="260" r:id="rId7"/>
    <p:sldId id="261" r:id="rId8"/>
    <p:sldId id="269" r:id="rId9"/>
    <p:sldId id="264" r:id="rId10"/>
    <p:sldId id="266" r:id="rId11"/>
    <p:sldId id="265" r:id="rId12"/>
    <p:sldId id="270" r:id="rId13"/>
    <p:sldId id="271" r:id="rId14"/>
    <p:sldId id="284" r:id="rId15"/>
    <p:sldId id="285" r:id="rId16"/>
    <p:sldId id="286" r:id="rId17"/>
    <p:sldId id="287" r:id="rId18"/>
    <p:sldId id="288" r:id="rId19"/>
    <p:sldId id="262" r:id="rId20"/>
    <p:sldId id="272" r:id="rId21"/>
    <p:sldId id="268" r:id="rId22"/>
    <p:sldId id="289" r:id="rId23"/>
    <p:sldId id="273" r:id="rId24"/>
    <p:sldId id="274" r:id="rId25"/>
    <p:sldId id="290" r:id="rId26"/>
    <p:sldId id="275" r:id="rId27"/>
    <p:sldId id="277" r:id="rId28"/>
    <p:sldId id="278" r:id="rId29"/>
    <p:sldId id="279" r:id="rId30"/>
    <p:sldId id="276" r:id="rId31"/>
    <p:sldId id="291" r:id="rId32"/>
    <p:sldId id="292" r:id="rId33"/>
    <p:sldId id="280" r:id="rId34"/>
    <p:sldId id="281" r:id="rId35"/>
    <p:sldId id="293" r:id="rId36"/>
    <p:sldId id="294" r:id="rId37"/>
    <p:sldId id="282" r:id="rId38"/>
    <p:sldId id="295" r:id="rId39"/>
    <p:sldId id="296" r:id="rId40"/>
    <p:sldId id="267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523998" y="864667"/>
            <a:ext cx="9144000" cy="2641601"/>
          </a:xfrm>
        </p:spPr>
        <p:txBody>
          <a:bodyPr>
            <a:noAutofit/>
          </a:bodyPr>
          <a:lstStyle/>
          <a:p>
            <a:r>
              <a:rPr lang="ru-RU" sz="4800" b="1" dirty="0"/>
              <a:t>МАСТЕР-КЛАСС ДЛЯ ПЕДАГОГОВ С ИСПОЛЬЗОВАНИЕМ КВИЗ-ТЕХНОЛОГИЙ</a:t>
            </a:r>
            <a:endParaRPr lang="ru-RU" sz="48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b="1" dirty="0"/>
              <a:t>«Весёлая наука для детей» </a:t>
            </a:r>
            <a:endParaRPr lang="ru-RU" sz="2800" b="1" dirty="0" smtClean="0"/>
          </a:p>
          <a:p>
            <a:r>
              <a:rPr lang="ru-RU" sz="2800" dirty="0" smtClean="0"/>
              <a:t>(Детское </a:t>
            </a:r>
            <a:r>
              <a:rPr lang="ru-RU" sz="2800" dirty="0"/>
              <a:t>экспериментирование)</a:t>
            </a:r>
          </a:p>
        </p:txBody>
      </p:sp>
    </p:spTree>
    <p:extLst>
      <p:ext uri="{BB962C8B-B14F-4D97-AF65-F5344CB8AC3E}">
        <p14:creationId xmlns:p14="http://schemas.microsoft.com/office/powerpoint/2010/main" val="206330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6744" y="232229"/>
            <a:ext cx="11524342" cy="587828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правила проведения эксперимента: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Проводить опыты лучше утром, когда ребенок полон сил и энергии;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Важно не только учить, но и заинтересовывать ребенка, вызывать у него желание получать знания и самому делать новые опыты.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Объяснять детям, что нельзя пробовать на вкус неизвестные вещества, как бы красиво и аппетитно они не выглядели;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Важно не просто показать ребенку интересный опыт, но и объяснить доступным ему языком, почему и как это происходит;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 оставлять без внимания вопросы ребенка – важно найти ответы на них в книгах, справочниках, интернете;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Там, где нет опасности, предоставлять ребенку больше самостоятельности;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И самое главное: важно всегда радоваться успехам ребенка, хвалить его и поощрять желание учиться. Только положительные эмоции могут привить любовь к новым знаниям.</a:t>
            </a:r>
          </a:p>
        </p:txBody>
      </p:sp>
    </p:spTree>
    <p:extLst>
      <p:ext uri="{BB962C8B-B14F-4D97-AF65-F5344CB8AC3E}">
        <p14:creationId xmlns:p14="http://schemas.microsoft.com/office/powerpoint/2010/main" val="354141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20971" y="120930"/>
            <a:ext cx="9144000" cy="675904"/>
          </a:xfrm>
        </p:spPr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pic>
        <p:nvPicPr>
          <p:cNvPr id="8" name="Содержимое 3" descr="100_2712.JPG"/>
          <p:cNvPicPr>
            <a:picLocks noChangeAspect="1"/>
          </p:cNvPicPr>
          <p:nvPr/>
        </p:nvPicPr>
        <p:blipFill>
          <a:blip r:embed="rId2" cstate="print"/>
          <a:srcRect b="12334"/>
          <a:stretch>
            <a:fillRect/>
          </a:stretch>
        </p:blipFill>
        <p:spPr bwMode="auto">
          <a:xfrm>
            <a:off x="0" y="1765408"/>
            <a:ext cx="6113417" cy="50925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907704" y="642917"/>
            <a:ext cx="5343213" cy="797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</a:t>
            </a:r>
            <a:r>
              <a:rPr kumimoji="0" lang="en-US" sz="2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92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939143" y="795317"/>
            <a:ext cx="5421086" cy="7979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2060"/>
                </a:solidFill>
              </a:rPr>
              <a:t>              </a:t>
            </a:r>
            <a:r>
              <a:rPr lang="en-US" sz="2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buFont typeface="Wingdings" pitchFamily="2" charset="2"/>
              <a:buNone/>
              <a:defRPr/>
            </a:pPr>
            <a:endParaRPr lang="en-US" sz="19200" b="1" dirty="0" smtClean="0">
              <a:solidFill>
                <a:srgbClr val="002060"/>
              </a:solidFill>
            </a:endParaRPr>
          </a:p>
          <a:p>
            <a:pPr lvl="1" algn="just">
              <a:buFont typeface="Wingdings" pitchFamily="2" charset="2"/>
              <a:buNone/>
              <a:defRPr/>
            </a:pPr>
            <a:endParaRPr lang="ru-RU" sz="3600" dirty="0" smtClean="0">
              <a:solidFill>
                <a:srgbClr val="002060"/>
              </a:solidFill>
            </a:endParaRPr>
          </a:p>
          <a:p>
            <a:pPr lvl="1" algn="just">
              <a:buFont typeface="Wingdings" pitchFamily="2" charset="2"/>
              <a:buNone/>
              <a:defRPr/>
            </a:pP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939143" y="795317"/>
            <a:ext cx="5421086" cy="7979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2060"/>
                </a:solidFill>
              </a:rPr>
              <a:t>              </a:t>
            </a:r>
            <a:r>
              <a:rPr lang="en-US" sz="2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buFont typeface="Wingdings" pitchFamily="2" charset="2"/>
              <a:buNone/>
              <a:defRPr/>
            </a:pPr>
            <a:endParaRPr lang="en-US" sz="19200" b="1" dirty="0" smtClean="0">
              <a:solidFill>
                <a:srgbClr val="002060"/>
              </a:solidFill>
            </a:endParaRPr>
          </a:p>
          <a:p>
            <a:pPr lvl="1" algn="just">
              <a:buFont typeface="Wingdings" pitchFamily="2" charset="2"/>
              <a:buNone/>
              <a:defRPr/>
            </a:pPr>
            <a:endParaRPr lang="ru-RU" sz="3600" dirty="0" smtClean="0">
              <a:solidFill>
                <a:srgbClr val="002060"/>
              </a:solidFill>
            </a:endParaRPr>
          </a:p>
          <a:p>
            <a:pPr lvl="1" algn="just">
              <a:buFont typeface="Wingdings" pitchFamily="2" charset="2"/>
              <a:buNone/>
              <a:defRPr/>
            </a:pP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834640" y="795317"/>
            <a:ext cx="5643154" cy="797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</a:t>
            </a:r>
            <a:r>
              <a:rPr kumimoji="0" lang="en-US" sz="2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«Тайнопись»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«»</a:t>
            </a:r>
            <a:endParaRPr kumimoji="0" lang="en-US" sz="2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9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Содержимое 11" descr="100_2711.JPG"/>
          <p:cNvPicPr>
            <a:picLocks noChangeAspect="1"/>
          </p:cNvPicPr>
          <p:nvPr/>
        </p:nvPicPr>
        <p:blipFill>
          <a:blip r:embed="rId3" cstate="print"/>
          <a:srcRect b="12526"/>
          <a:stretch>
            <a:fillRect/>
          </a:stretch>
        </p:blipFill>
        <p:spPr bwMode="auto">
          <a:xfrm>
            <a:off x="6348549" y="1745671"/>
            <a:ext cx="5843451" cy="51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0695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597528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«ВОЛШЕБНЫЕ БУСИНЫ»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(опыт со льдом</a:t>
            </a: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12" y="160120"/>
            <a:ext cx="6766560" cy="1407424"/>
          </a:xfrm>
          <a:prstGeom prst="rect">
            <a:avLst/>
          </a:prstGeom>
        </p:spPr>
      </p:pic>
      <p:pic>
        <p:nvPicPr>
          <p:cNvPr id="9" name="Содержимое 5" descr="100_2722.JPG"/>
          <p:cNvPicPr>
            <a:picLocks noChangeAspect="1"/>
          </p:cNvPicPr>
          <p:nvPr/>
        </p:nvPicPr>
        <p:blipFill>
          <a:blip r:embed="rId3" cstate="print"/>
          <a:srcRect b="12334"/>
          <a:stretch>
            <a:fillRect/>
          </a:stretch>
        </p:blipFill>
        <p:spPr bwMode="auto">
          <a:xfrm>
            <a:off x="-1" y="1567544"/>
            <a:ext cx="5656218" cy="52904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Содержимое 5" descr="100_2722.JPG"/>
          <p:cNvPicPr>
            <a:picLocks noChangeAspect="1"/>
          </p:cNvPicPr>
          <p:nvPr/>
        </p:nvPicPr>
        <p:blipFill>
          <a:blip r:embed="rId3" cstate="print"/>
          <a:srcRect b="12334"/>
          <a:stretch>
            <a:fillRect/>
          </a:stretch>
        </p:blipFill>
        <p:spPr bwMode="auto">
          <a:xfrm>
            <a:off x="5969726" y="1567544"/>
            <a:ext cx="6204859" cy="52904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6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871848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Эксперимент «плесень»</a:t>
            </a:r>
          </a:p>
        </p:txBody>
      </p:sp>
      <p:pic>
        <p:nvPicPr>
          <p:cNvPr id="8" name="Содержимое 12" descr="P10008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1914108"/>
            <a:ext cx="5812970" cy="4943892"/>
          </a:xfrm>
          <a:prstGeom prst="rect">
            <a:avLst/>
          </a:prstGeom>
        </p:spPr>
      </p:pic>
      <p:pic>
        <p:nvPicPr>
          <p:cNvPr id="9" name="Содержимое 10" descr="P10008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7921" y="1914108"/>
            <a:ext cx="5974080" cy="494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12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597528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«посадка лука»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989" y="0"/>
            <a:ext cx="5054022" cy="875211"/>
          </a:xfrm>
          <a:prstGeom prst="rect">
            <a:avLst/>
          </a:prstGeom>
        </p:spPr>
      </p:pic>
      <p:pic>
        <p:nvPicPr>
          <p:cNvPr id="9" name="Picture 3" descr="C:\Users\Елена\Pictures\Новая пап\100_3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891"/>
            <a:ext cx="4206240" cy="3500462"/>
          </a:xfrm>
          <a:prstGeom prst="rect">
            <a:avLst/>
          </a:prstGeom>
          <a:noFill/>
        </p:spPr>
      </p:pic>
      <p:pic>
        <p:nvPicPr>
          <p:cNvPr id="10" name="Picture 2" descr="C:\Users\Елена\Pictures\Новая пап\100_3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8709" y="757646"/>
            <a:ext cx="4563291" cy="3343708"/>
          </a:xfrm>
          <a:prstGeom prst="rect">
            <a:avLst/>
          </a:prstGeom>
          <a:noFill/>
        </p:spPr>
      </p:pic>
      <p:pic>
        <p:nvPicPr>
          <p:cNvPr id="11" name="Picture 4" descr="C:\Users\Елена\Pictures\Новая пап\100_3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1657" y="3514637"/>
            <a:ext cx="4637313" cy="3343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634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35429" y="130630"/>
            <a:ext cx="11117941" cy="672737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 Цветочном городишке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этого мальчишку.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Коротышку и зазнайку,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Беззаботного …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14" y="2815772"/>
            <a:ext cx="5994400" cy="40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7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49829" y="147305"/>
            <a:ext cx="9677087" cy="4918181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шоу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Разноцветный дождик».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«Радуга в тарелке».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«Искусственный снег».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«Сортировка соли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куркумы».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«Цветное молоко».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«Салют».</a:t>
            </a: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5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48343" y="116114"/>
            <a:ext cx="11713027" cy="61061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«Разноцветный дождик».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опыта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смешиваются ли две жидкости: масло и вода.</a:t>
            </a:r>
          </a:p>
          <a:p>
            <a:pPr algn="l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стеклянная баночка; стакан; вода; растительное масло; красители; пипетка; вата или пена для бритья.</a:t>
            </a:r>
          </a:p>
          <a:p>
            <a:pPr algn="l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Наполнить баночку на 1/4 водой, а остальную часть — маслом, оставив до края не менее 5–6 см.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верхнюю часть баночки положить большой кусок ваты, который будет «облаком», или заполнить её пеной для бритья.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Подкрасить в стакане воду красителем и полить её на «облако».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Просачиваясь сквозь «облако» вниз и попадая в масло, капли приобретают круглую форму и медленно опускаются вниз.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какая красота у нас получилась. Какой вывод мы можем сделать? 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(Предположения участников).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и масло не смешиваются, а имеют разную плотность. Вода и разведённые в ней красители имеют большую плотность, чем масло, поэтому капли красителей, находящиеся в масле, постепенно опускаются вниз к его границе с водой, и когда они её преодолевают, начинается дождь.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масла находится на поверхности воды. Это происходит потому, что частицы масла и частицы воды отталкиваются друг от друга.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53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93258" y="63328"/>
            <a:ext cx="7866812" cy="6731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57" y="63328"/>
            <a:ext cx="7866812" cy="67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63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8856" y="769256"/>
            <a:ext cx="9071427" cy="3396343"/>
          </a:xfrm>
        </p:spPr>
        <p:txBody>
          <a:bodyPr/>
          <a:lstStyle/>
          <a:p>
            <a:r>
              <a:rPr lang="ru-RU" sz="3200" b="1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32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уровень профессиональной компетентности у педагогов по экспериментально-исследовательской деятельности, </a:t>
            </a:r>
            <a:r>
              <a:rPr lang="ru-RU" sz="2800" dirty="0">
                <a:solidFill>
                  <a:srgbClr val="1716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передача педагогического опыта путём прямого и комментированного показа последовательности действий, методов, приёмов и форм педагогической работы по развитию познавательной активности дошкольников через поисково-исследовательскую деятельность.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11200" y="0"/>
            <a:ext cx="11059886" cy="68580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«Радуга в тарелке».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опыта: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исследовать взаимодействие воды с красителями входящих в состав   разноцветных конфет.</a:t>
            </a:r>
          </a:p>
          <a:p>
            <a:pPr algn="l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плоская белая тарелка, стакан тёплой воды, разноцветные конфеты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Скитолс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«ММДС».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Раскладываем разноцветные конфеты по кругу тарелки, аккуратно наливаем теплую воду в тарелку и наблюдаем за появлением радуги из конфет. Спустя некоторое время можно увидеть, что вся краска с конфет растворилась в воде и в конце превратилась в коричневую жидкость.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конфетах много красителя (краски). </a:t>
            </a: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— растворитель, поэтому краситель из конфет растворился в воде и получилась радуга. </a:t>
            </a: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некоторых конфетах (например,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Скитолс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ММДС)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содержится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карнаубский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воск, который образует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плёнку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цвета не смешиваются.</a:t>
            </a: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воду наливать нужно аккуратно, её надо совсем немного, иначе конфеты всплывут и выйдут из круга.</a:t>
            </a: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309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0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0"/>
            <a:ext cx="8035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66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5144" y="0"/>
            <a:ext cx="11901714" cy="622230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«Искусственный снег».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опыта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блёстки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снега в домашних условиях. 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 для бритья, крахмал 4 ложки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миску выдавливаем из тюбика крем и добавляем крахмал. Нам нужно чтобы получилась рассыпчатая масса, которую можно собрать в комок. Чтобы наш снег искрился, добавлю щепотку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блесток. 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 с таким снегом играться, лепить снежки,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снеговика!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Снежная масса получилась и напоминает внешним видом и на ощупь настоящий снег.</a:t>
            </a:r>
          </a:p>
          <a:p>
            <a:pPr algn="l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получения искусственного снега много, мы выбрали самый простой способ. Ингредиенты для этого опыта можно найти дома в магазине. Этим снегом можно играть и украшать новогодние поделки. Он не тает. Хорошо хранится в целлофановом мешочке, при обычной температуре. а после высыхания некоторое время держит форму.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искусственного снега можно показать липкость снега как свойство. Легко получить, удобно использовать и хранить.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35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Рисунок 1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0"/>
            <a:ext cx="844731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56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«Сортировка соли 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куркумы».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доказать, что в результате контакта не во всех предметах возможно разделение статических электрических разрядов.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возможно ли разделить перемешанные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куркуму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соль? Если освоите этот эксперимент, то точно справитесь с этой трудной задачей!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бумажное полотенце, 1 чайная ложка соли, 1 чайная ложка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куркумы,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шарик, шерстяная ткань.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Приступаем к работе. Расстелите на столе бумажное полотенце. Насыпьте по одной ложки на него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куркумы.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Начинаем научное волшебство! Тщательно перемешайте ложкой соль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куркуму.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попытайтесь отделить соль от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куркумы.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Получается? Нет. Не отчаивайтесь! Я вам помогу. Надуйте шарик, завяжите и потрите им о шерстяную ткань. Поднесите шарик поближе к смеси соли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куркумы.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видите?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Куркума прилипнет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шарику, а соль останется на столе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5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еще один пример действия статического электричества. Когда вы трете шарик о шерстяную ткань, он приобретает отрицательный заряд. Если поднести шарик к смеси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солью,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начнет притягиваться к нему. Это происходит потому, что электроны 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пылинках  куркумы стремятся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переместиться как можно дальше от шарика. Следовательно, часть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песчинок куркумы,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ближайшая к шарику, приобретает положительный заряд, и притягивается отрицательным зарядом шарика.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Куркума прилипает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шарику.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не притягивается к шарику, так как в этом веществе электроны перемещаются плохо. Когда вы подносите к соли заряженный шарик, ее электроны все равно остаются на своих местах. Соль со стороны шарика не приобретает заряда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незаряженной или нейтральной. Поэтому соль не прилипает к отрицательно заряженному шарику.</a:t>
            </a:r>
          </a:p>
          <a:p>
            <a:pPr algn="l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0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457199"/>
            <a:ext cx="4973781" cy="5666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0" y="472856"/>
            <a:ext cx="5652329" cy="56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235526"/>
            <a:ext cx="5127981" cy="5195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91094"/>
            <a:ext cx="5680362" cy="56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0589" cy="4585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2175165"/>
            <a:ext cx="5929745" cy="4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0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34059" y="348342"/>
            <a:ext cx="8821178" cy="4862287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участников мастер-класса мотивацию к использованию в образовательном процессе опытно-экспериментальной деятельности;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Заинтересовать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 в проведении познавательно-исследовательской деятельности детей посредством демонстрации некоторых видов опытов и экспериментов;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Представить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мастер-класса «экспериментирование» как одну из форм проведения поисково-исследовательской деятельности с детьми дошкольного возраста.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Раскрыть особенности проведения детского экспериментирования. 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5144" y="0"/>
            <a:ext cx="11669486" cy="68580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«Цветное молоко».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опыта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проверить возможность рисунка на молоке.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цельное молоко, пищевые красители, пипетки, жидкое моющее средство, ватные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палочки, одноразовые тарелочки.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Наливаем молоко в тарелку, добавляем несколько капель красителей. Затем надо взять ватную палочку, окунуть в моющее средство и коснуться палочкой в самый центр тарелки с молоком. Что мы видим? Молоко начинает двигаться, а цвета перемешиваться. Почему это происходит? (предположения участников).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Моющее средство вступает в реакцию с молекулами жира в молоке и приводит их в движение. Именно поэтому для опыта не подходит обезжиренное молоко.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472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029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7778" cy="43503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60" y="2166770"/>
            <a:ext cx="6230540" cy="46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17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72187" cy="457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17" y="2355273"/>
            <a:ext cx="5980183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4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«Салют».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опыта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узнать, что происходит при воздействии раствора лимонной кислоты на пищевую соду.</a:t>
            </a: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одноразовые стаканы, акварельная или пищевая краска, вода, пищевая сода, лимонная кислота, тарелка.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Приступаем! Разводим в стаканчиках немного лимонной кислоты и пищевого красителя теплой водой. Даём раствориться кислоте, чтобы не было осадка. На тарелке ровным слоем рассыпаем соду, распределяем ее равномерно по всей поверхности.</a:t>
            </a:r>
          </a:p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Капните несколько капель цветной "воды" на соду и наслаждайтесь впечатлением. Капайте раствор лимонной кислотой по чуть-чуть в разных частях тарелки, меняйте цвета, смотрите за фейерверком над тарелкой.</a:t>
            </a:r>
          </a:p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Смешаются ли краски в процессе реакции?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этого химического опыта в реакцию нейтрализации вступили два вещества – сода и раствор лимонной кислоты. В процессе их взаимодействия происходит обильное выделение углекислого газа, который пенясь, выбрасывается из раствора.</a:t>
            </a:r>
          </a:p>
        </p:txBody>
      </p:sp>
    </p:spTree>
    <p:extLst>
      <p:ext uri="{BB962C8B-B14F-4D97-AF65-F5344CB8AC3E}">
        <p14:creationId xmlns:p14="http://schemas.microsoft.com/office/powerpoint/2010/main" val="58967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35386" cy="45442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15" y="2341418"/>
            <a:ext cx="5998585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0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8086" cy="4508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55" y="0"/>
            <a:ext cx="5657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278743"/>
            <a:ext cx="11930743" cy="2191657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и активное участие в мастер-классе!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7"/>
            <a:ext cx="9144000" cy="37413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59202" y="323990"/>
            <a:ext cx="9019888" cy="5017267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мастер-класс может быть интересен педагогам, работающим по теме экспериментирования и поисковой деятельности детей. Педагог, использующий экспериментирование в своей работе, найдёт для себя что-то новое, а неработающий поймёт, насколько это интересное и увлекательное занятие.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повысится уровень педагогического опыта по экспериментированию с детьми дошкольного возраста.</a:t>
            </a: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мастер-класса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педагоги ДОУ.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222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88571" y="725715"/>
            <a:ext cx="9797143" cy="30480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Приветствие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Введение в тему.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Совместное проведение экспериментирования.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Выводы.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Рефлексия.</a:t>
            </a:r>
          </a:p>
        </p:txBody>
      </p:sp>
    </p:spTree>
    <p:extLst>
      <p:ext uri="{BB962C8B-B14F-4D97-AF65-F5344CB8AC3E}">
        <p14:creationId xmlns:p14="http://schemas.microsoft.com/office/powerpoint/2010/main" val="218590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2847322" y="99494"/>
            <a:ext cx="5179077" cy="106164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97943" y="928914"/>
            <a:ext cx="10926400" cy="3349131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исследовательской деятельности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 , т.е. предметно-развивающая среда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наполняемость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Выбор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темы.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Проведение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предварительной работы.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Планирование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7622" y="319315"/>
            <a:ext cx="11974378" cy="4238172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планировании учитываем следующие факторы: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ознакомление с объектами неживой природы (воздух, вода, песок) который должен базироваться на интересе ребёнка и только в игровой форме;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с постановкой опытов можно проводить и в 1 и во 2 половине дня.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обязательно надо подключать к работе родителей, раздавая им технологические карты или карточки с описанием опыта.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в детском саду не должно быть четкой границы между обыденной жизнью и исследовательской деятельности, между жизнью и обучением. Эксперименты — не самоцель, а только способ ознакомления детей с миром.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62857" y="261257"/>
            <a:ext cx="11553371" cy="5268686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эксперимента.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1.Проблемная ситуация (от имени сказочного героя)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2.Постановка задачи.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3.Варианты решения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4.Выбор оборудования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5.Правила безопасности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6.Проведение эксперимента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7.Вывод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8.Связь с жизнью.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39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6114" y="159657"/>
            <a:ext cx="11959772" cy="5109029"/>
          </a:xfrm>
        </p:spPr>
        <p:txBody>
          <a:bodyPr/>
          <a:lstStyle/>
          <a:p>
            <a:pPr algn="l"/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организации детского экспериментирования у детей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познавательная активность,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появляется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поисково-исследовательской деятельности;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расширяется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кругозор, в частности обогащаются знания о живой природе, о взаимосвязях, происходящих в ней; об объектах неживой природы (воде, воздухе и т.д.) и их свойствах; о свойствах различных материалов (резине, железе, бумаге, стекле и др.), о применении их человеком в своей деятельности.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появляются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планирования своей деятельности, умения выдвигать гипотезы и подтверждать предположения, делать выводы.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развиваются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личности: самостоятельность, инициативность, креативность, познавательная активность и целеустремленность.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7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6E651B-F8A4-462D-AD53-A41449326690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sharepoint/v3"/>
    <ds:schemaRef ds:uri="2547570a-e5f4-4946-a4c3-82580e42479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ee78bd2-4339-4042-adc0-bcc64641998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464</Words>
  <Application>Microsoft Office PowerPoint</Application>
  <PresentationFormat>Широкоэкранный</PresentationFormat>
  <Paragraphs>112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Segoe UI</vt:lpstr>
      <vt:lpstr>Segoe UI Light</vt:lpstr>
      <vt:lpstr>Times New Roman</vt:lpstr>
      <vt:lpstr>Wingdings</vt:lpstr>
      <vt:lpstr>Тема1</vt:lpstr>
      <vt:lpstr>МАСТЕР-КЛАСС ДЛЯ ПЕДАГОГОВ С ИСПОЛЬЗОВАНИЕМ КВИЗ-ТЕХНОЛОГИЙ</vt:lpstr>
      <vt:lpstr>Презентация PowerPoint</vt:lpstr>
      <vt:lpstr>Презентация PowerPoint</vt:lpstr>
      <vt:lpstr> </vt:lpstr>
      <vt:lpstr>Презентация PowerPoint</vt:lpstr>
      <vt:lpstr>Теоретическая часть  </vt:lpstr>
      <vt:lpstr>Презентация PowerPoint</vt:lpstr>
      <vt:lpstr>Презентация PowerPoint</vt:lpstr>
      <vt:lpstr>Презентация PowerPoint</vt:lpstr>
      <vt:lpstr>Презентация PowerPoint</vt:lpstr>
      <vt:lpstr>Из опыта работы</vt:lpstr>
      <vt:lpstr>«ВОЛШЕБНЫЕ БУСИНЫ» (опыт со льдом) </vt:lpstr>
      <vt:lpstr>Эксперимент «плесень»</vt:lpstr>
      <vt:lpstr>Опыт «посадка лука»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 Спасибо за внимание и активное участие в мастер-классе!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2026-03-01T06:21:20Z</dcterms:created>
  <dcterms:modified xsi:type="dcterms:W3CDTF">2026-03-16T15:44:26Z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