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71" r:id="rId7"/>
    <p:sldId id="278" r:id="rId8"/>
    <p:sldId id="279" r:id="rId9"/>
    <p:sldId id="264" r:id="rId10"/>
    <p:sldId id="263" r:id="rId11"/>
    <p:sldId id="281" r:id="rId12"/>
    <p:sldId id="262" r:id="rId13"/>
    <p:sldId id="270" r:id="rId14"/>
    <p:sldId id="265" r:id="rId15"/>
    <p:sldId id="266" r:id="rId16"/>
    <p:sldId id="282" r:id="rId17"/>
    <p:sldId id="269" r:id="rId18"/>
    <p:sldId id="268" r:id="rId19"/>
    <p:sldId id="267" r:id="rId20"/>
    <p:sldId id="272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A4077-4AD9-455A-AD1E-7DD9C8B6D869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1433-5BAA-4D5A-975A-C9FB0C63B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A4077-4AD9-455A-AD1E-7DD9C8B6D869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1433-5BAA-4D5A-975A-C9FB0C63B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A4077-4AD9-455A-AD1E-7DD9C8B6D869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1433-5BAA-4D5A-975A-C9FB0C63B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A4077-4AD9-455A-AD1E-7DD9C8B6D869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1433-5BAA-4D5A-975A-C9FB0C63B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A4077-4AD9-455A-AD1E-7DD9C8B6D869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1433-5BAA-4D5A-975A-C9FB0C63B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A4077-4AD9-455A-AD1E-7DD9C8B6D869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1433-5BAA-4D5A-975A-C9FB0C63B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A4077-4AD9-455A-AD1E-7DD9C8B6D869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1433-5BAA-4D5A-975A-C9FB0C63B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A4077-4AD9-455A-AD1E-7DD9C8B6D869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1433-5BAA-4D5A-975A-C9FB0C63B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A4077-4AD9-455A-AD1E-7DD9C8B6D869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1433-5BAA-4D5A-975A-C9FB0C63B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A4077-4AD9-455A-AD1E-7DD9C8B6D869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1433-5BAA-4D5A-975A-C9FB0C63B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A4077-4AD9-455A-AD1E-7DD9C8B6D869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1433-5BAA-4D5A-975A-C9FB0C63B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A4077-4AD9-455A-AD1E-7DD9C8B6D869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01433-5BAA-4D5A-975A-C9FB0C63B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etyakovgallery.ru/" TargetMode="External"/><Relationship Id="rId3" Type="http://schemas.openxmlformats.org/officeDocument/2006/relationships/hyperlink" Target="https://nsportal.ru/detskiy-sad/raznoe/2025/04/24/konsultatsiya-dlya-vospitateley-kartinnaya-galereya-v-detskom-sadu" TargetMode="External"/><Relationship Id="rId7" Type="http://schemas.openxmlformats.org/officeDocument/2006/relationships/hyperlink" Target="http://www.abcgallery.com/index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iart.ru/" TargetMode="External"/><Relationship Id="rId5" Type="http://schemas.openxmlformats.org/officeDocument/2006/relationships/hyperlink" Target="https://ulk.vospitateli.pro/courses/e6afef49-a5ad-447c-b2ed-7fdbfdd258e8" TargetMode="External"/><Relationship Id="rId10" Type="http://schemas.openxmlformats.org/officeDocument/2006/relationships/hyperlink" Target="mailto:notali11@mail.ru" TargetMode="External"/><Relationship Id="rId4" Type="http://schemas.openxmlformats.org/officeDocument/2006/relationships/hyperlink" Target="https://yandex.ru/search/?text=%D0%BE%D1%80%D0%B3%D0%B0%D0%BD%D0%B8%D0%B7%D0%B0%D1%86%D0%B8%D1%8F+%D0%BA%D0%B0%D1%80%D1%82%D0%B8%D0%BD%D0%BD%D0%BE%D0%B9+%D0%B3%D0%B0%D0%BB%D0%B5%D1%80%D0%B5%D0%B8+%D0%B2+%D0%B4%D0%B5%D1%82%D1%81%D0%BA%D0%BE%D0%BC+%D1%81%D0%B0%D0%B4%D1%83+&amp;lr=100671&amp;clid=2270455&amp;win=426" TargetMode="External"/><Relationship Id="rId9" Type="http://schemas.openxmlformats.org/officeDocument/2006/relationships/hyperlink" Target="http://www.art-catalog.ru/artist_list.ph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33259" t="41334" r="37078" b="45333"/>
          <a:stretch>
            <a:fillRect/>
          </a:stretch>
        </p:blipFill>
        <p:spPr bwMode="auto">
          <a:xfrm>
            <a:off x="6588224" y="188640"/>
            <a:ext cx="23762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2060848"/>
            <a:ext cx="87600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Картинная галерея в детском саду. 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Организация и использование в ДОО.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istockphoto-1199896014-612x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501008"/>
            <a:ext cx="615301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33259" t="41334" r="37078" b="45333"/>
          <a:stretch>
            <a:fillRect/>
          </a:stretch>
        </p:blipFill>
        <p:spPr bwMode="auto">
          <a:xfrm>
            <a:off x="6588224" y="188640"/>
            <a:ext cx="23762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1305342"/>
            <a:ext cx="770485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с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родителями</a:t>
            </a:r>
          </a:p>
          <a:p>
            <a:endParaRPr lang="ru-RU" sz="11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рамках проекта «Картинная галерея» детский сад может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11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Предложить родителям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посещать картинную галерею вместе с детьми, обсуждать картины дома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1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Проводить родительские собрания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рассказывать о роли искусства в развитии личности ребёнка, делиться опытом работы с картинной галереей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1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Организовывать выставки детских работ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размещать в галерее работы, созданные детьми по мотивам увиденных картин, — это будет стимулировать их творческую активность и повысит интерес к искусству.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60648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Картинная галерея в детском саду. 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Организация и использование в ДОО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33259" t="41334" r="37078" b="45333"/>
          <a:stretch>
            <a:fillRect/>
          </a:stretch>
        </p:blipFill>
        <p:spPr bwMode="auto">
          <a:xfrm>
            <a:off x="6588224" y="188640"/>
            <a:ext cx="23762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Картинная галерея в детском саду. 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Организация и использование в ДОО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35846"/>
            <a:ext cx="8280920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2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дает такая работа?</a:t>
            </a:r>
          </a:p>
          <a:p>
            <a:endParaRPr lang="ru-RU" sz="9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Дети знакомятся с различными видами живописи</a:t>
            </a:r>
          </a:p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 Развивают умение составлять описательные рассказы по картинам</a:t>
            </a:r>
          </a:p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 Учатся творчески мыслить и использовать различные материалы в создании картин</a:t>
            </a:r>
          </a:p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 Видим плодотворный результат по художественно-эстетическому творчеству детей в разных направлениях</a:t>
            </a:r>
          </a:p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 Развиваются духовно-познавательные потребности детей</a:t>
            </a:r>
          </a:p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 Развивается эстетическая, этическая, познавательная мотивация</a:t>
            </a:r>
          </a:p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 Дальнейшее увеличение количества экспонатов, размещаемых в картинной галерее ДОУ</a:t>
            </a:r>
          </a:p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 Развивается социальное сотрудничество, могут привлекаться новые партнеры</a:t>
            </a:r>
          </a:p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 Расширяется спектр мероприятий, формы работы для развития творческих способностей детей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33259" t="41334" r="37078" b="45333"/>
          <a:stretch>
            <a:fillRect/>
          </a:stretch>
        </p:blipFill>
        <p:spPr bwMode="auto">
          <a:xfrm>
            <a:off x="6588224" y="188640"/>
            <a:ext cx="23762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Картинная галерея в детском саду. 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Организация и использование в ДОО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1979-12-31 21-00-18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708920"/>
            <a:ext cx="4488499" cy="3366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11004_104100_1.jpg"/>
          <p:cNvPicPr>
            <a:picLocks noChangeAspect="1"/>
          </p:cNvPicPr>
          <p:nvPr/>
        </p:nvPicPr>
        <p:blipFill>
          <a:blip r:embed="rId4" cstate="print"/>
          <a:srcRect r="2273" b="6202"/>
          <a:stretch>
            <a:fillRect/>
          </a:stretch>
        </p:blipFill>
        <p:spPr>
          <a:xfrm>
            <a:off x="5148064" y="1772816"/>
            <a:ext cx="3456384" cy="4420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51520" y="1124744"/>
            <a:ext cx="4680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Опыт работы МБДОУ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/с «Аистенок»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п. Выгоничи</a:t>
            </a:r>
            <a:endParaRPr lang="ru-RU" sz="2000" dirty="0">
              <a:solidFill>
                <a:srgbClr val="0000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33259" t="41334" r="37078" b="45333"/>
          <a:stretch>
            <a:fillRect/>
          </a:stretch>
        </p:blipFill>
        <p:spPr bwMode="auto">
          <a:xfrm>
            <a:off x="6588224" y="188640"/>
            <a:ext cx="23762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Картинная галерея в детском саду. 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Организация и использование в ДОО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412776"/>
            <a:ext cx="4680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Опыт работы МБДОУ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/с «Аистенок»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п. Выгоничи</a:t>
            </a:r>
            <a:endParaRPr lang="ru-RU" sz="2000" dirty="0">
              <a:solidFill>
                <a:srgbClr val="0000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Рисунок 7" descr="IMG_20230123_1647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980728"/>
            <a:ext cx="3600400" cy="2726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230126_154938_1.jpg"/>
          <p:cNvPicPr>
            <a:picLocks noChangeAspect="1"/>
          </p:cNvPicPr>
          <p:nvPr/>
        </p:nvPicPr>
        <p:blipFill>
          <a:blip r:embed="rId4" cstate="print"/>
          <a:srcRect r="4082" b="4860"/>
          <a:stretch>
            <a:fillRect/>
          </a:stretch>
        </p:blipFill>
        <p:spPr>
          <a:xfrm>
            <a:off x="539552" y="3573016"/>
            <a:ext cx="4104456" cy="3053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20230126_155838_1.jpg"/>
          <p:cNvPicPr>
            <a:picLocks noChangeAspect="1"/>
          </p:cNvPicPr>
          <p:nvPr/>
        </p:nvPicPr>
        <p:blipFill>
          <a:blip r:embed="rId5" cstate="print"/>
          <a:srcRect l="9737" r="6123" b="15861"/>
          <a:stretch>
            <a:fillRect/>
          </a:stretch>
        </p:blipFill>
        <p:spPr>
          <a:xfrm>
            <a:off x="4860032" y="3815662"/>
            <a:ext cx="4056451" cy="3042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95536" y="2204864"/>
            <a:ext cx="4680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Мини-музеи: «Малая Третьяковка. Сказка в творчестве русских художников», «Малая Третьяковка. Волшебница-зима»</a:t>
            </a:r>
            <a:endParaRPr lang="ru-RU" dirty="0">
              <a:solidFill>
                <a:srgbClr val="0000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33259" t="41334" r="37078" b="45333"/>
          <a:stretch>
            <a:fillRect/>
          </a:stretch>
        </p:blipFill>
        <p:spPr bwMode="auto">
          <a:xfrm>
            <a:off x="6588224" y="188640"/>
            <a:ext cx="23762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Картинная галерея в детском саду. 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Организация и использование в ДОО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0-02-05-ecb7a8747d74054a7a74763c7d788ba01682499065574615a6a2d76033b5867c_3ce5af17592cbd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04864"/>
            <a:ext cx="4410032" cy="3307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202310111627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204864"/>
            <a:ext cx="4410032" cy="3307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051720" y="1268760"/>
            <a:ext cx="4680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Опыт работы МБДОУ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/с «Аистенок»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п. Выгоничи</a:t>
            </a:r>
            <a:endParaRPr lang="ru-RU" sz="2000" dirty="0">
              <a:solidFill>
                <a:srgbClr val="0000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5661248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Тема: «Художники о ВОВ»</a:t>
            </a:r>
            <a:endParaRPr lang="ru-RU" dirty="0">
              <a:solidFill>
                <a:srgbClr val="0000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5661248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Тема: «История России в лицах»</a:t>
            </a:r>
            <a:endParaRPr lang="ru-RU" dirty="0">
              <a:solidFill>
                <a:srgbClr val="0000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33259" t="41334" r="37078" b="45333"/>
          <a:stretch>
            <a:fillRect/>
          </a:stretch>
        </p:blipFill>
        <p:spPr bwMode="auto">
          <a:xfrm>
            <a:off x="6588224" y="188640"/>
            <a:ext cx="23762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Картинная галерея в детском саду. 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Организация и использование в ДОО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IMG202402131036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509" y="2708920"/>
            <a:ext cx="4506043" cy="3379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20240215105723.jpg"/>
          <p:cNvPicPr>
            <a:picLocks noChangeAspect="1"/>
          </p:cNvPicPr>
          <p:nvPr/>
        </p:nvPicPr>
        <p:blipFill>
          <a:blip r:embed="rId4" cstate="print"/>
          <a:srcRect l="3782" t="8345"/>
          <a:stretch>
            <a:fillRect/>
          </a:stretch>
        </p:blipFill>
        <p:spPr>
          <a:xfrm>
            <a:off x="4572000" y="2822054"/>
            <a:ext cx="4572000" cy="3266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907704" y="1556792"/>
            <a:ext cx="4680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Опыт работы МБДОУ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/с «Аистенок»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п. Выгоничи</a:t>
            </a:r>
            <a:endParaRPr lang="ru-RU" sz="2000" dirty="0">
              <a:solidFill>
                <a:srgbClr val="0000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6165304"/>
            <a:ext cx="46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Мини-музей «Русский народный костюм»</a:t>
            </a:r>
            <a:endParaRPr lang="ru-RU" dirty="0">
              <a:solidFill>
                <a:srgbClr val="0000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33259" t="41334" r="37078" b="45333"/>
          <a:stretch>
            <a:fillRect/>
          </a:stretch>
        </p:blipFill>
        <p:spPr bwMode="auto">
          <a:xfrm>
            <a:off x="6588224" y="188640"/>
            <a:ext cx="23762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Картинная галерея в детском саду. 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Организация и использование в ДОО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Рисунок 7" descr="Doc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052736"/>
            <a:ext cx="7092280" cy="501523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91680" y="6165304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Эмблема мини-галереи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«Малая Третьяковка»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33259" t="41334" r="37078" b="45333"/>
          <a:stretch>
            <a:fillRect/>
          </a:stretch>
        </p:blipFill>
        <p:spPr bwMode="auto">
          <a:xfrm>
            <a:off x="6588224" y="188640"/>
            <a:ext cx="23762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Картинная галерея в детском саду. 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Организация и использование в ДОО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82YeW3M6H8vDuJo2brfPmvW7f6IvXrIXuKl504WGizm1bXQ2fynaa4qebnu-ziB0GzBt-F7MAAJ5x-4lInuSx5fJ.jpg"/>
          <p:cNvPicPr>
            <a:picLocks noChangeAspect="1"/>
          </p:cNvPicPr>
          <p:nvPr/>
        </p:nvPicPr>
        <p:blipFill>
          <a:blip r:embed="rId3" cstate="print"/>
          <a:srcRect l="5518" t="2840" r="16042"/>
          <a:stretch>
            <a:fillRect/>
          </a:stretch>
        </p:blipFill>
        <p:spPr>
          <a:xfrm>
            <a:off x="611560" y="4005064"/>
            <a:ext cx="3816424" cy="2664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9BdiUpA2tySNvEOsF_3IwaDNAtTcMGXm76BfKvnRktU89Izkikcjl2WhiBwN7FkFK78ZsAK9YZhsoyJJgqGyMS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980728"/>
            <a:ext cx="4553824" cy="2566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ygYFX46u62pIUjCa_IZQecvThaE63YCUZzxn93bIwYrJStOmHF29ifkpcHCa1AEDFiJTDE8fuU8albFzerHDhSS.jpg"/>
          <p:cNvPicPr>
            <a:picLocks noChangeAspect="1"/>
          </p:cNvPicPr>
          <p:nvPr/>
        </p:nvPicPr>
        <p:blipFill>
          <a:blip r:embed="rId5" cstate="print"/>
          <a:srcRect r="5221" b="15729"/>
          <a:stretch>
            <a:fillRect/>
          </a:stretch>
        </p:blipFill>
        <p:spPr>
          <a:xfrm>
            <a:off x="467544" y="823787"/>
            <a:ext cx="3456384" cy="2747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hoto_2025-10-28_19-24-39.jpg"/>
          <p:cNvPicPr>
            <a:picLocks noChangeAspect="1"/>
          </p:cNvPicPr>
          <p:nvPr/>
        </p:nvPicPr>
        <p:blipFill>
          <a:blip r:embed="rId6" cstate="print"/>
          <a:srcRect l="2039" t="8155"/>
          <a:stretch>
            <a:fillRect/>
          </a:stretch>
        </p:blipFill>
        <p:spPr>
          <a:xfrm>
            <a:off x="4860032" y="4005064"/>
            <a:ext cx="3819872" cy="2686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115616" y="3573016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Открытие мини-галереи «Малая Третьяковка» 20.05.2026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33259" t="41334" r="37078" b="45333"/>
          <a:stretch>
            <a:fillRect/>
          </a:stretch>
        </p:blipFill>
        <p:spPr bwMode="auto">
          <a:xfrm>
            <a:off x="6588224" y="188640"/>
            <a:ext cx="23762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Картинная галерея в детском саду. 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Организация и использование в ДОО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IMG_08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836712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08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908720"/>
            <a:ext cx="3989952" cy="2992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hoto_11_2025-10-26_20-16-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717032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hoto_2025-11-30_07-49-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3789040"/>
            <a:ext cx="3899925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33259" t="41334" r="37078" b="45333"/>
          <a:stretch>
            <a:fillRect/>
          </a:stretch>
        </p:blipFill>
        <p:spPr bwMode="auto">
          <a:xfrm>
            <a:off x="6588224" y="188640"/>
            <a:ext cx="23762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Картинная галерея в детском саду. 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Организация и использование в ДОО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photo_2025-11-30_07-50-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717032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hoto_2025-12-02_21-12-18.jpg"/>
          <p:cNvPicPr>
            <a:picLocks noChangeAspect="1"/>
          </p:cNvPicPr>
          <p:nvPr/>
        </p:nvPicPr>
        <p:blipFill>
          <a:blip r:embed="rId4" cstate="print"/>
          <a:srcRect l="5455" t="4848"/>
          <a:stretch>
            <a:fillRect/>
          </a:stretch>
        </p:blipFill>
        <p:spPr>
          <a:xfrm>
            <a:off x="323528" y="836712"/>
            <a:ext cx="3744416" cy="2826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Jb1uVd2ho-8eTc8JxPr-pzhQA5I5TGkV6055jvHRDJdnDZfVaoz_PeGxDEONphSB9zpML_VVTVTlGYGZAbm8Wh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645024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ea5aFnWyKee1MvYCukcFlIezCY1NJt9JTZVJSYajsuRPJAtwNHPxpYFv9OHubr4ljM4FzziSCXWGEkB7g3Abaq-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976" y="908720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33259" t="41334" r="37078" b="45333"/>
          <a:stretch>
            <a:fillRect/>
          </a:stretch>
        </p:blipFill>
        <p:spPr bwMode="auto">
          <a:xfrm>
            <a:off x="6588224" y="188640"/>
            <a:ext cx="23762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3568" y="980728"/>
            <a:ext cx="7776864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Согласно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Федеральному образовательному стандарту дошкольного образования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(ФГОС ДО), в детских садах должны быть музей, вернисаж или картинная галерея.</a:t>
            </a:r>
          </a:p>
          <a:p>
            <a:endParaRPr lang="ru-RU" sz="11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Картинная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галерея в детском саду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— это форма организации образовательного пространства, где дети знакомятся с произведениями искусства, учатся анализировать и интерпретировать их.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8" name="Рисунок 7" descr="istockphoto-2151699298-612x612.jpg"/>
          <p:cNvPicPr>
            <a:picLocks noChangeAspect="1"/>
          </p:cNvPicPr>
          <p:nvPr/>
        </p:nvPicPr>
        <p:blipFill>
          <a:blip r:embed="rId3" cstate="print"/>
          <a:srcRect t="8977" b="10231"/>
          <a:stretch>
            <a:fillRect/>
          </a:stretch>
        </p:blipFill>
        <p:spPr>
          <a:xfrm>
            <a:off x="1907704" y="4005064"/>
            <a:ext cx="4752528" cy="251908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260648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Картинная галерея в детском саду. 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Организация и использование в ДОО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33259" t="41334" r="37078" b="45333"/>
          <a:stretch>
            <a:fillRect/>
          </a:stretch>
        </p:blipFill>
        <p:spPr bwMode="auto">
          <a:xfrm>
            <a:off x="6588224" y="188640"/>
            <a:ext cx="23762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Картинная галерея в детском саду. 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Организация и использование в ДОО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photo_2026-01-22_06-31-18.jpg"/>
          <p:cNvPicPr>
            <a:picLocks noChangeAspect="1"/>
          </p:cNvPicPr>
          <p:nvPr/>
        </p:nvPicPr>
        <p:blipFill>
          <a:blip r:embed="rId3" cstate="print"/>
          <a:srcRect r="4413" b="5593"/>
          <a:stretch>
            <a:fillRect/>
          </a:stretch>
        </p:blipFill>
        <p:spPr>
          <a:xfrm>
            <a:off x="251520" y="3501008"/>
            <a:ext cx="418006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nWrZalQoj5gwKEJWnjEaaLGDLKqgz4cJOyJRCuR4GVS3tiVmb234MTVLyxX4lnFO4IcFYRCQ6_HRTfn5mxNsm-x.jpg"/>
          <p:cNvPicPr>
            <a:picLocks noChangeAspect="1"/>
          </p:cNvPicPr>
          <p:nvPr/>
        </p:nvPicPr>
        <p:blipFill>
          <a:blip r:embed="rId4" cstate="print"/>
          <a:srcRect r="9895" b="14186"/>
          <a:stretch>
            <a:fillRect/>
          </a:stretch>
        </p:blipFill>
        <p:spPr>
          <a:xfrm>
            <a:off x="179512" y="774991"/>
            <a:ext cx="3816424" cy="2726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BLc4_IvCud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428999"/>
            <a:ext cx="4104456" cy="3078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995936" y="1556792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Тематические экспозиции: «Герои Отечества», «Владимир Зарубин –художник нарисовавший Новый год», «Сказка в творчестве русских художников»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33259" t="41334" r="37078" b="45333"/>
          <a:stretch>
            <a:fillRect/>
          </a:stretch>
        </p:blipFill>
        <p:spPr bwMode="auto">
          <a:xfrm>
            <a:off x="6588224" y="188640"/>
            <a:ext cx="23762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Картинная галерея в детском саду. 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Организация и использование в ДОО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photo_1_2025-10-26_20-16-30.jpg"/>
          <p:cNvPicPr>
            <a:picLocks noChangeAspect="1"/>
          </p:cNvPicPr>
          <p:nvPr/>
        </p:nvPicPr>
        <p:blipFill>
          <a:blip r:embed="rId3" cstate="print"/>
          <a:srcRect t="5281"/>
          <a:stretch>
            <a:fillRect/>
          </a:stretch>
        </p:blipFill>
        <p:spPr>
          <a:xfrm>
            <a:off x="323528" y="908719"/>
            <a:ext cx="3960440" cy="2813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hoto_3_2025-10-26_20-16-30.jpg"/>
          <p:cNvPicPr>
            <a:picLocks noChangeAspect="1"/>
          </p:cNvPicPr>
          <p:nvPr/>
        </p:nvPicPr>
        <p:blipFill>
          <a:blip r:embed="rId4" cstate="print"/>
          <a:srcRect r="15252"/>
          <a:stretch>
            <a:fillRect/>
          </a:stretch>
        </p:blipFill>
        <p:spPr>
          <a:xfrm rot="16200000">
            <a:off x="1022232" y="3162345"/>
            <a:ext cx="2688739" cy="4230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hoto_7_2025-10-26_20-16-30.jpg"/>
          <p:cNvPicPr>
            <a:picLocks noChangeAspect="1"/>
          </p:cNvPicPr>
          <p:nvPr/>
        </p:nvPicPr>
        <p:blipFill>
          <a:blip r:embed="rId5" cstate="print"/>
          <a:srcRect l="4914" b="21373"/>
          <a:stretch>
            <a:fillRect/>
          </a:stretch>
        </p:blipFill>
        <p:spPr>
          <a:xfrm>
            <a:off x="4572000" y="980728"/>
            <a:ext cx="417991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hoto_9_2025-10-26_20-16-30.jpg"/>
          <p:cNvPicPr>
            <a:picLocks noChangeAspect="1"/>
          </p:cNvPicPr>
          <p:nvPr/>
        </p:nvPicPr>
        <p:blipFill>
          <a:blip r:embed="rId6" cstate="print"/>
          <a:srcRect l="3276" r="6630" b="21373"/>
          <a:stretch>
            <a:fillRect/>
          </a:stretch>
        </p:blipFill>
        <p:spPr>
          <a:xfrm>
            <a:off x="4716016" y="3933055"/>
            <a:ext cx="4032448" cy="2639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33259" t="41334" r="37078" b="45333"/>
          <a:stretch>
            <a:fillRect/>
          </a:stretch>
        </p:blipFill>
        <p:spPr bwMode="auto">
          <a:xfrm>
            <a:off x="6588224" y="188640"/>
            <a:ext cx="23762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Картинная галерея в детском саду. 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Организация и использование в ДОО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556792"/>
            <a:ext cx="78488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Литература:</a:t>
            </a:r>
          </a:p>
          <a:p>
            <a:pPr marL="457200" indent="-457200">
              <a:buAutoNum type="arabicPeriod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hlinkClick r:id="rId3"/>
              </a:rPr>
              <a:t>https://nsportal.ru/detskiy-sad/raznoe/2025/04/24/konsultatsiya-dlya-vospitateley-kartinnaya-galereya-v-detskom-sadu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</a:t>
            </a:r>
          </a:p>
          <a:p>
            <a:pPr marL="457200" indent="-45720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2.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 организация картинной галереи в детском саду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3.  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hlinkClick r:id="rId5"/>
              </a:rPr>
              <a:t>https://ulk.vospitateli.pro/courses/e6afef49-a5ad-447c-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hlinkClick r:id="rId5"/>
              </a:rPr>
              <a:t>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hlinkClick r:id="rId5"/>
              </a:rPr>
              <a:t>b2ed-7fdbfdd258e8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457200" indent="-45720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4.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hlinkClick r:id="rId6"/>
              </a:rPr>
              <a:t>http://www.liart.ru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hlinkClick r:id="rId6"/>
              </a:rPr>
              <a:t>/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- Государственная библиотека по искусству </a:t>
            </a:r>
          </a:p>
          <a:p>
            <a:pPr marL="457200" indent="-457200">
              <a:buAutoNum type="arabicPeriod" startAt="5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hlinkClick r:id="rId7"/>
              </a:rPr>
              <a:t>http://www.abcgallery.com/index.html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Музей живописи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онлайн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; </a:t>
            </a:r>
          </a:p>
          <a:p>
            <a:pPr marL="457200" indent="-457200">
              <a:buAutoNum type="arabicPeriod" startAt="5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hlinkClick r:id="rId8"/>
              </a:rPr>
              <a:t>http://www.tretyakovgallery.ru/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Государственная Третьяковская Галерея; </a:t>
            </a:r>
          </a:p>
          <a:p>
            <a:pPr marL="457200" indent="-45720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7.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hlinkClick r:id="rId9"/>
              </a:rPr>
              <a:t>http://www.art-catalog.ru/artist_list.php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457200" indent="-45720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8. 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Личный архив воспитателя МБДОУ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/с «Аистенок» п. Выгоничи Скуратовой Н.В.   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hlinkClick r:id="rId10"/>
              </a:rPr>
              <a:t>notali11@mail.ru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33259" t="41334" r="37078" b="45333"/>
          <a:stretch>
            <a:fillRect/>
          </a:stretch>
        </p:blipFill>
        <p:spPr bwMode="auto">
          <a:xfrm>
            <a:off x="6588224" y="188640"/>
            <a:ext cx="23762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908720"/>
            <a:ext cx="8892480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Цель создания картинной галереи в детском саду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ru-RU" sz="2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endParaRPr lang="ru-RU" sz="11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Развитие эстетического восприятия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— знакомство с произведениями искусства формирует у детей чувство прекрасного, учит видеть красоту в окружающем мире.</a:t>
            </a:r>
          </a:p>
          <a:p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Расширение кругозора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— картины знакомят с разными эпохами, культурами, жанрами и техниками живописи.</a:t>
            </a:r>
          </a:p>
          <a:p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Развитие речи и мышления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— обсуждение картин стимулирует речевую активность, учит выражать свои мысли и чувства, анализировать и сравнивать.</a:t>
            </a:r>
          </a:p>
          <a:p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Развитие воображения и творческих способностей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— картины вдохновляют на создание собственных рисунков, рассказов, игр.</a:t>
            </a:r>
          </a:p>
          <a:p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Формирование эмоционального интеллекта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— искусство помогает детям понимать и выражать свои эмоции, сопереживать героям картин. </a:t>
            </a:r>
          </a:p>
          <a:p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Воспитание патриотизма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— знакомство с произведениями русских художников воспитывает любовь к Родине, уважение к её истории и культуре.</a:t>
            </a:r>
          </a:p>
          <a:p>
            <a:r>
              <a:rPr lang="ru-RU" sz="2400" dirty="0"/>
              <a:t> </a:t>
            </a:r>
          </a:p>
          <a:p>
            <a:endParaRPr lang="ru-RU" sz="2200" dirty="0">
              <a:solidFill>
                <a:srgbClr val="0000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60648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Картинная галерея в детском саду. 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Организация и использование в ДОО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33259" t="41334" r="37078" b="45333"/>
          <a:stretch>
            <a:fillRect/>
          </a:stretch>
        </p:blipFill>
        <p:spPr bwMode="auto">
          <a:xfrm>
            <a:off x="6588224" y="188640"/>
            <a:ext cx="23762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1124745"/>
            <a:ext cx="8892480" cy="5501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Этапы создания </a:t>
            </a:r>
            <a:r>
              <a:rPr lang="ru-RU" sz="2200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картинной галереи в детском </a:t>
            </a:r>
            <a:r>
              <a:rPr lang="ru-RU" sz="22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саду</a:t>
            </a:r>
            <a:r>
              <a:rPr lang="ru-RU" sz="22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</a:t>
            </a:r>
          </a:p>
          <a:p>
            <a:endParaRPr lang="ru-RU" sz="105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 этап. Согласно замыслу определяется тематическая структура экспозиции, ключевая идея. Выбирается тип экспонирования.</a:t>
            </a:r>
          </a:p>
          <a:p>
            <a:endParaRPr lang="ru-RU" sz="11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 этап. Составляется тематико-экспозиционный план. Он отражает состав окончательно отобранных экспозиционных материалов</a:t>
            </a:r>
          </a:p>
          <a:p>
            <a:endParaRPr lang="ru-RU" sz="11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 этап. Создание художественного проекта. Творческим коллективом выполняются чертежи, наброски, макеты с пояснительной запиской.</a:t>
            </a:r>
          </a:p>
          <a:p>
            <a:endParaRPr lang="ru-RU" sz="11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 этап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Приобретение репродукций картин.</a:t>
            </a:r>
          </a:p>
          <a:p>
            <a:endParaRPr lang="ru-RU" sz="1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 этап.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Монтаж экспозиции . Репродукции размещаются ориентируясь на рост ребенка, уровень глаз. Продумывается безопасность крепления.</a:t>
            </a:r>
            <a:endParaRPr lang="ru-RU" sz="2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endParaRPr lang="ru-RU" sz="2200" dirty="0">
              <a:solidFill>
                <a:srgbClr val="0000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60648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Картинная галерея в детском саду. 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Организация и использование в ДОО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33259" t="41334" r="37078" b="45333"/>
          <a:stretch>
            <a:fillRect/>
          </a:stretch>
        </p:blipFill>
        <p:spPr bwMode="auto">
          <a:xfrm>
            <a:off x="6588224" y="188640"/>
            <a:ext cx="23762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1124744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Рекомендации по организации картинной галереи в детском саду:</a:t>
            </a:r>
          </a:p>
          <a:p>
            <a:endParaRPr lang="ru-RU" sz="11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Выбор места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— галерея должна быть расположена в легкодоступном и хорошо освещённом 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 безопасном месте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где дети могут свободно подходить к картинам и рассматривать их.</a:t>
            </a:r>
          </a:p>
          <a:p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Подбор картин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— для младших групп подойдут яркие, простые изображения с понятным сюжетом, для старших — более сложные и разнообразные картины.</a:t>
            </a:r>
          </a:p>
          <a:p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Оформление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— использовать простые, нейтральные рамки, которые не отвлекают внимание от картины, под каждой картиной –этикетка на которой указано: название, автор, годы жизни, год создания.</a:t>
            </a:r>
          </a:p>
          <a:p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Регулярность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— экспозицию нужно регулярно обновлять, чтобы поддерживать интерес детей.</a:t>
            </a:r>
          </a:p>
          <a:p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Информационные материалы 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— 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небольшие тексты с информацией о художнике и картине, которые можно использовать для проведения бесед и детьми.</a:t>
            </a:r>
            <a:endParaRPr lang="ru-RU" sz="21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60648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Картинная галерея в детском саду. 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Организация и использование в ДОО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33259" t="41334" r="37078" b="45333"/>
          <a:stretch>
            <a:fillRect/>
          </a:stretch>
        </p:blipFill>
        <p:spPr bwMode="auto">
          <a:xfrm>
            <a:off x="6588224" y="188640"/>
            <a:ext cx="23762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1124744"/>
            <a:ext cx="889248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Возможные варианты экспозиции в картинной галерее</a:t>
            </a:r>
          </a:p>
          <a:p>
            <a:endParaRPr lang="ru-RU" sz="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ru-RU" sz="22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Вариант 1.</a:t>
            </a:r>
          </a:p>
          <a:p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Жанр один ( натюрморт, портрет), но разные темы, контрасты в композиции и </a:t>
            </a:r>
            <a:r>
              <a:rPr lang="ru-RU" sz="2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колористике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  <a:p>
            <a:endParaRPr lang="ru-RU" sz="2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endParaRPr lang="ru-RU" sz="2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ru-RU" sz="22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Вариант 2.</a:t>
            </a:r>
          </a:p>
          <a:p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Одна тема(Осень, лето).Показать разное решение темы несколькими художниками.</a:t>
            </a:r>
          </a:p>
          <a:p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endParaRPr lang="ru-RU" sz="2200" dirty="0" smtClean="0">
              <a:solidFill>
                <a:srgbClr val="0000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2200" dirty="0">
              <a:solidFill>
                <a:srgbClr val="0000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60648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Картинная галерея в детском саду. 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Организация и использование в ДОО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герас дары осен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2708920"/>
            <a:ext cx="1512168" cy="1572445"/>
          </a:xfrm>
          <a:prstGeom prst="rect">
            <a:avLst/>
          </a:prstGeom>
        </p:spPr>
      </p:pic>
      <p:pic>
        <p:nvPicPr>
          <p:cNvPr id="7" name="Рисунок 6" descr="грабарь хризантем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2708920"/>
            <a:ext cx="1512168" cy="1561173"/>
          </a:xfrm>
          <a:prstGeom prst="rect">
            <a:avLst/>
          </a:prstGeom>
        </p:spPr>
      </p:pic>
      <p:pic>
        <p:nvPicPr>
          <p:cNvPr id="8" name="Рисунок 7" descr="78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5373216"/>
            <a:ext cx="1763688" cy="1295469"/>
          </a:xfrm>
          <a:prstGeom prst="rect">
            <a:avLst/>
          </a:prstGeom>
        </p:spPr>
      </p:pic>
      <p:pic>
        <p:nvPicPr>
          <p:cNvPr id="9" name="Рисунок 8" descr="левит золот ос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67744" y="5373216"/>
            <a:ext cx="1979712" cy="1268870"/>
          </a:xfrm>
          <a:prstGeom prst="rect">
            <a:avLst/>
          </a:prstGeom>
        </p:spPr>
      </p:pic>
      <p:pic>
        <p:nvPicPr>
          <p:cNvPr id="10" name="Рисунок 9" descr="поленов золотая осень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05023" y="5301208"/>
            <a:ext cx="2118697" cy="1296144"/>
          </a:xfrm>
          <a:prstGeom prst="rect">
            <a:avLst/>
          </a:prstGeom>
        </p:spPr>
      </p:pic>
      <p:pic>
        <p:nvPicPr>
          <p:cNvPr id="11" name="Рисунок 10" descr="поленов ранний снег 1891.jpg"/>
          <p:cNvPicPr>
            <a:picLocks noChangeAspect="1"/>
          </p:cNvPicPr>
          <p:nvPr/>
        </p:nvPicPr>
        <p:blipFill>
          <a:blip r:embed="rId8" cstate="print"/>
          <a:srcRect r="8280"/>
          <a:stretch>
            <a:fillRect/>
          </a:stretch>
        </p:blipFill>
        <p:spPr>
          <a:xfrm>
            <a:off x="6751980" y="5315376"/>
            <a:ext cx="2212508" cy="1281976"/>
          </a:xfrm>
          <a:prstGeom prst="rect">
            <a:avLst/>
          </a:prstGeom>
        </p:spPr>
      </p:pic>
      <p:pic>
        <p:nvPicPr>
          <p:cNvPr id="12" name="Рисунок 11" descr="машков.снедь московская.хлебы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75856" y="2708920"/>
            <a:ext cx="1749386" cy="15065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33259" t="41334" r="37078" b="45333"/>
          <a:stretch>
            <a:fillRect/>
          </a:stretch>
        </p:blipFill>
        <p:spPr bwMode="auto">
          <a:xfrm>
            <a:off x="6588224" y="188640"/>
            <a:ext cx="23762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Картинная галерея в детском саду. 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Организация и использование в ДОО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052736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Вариант 3.</a:t>
            </a:r>
          </a:p>
          <a:p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Тема одна, жанр один, но стили художников в создании замысла различные (реализм, импрессионизм, абстракционизм и </a:t>
            </a:r>
            <a:r>
              <a:rPr lang="ru-RU" sz="2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тд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</a:p>
          <a:p>
            <a:endParaRPr lang="ru-RU" sz="2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endParaRPr lang="ru-RU" sz="2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ru-RU" sz="22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Вариант 4.</a:t>
            </a:r>
          </a:p>
          <a:p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Тематические выставки.(«Природа России», «Красота и дух России», «Дети – ценность России», «Семья –основа России», «Героическое прошлое России» и </a:t>
            </a:r>
            <a:r>
              <a:rPr lang="ru-RU" sz="2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тд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</a:p>
          <a:p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6" name="Рисунок 5" descr="зи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420888"/>
            <a:ext cx="1571667" cy="1018440"/>
          </a:xfrm>
          <a:prstGeom prst="rect">
            <a:avLst/>
          </a:prstGeom>
        </p:spPr>
      </p:pic>
      <p:pic>
        <p:nvPicPr>
          <p:cNvPr id="7" name="Рисунок 6" descr="а.васнецов зимний со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2411240"/>
            <a:ext cx="1656184" cy="1171750"/>
          </a:xfrm>
          <a:prstGeom prst="rect">
            <a:avLst/>
          </a:prstGeom>
        </p:spPr>
      </p:pic>
      <p:pic>
        <p:nvPicPr>
          <p:cNvPr id="8" name="Рисунок 7" descr="солн пятна на инее куиндж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2420888"/>
            <a:ext cx="1348043" cy="1131745"/>
          </a:xfrm>
          <a:prstGeom prst="rect">
            <a:avLst/>
          </a:prstGeom>
        </p:spPr>
      </p:pic>
      <p:pic>
        <p:nvPicPr>
          <p:cNvPr id="9" name="Рисунок 8" descr="граб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2348881"/>
            <a:ext cx="1505798" cy="1196858"/>
          </a:xfrm>
          <a:prstGeom prst="rect">
            <a:avLst/>
          </a:prstGeom>
        </p:spPr>
      </p:pic>
      <p:pic>
        <p:nvPicPr>
          <p:cNvPr id="10" name="Рисунок 9" descr="авилов битва пересвета с челубеем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4941168"/>
            <a:ext cx="2123728" cy="1279546"/>
          </a:xfrm>
          <a:prstGeom prst="rect">
            <a:avLst/>
          </a:prstGeom>
        </p:spPr>
      </p:pic>
      <p:pic>
        <p:nvPicPr>
          <p:cNvPr id="11" name="Рисунок 10" descr="бубнов утро на куликовом поле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19871" y="5013176"/>
            <a:ext cx="2413875" cy="1296144"/>
          </a:xfrm>
          <a:prstGeom prst="rect">
            <a:avLst/>
          </a:prstGeom>
        </p:spPr>
      </p:pic>
      <p:pic>
        <p:nvPicPr>
          <p:cNvPr id="12" name="Рисунок 11" descr="1315335518_p.a.-krivonogov-pobeda.-1945-g.-1947-g.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5013176"/>
            <a:ext cx="1929788" cy="12312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33259" t="41334" r="37078" b="45333"/>
          <a:stretch>
            <a:fillRect/>
          </a:stretch>
        </p:blipFill>
        <p:spPr bwMode="auto">
          <a:xfrm>
            <a:off x="6588224" y="188640"/>
            <a:ext cx="23762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Картинная галерея в детском саду. 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Организация и использование в ДОО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028343"/>
            <a:ext cx="784887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использовать картинную галерею в образовательном процессе?</a:t>
            </a:r>
            <a:endParaRPr lang="ru-RU" sz="2200" u="sng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Тематическое планирование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включить в тематическое планирование занятия, посвящённые знакомству с конкретными картинами или художниками.</a:t>
            </a:r>
          </a:p>
          <a:p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Интеграция в разные виды деятельности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использовать картины как отправную точку для рисования, лепки, аппликации, конструирования, музыкальных занятий, театрализованных представлений.</a:t>
            </a:r>
          </a:p>
          <a:p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картотеки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собрать картотеку с информацией о художниках, картинах, жанрах живописи, техниках рисования.</a:t>
            </a:r>
          </a:p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демонстрации картин и проведения занятий можно использовать интерактивные доски, проекторы, показывать видеоролики о художниках и их произведениях. 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33259" t="41334" r="37078" b="45333"/>
          <a:stretch>
            <a:fillRect/>
          </a:stretch>
        </p:blipFill>
        <p:spPr bwMode="auto">
          <a:xfrm>
            <a:off x="6588224" y="188640"/>
            <a:ext cx="23762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948690"/>
            <a:ext cx="82089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200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использовать картинную галерею в образовательном процессе?</a:t>
            </a:r>
            <a:endParaRPr lang="ru-RU" sz="2200" u="sng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Беседы: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Проводите беседы с детьми о картинах, задавайте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вопросы: Что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видите на этой картине?</a:t>
            </a:r>
          </a:p>
          <a:p>
            <a:pPr lvl="0"/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цвета использует художник?</a:t>
            </a:r>
          </a:p>
          <a:p>
            <a:pPr lvl="0"/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Какое настроение вызывает у вас эта картина?</a:t>
            </a:r>
          </a:p>
          <a:p>
            <a:pPr lvl="0"/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вы думаете о героях картины?</a:t>
            </a:r>
          </a:p>
          <a:p>
            <a:pPr lvl="0"/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хотел сказать художник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например, «Найди пару» (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подобрать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две картины с похожим сюжетом или настроением), «Опиши картину» (один ребёнок описывает картину, а другие угадывают, о какой картине идёт речь).</a:t>
            </a:r>
          </a:p>
          <a:p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Творческие задания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рисование (предложить детям нарисовать свою картину по мотивам увиденного), лепка (слепить героев картины из пластилина или глины), аппликация (создать коллаж из бумаги, ткани и других материалов, вдохновлённый картиной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60648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Картинная галерея в детском саду. 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Организация и использование в ДОО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5217</TotalTime>
  <Words>768</Words>
  <Application>Microsoft Office PowerPoint</Application>
  <PresentationFormat>Экран (4:3)</PresentationFormat>
  <Paragraphs>132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14</cp:revision>
  <dcterms:created xsi:type="dcterms:W3CDTF">2026-03-21T19:18:47Z</dcterms:created>
  <dcterms:modified xsi:type="dcterms:W3CDTF">2026-03-31T03:53:34Z</dcterms:modified>
</cp:coreProperties>
</file>