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  <p:sldId id="277" r:id="rId21"/>
    <p:sldId id="278" r:id="rId22"/>
    <p:sldId id="275" r:id="rId23"/>
    <p:sldId id="276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12/26/2025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Как написать сочинение на ЕГЭ по русскому языку</a:t>
            </a:r>
          </a:p>
        </p:txBody>
      </p:sp>
    </p:spTree>
    <p:extLst>
      <p:ext uri="{BB962C8B-B14F-4D97-AF65-F5344CB8AC3E}">
        <p14:creationId xmlns:p14="http://schemas.microsoft.com/office/powerpoint/2010/main" val="2087979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Оценка грамотности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884" y="198175"/>
            <a:ext cx="8321040" cy="645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981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Структура сочинения ЕГЭ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599"/>
            <a:ext cx="7772400" cy="5990705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/>
              <a:t>Напишите сочинение-рассуждение по проблеме, поставленной в исходном тексте: «Почему </a:t>
            </a:r>
            <a:r>
              <a:rPr lang="ru-RU" sz="2000" b="1" dirty="0" smtClean="0"/>
              <a:t>у поросёнка хвостик вьётся?».</a:t>
            </a:r>
            <a:endParaRPr lang="ru-RU" sz="2000" b="1" dirty="0"/>
          </a:p>
          <a:p>
            <a:r>
              <a:rPr lang="ru-RU" sz="2000" b="1" dirty="0"/>
              <a:t>Сформулируйте позицию автора (рассказчика) по указанной проблеме.</a:t>
            </a:r>
          </a:p>
          <a:p>
            <a:r>
              <a:rPr lang="ru-RU" sz="2000" b="1" dirty="0"/>
              <a:t>Прокомментируйте, как в тексте раскрывается эта позиция. Включите в комментарий два примера-иллюстрации из прочитанного текста, важные для понимания позиции автора (рассказчика), и поясните их. Укажите и поясните смысловую связь между приведенными примерами-иллюстрациями.</a:t>
            </a:r>
          </a:p>
          <a:p>
            <a:r>
              <a:rPr lang="ru-RU" sz="2000" b="1" dirty="0"/>
              <a:t>Сформулируйте и обоснуйте свое отношение к позиции автора (рассказчика) по проблеме исходного текста. Включите в обоснование пример-аргумент, опираясь на читательский, историко-культурный или жизненный опыт. (Не учитываются примеры-аргументы, источниками которых являются комикс, аниме, </a:t>
            </a:r>
            <a:r>
              <a:rPr lang="ru-RU" sz="2000" b="1" dirty="0" err="1"/>
              <a:t>манга</a:t>
            </a:r>
            <a:r>
              <a:rPr lang="ru-RU" sz="2000" b="1" dirty="0"/>
              <a:t>, </a:t>
            </a:r>
            <a:r>
              <a:rPr lang="ru-RU" sz="2000" b="1" dirty="0" err="1"/>
              <a:t>фанфик</a:t>
            </a:r>
            <a:r>
              <a:rPr lang="ru-RU" sz="2000" b="1" dirty="0"/>
              <a:t>, графический роман, компьютерная игра и другие подобные виды представления информации).</a:t>
            </a:r>
          </a:p>
          <a:p>
            <a:r>
              <a:rPr lang="ru-RU" sz="2000" b="1" dirty="0"/>
              <a:t>Объем сочинения — не менее 150 слов.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b="1" dirty="0" smtClean="0">
                <a:solidFill>
                  <a:srgbClr val="FFFF00"/>
                </a:solidFill>
              </a:rPr>
              <a:t>ФОРМУЛИРОВКА ЗАДАНИЯ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788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Структура сочинения ЕГЭ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dirty="0"/>
              <a:t>В контрольно-измерительном материале, который ученики получают на экзамене, предлагают такую структуру:</a:t>
            </a:r>
          </a:p>
          <a:p>
            <a:endParaRPr lang="ru-RU" sz="2800" b="1" dirty="0"/>
          </a:p>
          <a:p>
            <a:r>
              <a:rPr lang="ru-RU" sz="2800" b="1" dirty="0"/>
              <a:t>Позиция автора. Кратко, в 1—2 предложениях.</a:t>
            </a:r>
          </a:p>
          <a:p>
            <a:r>
              <a:rPr lang="ru-RU" sz="2800" b="1" dirty="0"/>
              <a:t>Два примера-иллюстрации из текста, пояснения к ним и указание связи.</a:t>
            </a:r>
          </a:p>
          <a:p>
            <a:r>
              <a:rPr lang="ru-RU" sz="2800" b="1" dirty="0"/>
              <a:t>Свое мнение и обоснование. Ваше отношение к позиции автора и аргумент с анализом.</a:t>
            </a:r>
          </a:p>
          <a:p>
            <a:r>
              <a:rPr lang="ru-RU" sz="2800" b="1" dirty="0"/>
              <a:t>Но ФИПИ допускает разные типы композиции . Можно выбрать ту, что больше подходит под </a:t>
            </a:r>
            <a:r>
              <a:rPr lang="ru-RU" sz="2800" b="1" dirty="0" smtClean="0"/>
              <a:t>текст.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FFFF00"/>
                </a:solidFill>
              </a:rPr>
              <a:t>СХЕМА ПОСТРОЕНИЯ РАБОТЫ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730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Структура сочинения ЕГЭ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884" y="1049395"/>
            <a:ext cx="8462356" cy="455338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endParaRPr lang="ru-RU" sz="2400" b="1" dirty="0" smtClean="0">
              <a:solidFill>
                <a:srgbClr val="FFFF00"/>
              </a:solidFill>
            </a:endParaRP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endParaRPr lang="ru-RU" sz="2400" b="1" dirty="0">
              <a:solidFill>
                <a:srgbClr val="FFFF00"/>
              </a:solidFill>
            </a:endParaRP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b="1" dirty="0" smtClean="0">
                <a:solidFill>
                  <a:srgbClr val="FFFF00"/>
                </a:solidFill>
              </a:rPr>
              <a:t>СХЕМА </a:t>
            </a:r>
            <a:r>
              <a:rPr lang="ru-RU" sz="2400" b="1" dirty="0">
                <a:solidFill>
                  <a:srgbClr val="FFFF00"/>
                </a:solidFill>
              </a:rPr>
              <a:t>ПОСТРОЕНИЯ РАБОТЫ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689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ПРОБЛЕМА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882640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С 2025 года в задании сразу указывают проблему текста. Ее формулируют в виде вопроса. Н</a:t>
            </a:r>
            <a:r>
              <a:rPr lang="ru-RU" sz="2400" b="1" dirty="0" smtClean="0"/>
              <a:t>е </a:t>
            </a:r>
            <a:r>
              <a:rPr lang="ru-RU" sz="2400" b="1" dirty="0"/>
              <a:t>нужно думать, о чем отрывок: достаточно раскрыть то, что указано в задании.</a:t>
            </a:r>
          </a:p>
          <a:p>
            <a:endParaRPr lang="ru-RU" sz="2400" b="1" dirty="0"/>
          </a:p>
          <a:p>
            <a:r>
              <a:rPr lang="ru-RU" sz="2400" b="1" dirty="0"/>
              <a:t>Например, задание может звучать так: </a:t>
            </a:r>
            <a:r>
              <a:rPr lang="ru-RU" sz="2400" b="1" dirty="0" smtClean="0"/>
              <a:t>Напишите </a:t>
            </a:r>
            <a:r>
              <a:rPr lang="ru-RU" sz="2400" b="1" dirty="0"/>
              <a:t>сочинение-рассуждение по проблеме, поставленной в исходном тексте: „Как </a:t>
            </a:r>
            <a:r>
              <a:rPr lang="ru-RU" sz="2400" b="1" dirty="0" smtClean="0"/>
              <a:t>искусство влияет </a:t>
            </a:r>
            <a:r>
              <a:rPr lang="ru-RU" sz="2400" b="1" dirty="0"/>
              <a:t>на человека</a:t>
            </a:r>
            <a:r>
              <a:rPr lang="ru-RU" sz="2400" b="1" dirty="0" smtClean="0"/>
              <a:t>?“</a:t>
            </a:r>
            <a:endParaRPr lang="ru-RU" sz="2400" b="1" dirty="0"/>
          </a:p>
          <a:p>
            <a:endParaRPr lang="ru-RU" sz="2400" b="1" dirty="0"/>
          </a:p>
          <a:p>
            <a:r>
              <a:rPr lang="ru-RU" sz="2400" b="1" dirty="0"/>
              <a:t>Отталкиваясь от проблемы, </a:t>
            </a:r>
            <a:r>
              <a:rPr lang="ru-RU" sz="2400" b="1" dirty="0" smtClean="0"/>
              <a:t>ученик должен написать </a:t>
            </a:r>
            <a:r>
              <a:rPr lang="ru-RU" sz="2400" b="1" dirty="0"/>
              <a:t>комментарий, позицию автора и аргументацию своей точки зрения. А еще с нее удобно начинать сочинение.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НЮАНС!</a:t>
            </a:r>
            <a:br>
              <a:rPr lang="ru-RU" b="1" dirty="0" smtClean="0"/>
            </a:br>
            <a:r>
              <a:rPr lang="ru-RU" b="1" dirty="0" smtClean="0"/>
              <a:t>Переписывать </a:t>
            </a:r>
            <a:r>
              <a:rPr lang="ru-RU" b="1" dirty="0"/>
              <a:t>проблему дословно из задания нельзя. ФИПИ даже исключает такие конструкции из подсчета слов.</a:t>
            </a:r>
          </a:p>
        </p:txBody>
      </p:sp>
    </p:spTree>
    <p:extLst>
      <p:ext uri="{BB962C8B-B14F-4D97-AF65-F5344CB8AC3E}">
        <p14:creationId xmlns:p14="http://schemas.microsoft.com/office/powerpoint/2010/main" val="1218103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КАК ПОСЧИТАЮТ?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sz="2800" dirty="0"/>
              <a:t>❌ «</a:t>
            </a:r>
            <a:r>
              <a:rPr lang="ru-RU" sz="2800" b="1" dirty="0"/>
              <a:t>Как искусство влияет на человека? </a:t>
            </a:r>
            <a:r>
              <a:rPr lang="ru-RU" sz="2800" dirty="0"/>
              <a:t>К. Г. Паустовский считает, что…» — </a:t>
            </a:r>
            <a:r>
              <a:rPr lang="ru-RU" sz="2800" dirty="0" smtClean="0"/>
              <a:t>3 выделенных  </a:t>
            </a:r>
            <a:r>
              <a:rPr lang="ru-RU" sz="2800" dirty="0"/>
              <a:t>слова, формулировку из задания </a:t>
            </a:r>
            <a:r>
              <a:rPr lang="ru-RU" sz="2800" u="sng" dirty="0"/>
              <a:t>не считают</a:t>
            </a:r>
            <a:r>
              <a:rPr lang="ru-RU" sz="2800" u="sng" dirty="0" smtClean="0"/>
              <a:t>.</a:t>
            </a:r>
          </a:p>
          <a:p>
            <a:endParaRPr lang="ru-RU" sz="2800" u="sng" dirty="0"/>
          </a:p>
          <a:p>
            <a:r>
              <a:rPr lang="ru-RU" sz="2800" u="sng" dirty="0"/>
              <a:t>✅ «В тексте К. Г. Паустовский поднимает следующую проблему: «Как искусство влияет на человека?». Автор считает, что…» — </a:t>
            </a:r>
            <a:r>
              <a:rPr lang="ru-RU" sz="2800" b="1" dirty="0"/>
              <a:t>14 слов, проблема введена в текст через клише.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4683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314996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Вот как можно ввести проблему в сочинении: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6065520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Прокомментировать цитату: «Искусство сопровождает человека на протяжении всей жизни: оно помогает пережить трудные моменты, формирует взгляды и ценности. К этому выводу подводит читателя К. Г. Паустовский».</a:t>
            </a:r>
          </a:p>
          <a:p>
            <a:r>
              <a:rPr lang="ru-RU" sz="2000" b="1" dirty="0"/>
              <a:t>Ввести вопросно-ответную форму: «Почему произведения искусства так глубоко затрагивают человеческие чувства? В чем заключается их влияние на наше мировосприятие? На эти вопросы ищет ответ К. Г. Паустовский».</a:t>
            </a:r>
          </a:p>
          <a:p>
            <a:r>
              <a:rPr lang="ru-RU" sz="2000" b="1" dirty="0"/>
              <a:t>Перефразировать проблему: «К. Г. Паустовский размышляет о том, какое значение имеет искусство в жизни человека».</a:t>
            </a:r>
          </a:p>
          <a:p>
            <a:r>
              <a:rPr lang="ru-RU" sz="2000" b="1" dirty="0"/>
              <a:t>Объединить разные способы. «К. Г. Паустовский поднимает проблему влияния искусства на внутренний мир человека. Что делает произведение искусства таким значимым для нас? Почему оно способно пробудить в человеке глубокие чувства? Над этими вопросами автор предлагает задуматься читателю».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828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20815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FFFF00"/>
                </a:solidFill>
              </a:rPr>
              <a:t>Типы вопросов в 27-м задании ЕГЭ по русскому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035771"/>
              </p:ext>
            </p:extLst>
          </p:nvPr>
        </p:nvGraphicFramePr>
        <p:xfrm>
          <a:off x="99752" y="133004"/>
          <a:ext cx="8836429" cy="65836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1142">
                  <a:extLst>
                    <a:ext uri="{9D8B030D-6E8A-4147-A177-3AD203B41FA5}">
                      <a16:colId xmlns:a16="http://schemas.microsoft.com/office/drawing/2014/main" val="3393366875"/>
                    </a:ext>
                  </a:extLst>
                </a:gridCol>
                <a:gridCol w="2296080">
                  <a:extLst>
                    <a:ext uri="{9D8B030D-6E8A-4147-A177-3AD203B41FA5}">
                      <a16:colId xmlns:a16="http://schemas.microsoft.com/office/drawing/2014/main" val="276581865"/>
                    </a:ext>
                  </a:extLst>
                </a:gridCol>
                <a:gridCol w="2296080">
                  <a:extLst>
                    <a:ext uri="{9D8B030D-6E8A-4147-A177-3AD203B41FA5}">
                      <a16:colId xmlns:a16="http://schemas.microsoft.com/office/drawing/2014/main" val="3986575918"/>
                    </a:ext>
                  </a:extLst>
                </a:gridCol>
                <a:gridCol w="2783127">
                  <a:extLst>
                    <a:ext uri="{9D8B030D-6E8A-4147-A177-3AD203B41FA5}">
                      <a16:colId xmlns:a16="http://schemas.microsoft.com/office/drawing/2014/main" val="1063255593"/>
                    </a:ext>
                  </a:extLst>
                </a:gridCol>
              </a:tblGrid>
              <a:tr h="3018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Тип вопроса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" marB="184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Как понять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" marB="184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Пример вопроса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" marB="184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Позиция автора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0" marT="4620" marB="18481"/>
                </a:tc>
                <a:extLst>
                  <a:ext uri="{0D108BD9-81ED-4DB2-BD59-A6C34878D82A}">
                    <a16:rowId xmlns:a16="http://schemas.microsoft.com/office/drawing/2014/main" val="849139731"/>
                  </a:ext>
                </a:extLst>
              </a:tr>
              <a:tr h="9112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Общий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69303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Можно ответить «да» или «нет»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69303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«Могут ли окружающие повлиять на мировоззрение человека?»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69303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Автор убежден, что мировоззрение человека всегда формируется под влиянием окружающих: семьи, друзей, учителей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4620" marT="69303" marB="4620"/>
                </a:tc>
                <a:extLst>
                  <a:ext uri="{0D108BD9-81ED-4DB2-BD59-A6C34878D82A}">
                    <a16:rowId xmlns:a16="http://schemas.microsoft.com/office/drawing/2014/main" val="4108137178"/>
                  </a:ext>
                </a:extLst>
              </a:tr>
              <a:tr h="1019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Специальный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Начинается с вопросительных слов: «что», «как», «почему» и других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«Какого человека можно назвать культурным?»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По мнению автора, культурный человек не только интересуется искусством, но и умеет замечать и ценить прекрасное в простых вещах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4620" marT="46202" marB="4620"/>
                </a:tc>
                <a:extLst>
                  <a:ext uri="{0D108BD9-81ED-4DB2-BD59-A6C34878D82A}">
                    <a16:rowId xmlns:a16="http://schemas.microsoft.com/office/drawing/2014/main" val="3716662153"/>
                  </a:ext>
                </a:extLst>
              </a:tr>
              <a:tr h="1019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«Тонкий»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Требует конкретного ответа из текста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«Для кого пишут книги?»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Автор считает, что книги пишут для мыслящих и чувствующих людей, которым важно находить ответы на свои вопросы в опыте героев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4620" marT="46202" marB="4620"/>
                </a:tc>
                <a:extLst>
                  <a:ext uri="{0D108BD9-81ED-4DB2-BD59-A6C34878D82A}">
                    <a16:rowId xmlns:a16="http://schemas.microsoft.com/office/drawing/2014/main" val="1015210428"/>
                  </a:ext>
                </a:extLst>
              </a:tr>
              <a:tr h="11561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На смысловые акценты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Просит определить роль явления, события или человека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«Какова роль учителя в жизни человека?»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Автор подчеркивает, что учитель играет важную роль в жизни человека: он не только передает знания, но и формирует мировоззрение, нравственные ориентиры учеников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4620" marT="46202" marB="4620"/>
                </a:tc>
                <a:extLst>
                  <a:ext uri="{0D108BD9-81ED-4DB2-BD59-A6C34878D82A}">
                    <a16:rowId xmlns:a16="http://schemas.microsoft.com/office/drawing/2014/main" val="2590142984"/>
                  </a:ext>
                </a:extLst>
              </a:tr>
              <a:tr h="11561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«Толстый»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Надо обобщить и показать причинно-следственную связь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«Что может быть причиной душевных страданий?»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Автор считает, что причиной душевных страданий может быть утрата близких, несправедливость, одиночество — все, что нарушает внутреннее равновесие человека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4620" marT="46202" marB="4620"/>
                </a:tc>
                <a:extLst>
                  <a:ext uri="{0D108BD9-81ED-4DB2-BD59-A6C34878D82A}">
                    <a16:rowId xmlns:a16="http://schemas.microsoft.com/office/drawing/2014/main" val="1342355724"/>
                  </a:ext>
                </a:extLst>
              </a:tr>
              <a:tr h="1019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Именительный темы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Начинается с существительного в именительном падеже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«Профессиональный долг врача… В чем он заключается?»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92404" marT="46202" marB="4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Автор убежден, что долг врача — помогать людям, неравнодушно относиться к их боли и стремиться сохранить здоровье каждого пациента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20" marR="4620" marT="46202" marB="4620"/>
                </a:tc>
                <a:extLst>
                  <a:ext uri="{0D108BD9-81ED-4DB2-BD59-A6C34878D82A}">
                    <a16:rowId xmlns:a16="http://schemas.microsoft.com/office/drawing/2014/main" val="2586029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153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Художественный. Воздействует на читателя эмоционально. Есть герои, сюжет, описания природы и быта. Автор часто не говорит напрямую, а выражает мнение через действия и чувства персонажей.</a:t>
            </a:r>
          </a:p>
          <a:p>
            <a:r>
              <a:rPr lang="ru-RU" sz="2400" b="1" dirty="0"/>
              <a:t>Публицистический. Логичен, аргументирован и прямолинеен. Автор высказывает точку зрения открыто и прямо, рассуждает об актуальных проблемах.</a:t>
            </a:r>
          </a:p>
          <a:p>
            <a:r>
              <a:rPr lang="ru-RU" sz="2400" b="1" dirty="0"/>
              <a:t>Гибридный. Совмещает черты художественного и публицистического текстов.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13273" y="852335"/>
            <a:ext cx="2430780" cy="5224269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Чтобы найти главную мысль, нужно учитывать, как именно автор доносит свою позицию до читателя. </a:t>
            </a:r>
          </a:p>
        </p:txBody>
      </p:sp>
    </p:spTree>
    <p:extLst>
      <p:ext uri="{BB962C8B-B14F-4D97-AF65-F5344CB8AC3E}">
        <p14:creationId xmlns:p14="http://schemas.microsoft.com/office/powerpoint/2010/main" val="2212166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906086"/>
            <a:ext cx="2430780" cy="261851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Как ввести позицию </a:t>
            </a:r>
            <a:r>
              <a:rPr lang="ru-RU" sz="3600" b="1" dirty="0" smtClean="0">
                <a:solidFill>
                  <a:srgbClr val="FFFF00"/>
                </a:solidFill>
              </a:rPr>
              <a:t>автора?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841076"/>
          </a:xfrm>
        </p:spPr>
        <p:txBody>
          <a:bodyPr>
            <a:normAutofit lnSpcReduction="10000"/>
          </a:bodyPr>
          <a:lstStyle/>
          <a:p>
            <a:r>
              <a:rPr lang="ru-RU" sz="2000" b="1" dirty="0"/>
              <a:t>Авторская позиция — это то, как автор сам отвечает на вопрос, сформулированный в задании, его личный взгляд на проблему, поднятую в тексте.</a:t>
            </a:r>
          </a:p>
          <a:p>
            <a:endParaRPr lang="ru-RU" sz="2000" b="1" dirty="0"/>
          </a:p>
          <a:p>
            <a:r>
              <a:rPr lang="ru-RU" sz="2000" b="1" dirty="0"/>
              <a:t>Авторская позиция — основной критерий в блоке «содержание». Если вы ее не укажете или сделаете это неверно, потеряете 6 баллов — 0 поставят не только по критерию К1, но и по К2 и К3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Проблема в демонстрационном варианте — 2025: «Почему первое впечатление о человеке может быть обманчивым?».</a:t>
            </a:r>
          </a:p>
          <a:p>
            <a:endParaRPr lang="ru-RU" sz="2000" b="1" dirty="0"/>
          </a:p>
          <a:p>
            <a:r>
              <a:rPr lang="ru-RU" sz="2000" b="1" dirty="0"/>
              <a:t>Позиция автора: «Часто внешний вид человека не отражает его внутренний мир, ведь личность раскрывается в поступках, особенно в экстремальных ситуациях».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14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63623" y="1346662"/>
            <a:ext cx="9070848" cy="4098174"/>
          </a:xfrm>
        </p:spPr>
        <p:txBody>
          <a:bodyPr/>
          <a:lstStyle/>
          <a:p>
            <a:r>
              <a:rPr lang="ru-RU" sz="3200" dirty="0"/>
              <a:t>Сочинение — самая «дорогая» часть на ЕГЭ по русскому. За нее дают 22 первичных балла из 50.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По условиям задания № 27 надо прочитать текст и написать по нему небольшое сочинение. </a:t>
            </a:r>
          </a:p>
        </p:txBody>
      </p:sp>
    </p:spTree>
    <p:extLst>
      <p:ext uri="{BB962C8B-B14F-4D97-AF65-F5344CB8AC3E}">
        <p14:creationId xmlns:p14="http://schemas.microsoft.com/office/powerpoint/2010/main" val="1035534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описать позицию автора.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Лучше ввести ее через клише, например:</a:t>
            </a:r>
          </a:p>
          <a:p>
            <a:endParaRPr lang="ru-RU" sz="2400" b="1" dirty="0"/>
          </a:p>
          <a:p>
            <a:r>
              <a:rPr lang="ru-RU" sz="2400" b="1" dirty="0"/>
              <a:t>автор считает, что;</a:t>
            </a:r>
          </a:p>
          <a:p>
            <a:r>
              <a:rPr lang="ru-RU" sz="2400" b="1" dirty="0"/>
              <a:t>писатель убежден;</a:t>
            </a:r>
          </a:p>
          <a:p>
            <a:r>
              <a:rPr lang="ru-RU" sz="2400" b="1" dirty="0"/>
              <a:t>позиция автора заключается в том, что;</a:t>
            </a:r>
          </a:p>
          <a:p>
            <a:r>
              <a:rPr lang="ru-RU" sz="2400" b="1" dirty="0"/>
              <a:t>по мнению писателя;</a:t>
            </a:r>
          </a:p>
          <a:p>
            <a:r>
              <a:rPr lang="ru-RU" sz="2400" b="1" dirty="0"/>
              <a:t>писатель стремится донести до читателя мысль о том, что…</a:t>
            </a:r>
          </a:p>
          <a:p>
            <a:r>
              <a:rPr lang="ru-RU" sz="2400" b="1" dirty="0"/>
              <a:t>Такие обороты дают понять, </a:t>
            </a:r>
            <a:r>
              <a:rPr lang="ru-RU" sz="2400" b="1" dirty="0" smtClean="0"/>
              <a:t>что ученик  </a:t>
            </a:r>
            <a:r>
              <a:rPr lang="ru-RU" sz="2400" b="1" dirty="0"/>
              <a:t>не просто </a:t>
            </a:r>
            <a:r>
              <a:rPr lang="ru-RU" sz="2400" b="1" dirty="0" smtClean="0"/>
              <a:t>пересказываете текст</a:t>
            </a:r>
            <a:r>
              <a:rPr lang="ru-RU" sz="2400" b="1" dirty="0"/>
              <a:t>, а </a:t>
            </a:r>
            <a:r>
              <a:rPr lang="ru-RU" sz="2400" b="1" dirty="0" smtClean="0"/>
              <a:t>рассуждает.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9787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3673663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ввести в сочинение позицию автора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9719362"/>
              </p:ext>
            </p:extLst>
          </p:nvPr>
        </p:nvGraphicFramePr>
        <p:xfrm>
          <a:off x="307570" y="324195"/>
          <a:ext cx="8379229" cy="6375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7336">
                  <a:extLst>
                    <a:ext uri="{9D8B030D-6E8A-4147-A177-3AD203B41FA5}">
                      <a16:colId xmlns:a16="http://schemas.microsoft.com/office/drawing/2014/main" val="2352763940"/>
                    </a:ext>
                  </a:extLst>
                </a:gridCol>
                <a:gridCol w="2147507">
                  <a:extLst>
                    <a:ext uri="{9D8B030D-6E8A-4147-A177-3AD203B41FA5}">
                      <a16:colId xmlns:a16="http://schemas.microsoft.com/office/drawing/2014/main" val="407791729"/>
                    </a:ext>
                  </a:extLst>
                </a:gridCol>
                <a:gridCol w="2042108">
                  <a:extLst>
                    <a:ext uri="{9D8B030D-6E8A-4147-A177-3AD203B41FA5}">
                      <a16:colId xmlns:a16="http://schemas.microsoft.com/office/drawing/2014/main" val="714455923"/>
                    </a:ext>
                  </a:extLst>
                </a:gridCol>
                <a:gridCol w="2582278">
                  <a:extLst>
                    <a:ext uri="{9D8B030D-6E8A-4147-A177-3AD203B41FA5}">
                      <a16:colId xmlns:a16="http://schemas.microsoft.com/office/drawing/2014/main" val="1379863514"/>
                    </a:ext>
                  </a:extLst>
                </a:gridCol>
              </a:tblGrid>
              <a:tr h="3994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Способ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" marB="2525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Когда использовать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" marB="2525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Проблема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" marB="2525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Авторская позиция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0" marT="6313" marB="25253"/>
                </a:tc>
                <a:extLst>
                  <a:ext uri="{0D108BD9-81ED-4DB2-BD59-A6C34878D82A}">
                    <a16:rowId xmlns:a16="http://schemas.microsoft.com/office/drawing/2014/main" val="2042390049"/>
                  </a:ext>
                </a:extLst>
              </a:tr>
              <a:tr h="1386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Своими словами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94698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Подходит для художественных и гибридных текстов, где автор выражает мнение через образы, героев, описание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94698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«Как вера в достижения человечества влияет на людей?»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94698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А. Я. Бруштейн считает, что вера в человеческие возможности подобна чуду: она наполняет жизнь радостью и помогает преодолеть болезнь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6313" marT="94698" marB="6313"/>
                </a:tc>
                <a:extLst>
                  <a:ext uri="{0D108BD9-81ED-4DB2-BD59-A6C34878D82A}">
                    <a16:rowId xmlns:a16="http://schemas.microsoft.com/office/drawing/2014/main" val="2296475704"/>
                  </a:ext>
                </a:extLst>
              </a:tr>
              <a:tr h="1168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Цитата из текста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Уместно в публицистических текстах, где автор прямо высказывает позицию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«К чему приводит уничтожение памятников архитектуры?»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В. А. Солоухин убежден: «разрушая старину, мы всегда обрываем корни»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6313" marT="63132" marB="6313"/>
                </a:tc>
                <a:extLst>
                  <a:ext uri="{0D108BD9-81ED-4DB2-BD59-A6C34878D82A}">
                    <a16:rowId xmlns:a16="http://schemas.microsoft.com/office/drawing/2014/main" val="3338998070"/>
                  </a:ext>
                </a:extLst>
              </a:tr>
              <a:tr h="1349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Номера предложений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Подходит, когда позиция четко выражена в одном из предложений текста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«Может ли ложь быть спасительной?»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В предложении 19 автор прямо отвечает на вопрос: он убежден, что ложь необходима, если она помогает сохранить душевное равновесие человека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6313" marT="63132" marB="6313"/>
                </a:tc>
                <a:extLst>
                  <a:ext uri="{0D108BD9-81ED-4DB2-BD59-A6C34878D82A}">
                    <a16:rowId xmlns:a16="http://schemas.microsoft.com/office/drawing/2014/main" val="587944592"/>
                  </a:ext>
                </a:extLst>
              </a:tr>
              <a:tr h="2072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Сочетание способов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</a:rPr>
                        <a:t>Сначала изложите позицию автора своими словами, а затем подтвердите ее цитатой или номером предложения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«Как искусство влияет на человека?»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126263" marT="63132" marB="631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</a:rPr>
                        <a:t>По мнению А. И. Солженицына, влияние искусства на человека неоспоримо. Писатель утверждает, что оно «</a:t>
                      </a:r>
                      <a:r>
                        <a:rPr lang="ru-RU" sz="1200" dirty="0" err="1">
                          <a:effectLst/>
                        </a:rPr>
                        <a:t>растепляет</a:t>
                      </a:r>
                      <a:r>
                        <a:rPr lang="ru-RU" sz="1200" dirty="0">
                          <a:effectLst/>
                        </a:rPr>
                        <a:t> даже </a:t>
                      </a:r>
                      <a:r>
                        <a:rPr lang="ru-RU" sz="1200" dirty="0" err="1">
                          <a:effectLst/>
                        </a:rPr>
                        <a:t>захоложенную</a:t>
                      </a:r>
                      <a:r>
                        <a:rPr lang="ru-RU" sz="1200" dirty="0">
                          <a:effectLst/>
                        </a:rPr>
                        <a:t>, затемненную душу к высокому духовному опыту»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13" marR="6313" marT="63132" marB="6313"/>
                </a:tc>
                <a:extLst>
                  <a:ext uri="{0D108BD9-81ED-4DB2-BD59-A6C34878D82A}">
                    <a16:rowId xmlns:a16="http://schemas.microsoft.com/office/drawing/2014/main" val="1138536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0024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505357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От стиля зависит, где и как искать позицию автора: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В </a:t>
            </a:r>
            <a:r>
              <a:rPr lang="ru-RU" sz="2000" b="1" u="sng" dirty="0"/>
              <a:t>художественном тексте </a:t>
            </a:r>
            <a:r>
              <a:rPr lang="ru-RU" sz="2000" b="1" dirty="0"/>
              <a:t>автор мыслит образами, а не формулами. Обратите внимание на поступки и чувства героев — кого автор поддерживает, кого осуждает. Ищите эмоциональные оценки, описание внутреннего мира персонажей. Автор может «проговориться» в ключевых деталях — отдельной фразе, сравнении, финальной сцене.</a:t>
            </a:r>
          </a:p>
          <a:p>
            <a:r>
              <a:rPr lang="ru-RU" sz="2000" b="1" dirty="0"/>
              <a:t>В </a:t>
            </a:r>
            <a:r>
              <a:rPr lang="ru-RU" sz="2000" b="1" u="sng" dirty="0"/>
              <a:t>публицистическом тексте </a:t>
            </a:r>
            <a:r>
              <a:rPr lang="ru-RU" sz="2000" b="1" dirty="0"/>
              <a:t>автор часто говорит напрямую. Ищите рассуждения, в которых он высказывает мнение, делает выводы, призывает к чему-то. Позиция может быть сформулирована через фразы: «Я считаю…», «На мой взгляд…», «Это недопустимо».</a:t>
            </a:r>
          </a:p>
          <a:p>
            <a:r>
              <a:rPr lang="ru-RU" sz="2000" b="1" dirty="0"/>
              <a:t>В </a:t>
            </a:r>
            <a:r>
              <a:rPr lang="ru-RU" sz="2000" b="1" u="sng" dirty="0"/>
              <a:t>гибридном тексте </a:t>
            </a:r>
            <a:r>
              <a:rPr lang="ru-RU" sz="2000" b="1" dirty="0"/>
              <a:t>нужно использовать оба подхода. Посмотрите, где автор переходит от описания к размышлению. Найдите эмоциональный акцент и попробуйте сформулировать идею, к которой он ведет.</a:t>
            </a:r>
          </a:p>
        </p:txBody>
      </p:sp>
    </p:spTree>
    <p:extLst>
      <p:ext uri="{BB962C8B-B14F-4D97-AF65-F5344CB8AC3E}">
        <p14:creationId xmlns:p14="http://schemas.microsoft.com/office/powerpoint/2010/main" val="635942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ПОДСКАЗКА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Ф</a:t>
            </a:r>
            <a:r>
              <a:rPr lang="ru-RU" sz="2400" b="1" dirty="0" smtClean="0"/>
              <a:t>ормулировка </a:t>
            </a:r>
            <a:r>
              <a:rPr lang="ru-RU" sz="2400" b="1" dirty="0"/>
              <a:t>задания. Вопрос уже подсказывает, на чем сделать акцент. Найдите в тексте выражения, связанные по смыслу с заявленной проблемой — это якоря, помогающие «поймать» мысль автора. Например, если в задании спрашивают, «кого можно назвать настоящим героем», ищите слова «героический», «поступок», «мужество», «самоотверженность»;</a:t>
            </a:r>
          </a:p>
          <a:p>
            <a:r>
              <a:rPr lang="ru-RU" sz="2400" b="1" dirty="0" smtClean="0"/>
              <a:t>*сильные </a:t>
            </a:r>
            <a:r>
              <a:rPr lang="ru-RU" sz="2400" b="1" dirty="0"/>
              <a:t>позиции текста — начало и конец. Автор может формулировать главную идею именно </a:t>
            </a:r>
            <a:r>
              <a:rPr lang="ru-RU" sz="2400" b="1" dirty="0" smtClean="0"/>
              <a:t>там.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Надо обращать внимание на:</a:t>
            </a:r>
          </a:p>
        </p:txBody>
      </p:sp>
    </p:spTree>
    <p:extLst>
      <p:ext uri="{BB962C8B-B14F-4D97-AF65-F5344CB8AC3E}">
        <p14:creationId xmlns:p14="http://schemas.microsoft.com/office/powerpoint/2010/main" val="820976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3424281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Как написать комментарий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832764"/>
          </a:xfrm>
        </p:spPr>
        <p:txBody>
          <a:bodyPr>
            <a:normAutofit/>
          </a:bodyPr>
          <a:lstStyle/>
          <a:p>
            <a:r>
              <a:rPr lang="ru-RU" sz="2000" b="1" dirty="0"/>
              <a:t>Комментарий — это самая объемная часть сочинения, за нее дают до 3 баллов. Он показывает, насколько глубоко вы поняли текст.</a:t>
            </a:r>
          </a:p>
          <a:p>
            <a:endParaRPr lang="ru-RU" sz="2000" b="1" dirty="0"/>
          </a:p>
          <a:p>
            <a:r>
              <a:rPr lang="ru-RU" sz="2000" b="1" dirty="0"/>
              <a:t>Вот короткая пошаговая инструкция, как оформить комментарий:</a:t>
            </a:r>
          </a:p>
          <a:p>
            <a:endParaRPr lang="ru-RU" sz="2000" b="1" dirty="0"/>
          </a:p>
          <a:p>
            <a:r>
              <a:rPr lang="ru-RU" sz="2000" b="1" dirty="0"/>
              <a:t>Приведите два примера из текста, которые подтверждают авторскую позицию.</a:t>
            </a:r>
          </a:p>
          <a:p>
            <a:r>
              <a:rPr lang="ru-RU" sz="2000" b="1" dirty="0"/>
              <a:t>Поясните каждый из них.</a:t>
            </a:r>
          </a:p>
          <a:p>
            <a:r>
              <a:rPr lang="ru-RU" sz="2000" b="1" dirty="0"/>
              <a:t>Покажите, как примеры связаны между собой.</a:t>
            </a:r>
          </a:p>
          <a:p>
            <a:r>
              <a:rPr lang="ru-RU" sz="2000" b="1" dirty="0"/>
              <a:t>Если какого-то из элементов не будет, баллы за комментарий снизят. </a:t>
            </a:r>
          </a:p>
        </p:txBody>
      </p:sp>
    </p:spTree>
    <p:extLst>
      <p:ext uri="{BB962C8B-B14F-4D97-AF65-F5344CB8AC3E}">
        <p14:creationId xmlns:p14="http://schemas.microsoft.com/office/powerpoint/2010/main" val="25580065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44090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Пример-иллюстрация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907578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Пример-иллюстрация — это фрагмент текста, который раскрывает позицию автора. Это может быть анализ ситуации, поступок героя, диалог или описание. Для этого достаточно 2—3 предложений.</a:t>
            </a:r>
          </a:p>
          <a:p>
            <a:endParaRPr lang="ru-RU" sz="2400" b="1" dirty="0"/>
          </a:p>
          <a:p>
            <a:r>
              <a:rPr lang="ru-RU" sz="2400" b="1" dirty="0"/>
              <a:t>Вводить </a:t>
            </a:r>
            <a:r>
              <a:rPr lang="ru-RU" sz="2400" b="1" u="sng" dirty="0"/>
              <a:t>первый пример-иллюстрацию </a:t>
            </a:r>
            <a:r>
              <a:rPr lang="ru-RU" sz="2400" b="1" dirty="0"/>
              <a:t>тоже лучше через клише, например:</a:t>
            </a:r>
          </a:p>
          <a:p>
            <a:endParaRPr lang="ru-RU" sz="2400" b="1" dirty="0"/>
          </a:p>
          <a:p>
            <a:r>
              <a:rPr lang="ru-RU" sz="2400" b="1" dirty="0"/>
              <a:t>обратимся к тексту: автор пишет о;</a:t>
            </a:r>
          </a:p>
          <a:p>
            <a:r>
              <a:rPr lang="ru-RU" sz="2400" b="1" dirty="0"/>
              <a:t>чтобы доказать свою позицию, автор пишет о;</a:t>
            </a:r>
          </a:p>
          <a:p>
            <a:r>
              <a:rPr lang="ru-RU" sz="2400" b="1" dirty="0"/>
              <a:t>писатель указывает на то, что;</a:t>
            </a:r>
          </a:p>
          <a:p>
            <a:r>
              <a:rPr lang="ru-RU" sz="2400" b="1" dirty="0"/>
              <a:t>не случайно автор отмечает;</a:t>
            </a:r>
          </a:p>
          <a:p>
            <a:r>
              <a:rPr lang="ru-RU" sz="2400" b="1" dirty="0"/>
              <a:t>так, в тексте приводится эпизод, в котором…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8536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756790"/>
          </a:xfrm>
        </p:spPr>
        <p:txBody>
          <a:bodyPr/>
          <a:lstStyle/>
          <a:p>
            <a:r>
              <a:rPr lang="ru-RU" sz="2400" b="1" dirty="0">
                <a:solidFill>
                  <a:srgbClr val="FFFF00"/>
                </a:solidFill>
              </a:rPr>
              <a:t>Пример-иллюстрация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Для </a:t>
            </a:r>
            <a:r>
              <a:rPr lang="ru-RU" sz="2400" b="1" u="sng" dirty="0"/>
              <a:t>второго примера подойдут </a:t>
            </a:r>
            <a:r>
              <a:rPr lang="ru-RU" sz="2400" b="1" dirty="0"/>
              <a:t>фразы:</a:t>
            </a:r>
          </a:p>
          <a:p>
            <a:endParaRPr lang="ru-RU" sz="2400" b="1" dirty="0"/>
          </a:p>
          <a:p>
            <a:r>
              <a:rPr lang="ru-RU" sz="2400" b="1" dirty="0"/>
              <a:t>кроме того, автор указывает на то, что;</a:t>
            </a:r>
          </a:p>
          <a:p>
            <a:r>
              <a:rPr lang="ru-RU" sz="2400" b="1" dirty="0"/>
              <a:t>также важно, что;</a:t>
            </a:r>
          </a:p>
          <a:p>
            <a:r>
              <a:rPr lang="ru-RU" sz="2400" b="1" dirty="0"/>
              <a:t>однако в другом эпизоде;</a:t>
            </a:r>
          </a:p>
          <a:p>
            <a:r>
              <a:rPr lang="ru-RU" sz="2400" b="1" dirty="0"/>
              <a:t>далее автор пишет о…</a:t>
            </a:r>
          </a:p>
          <a:p>
            <a:r>
              <a:rPr lang="ru-RU" sz="2400" b="1" dirty="0"/>
              <a:t>Если это уместно, пример, как и позицию автора, можно оформить цитатой или ссылкой на номера предложений. Но не перегружайте сочинение чужими словами: если объем цитирования превышает 50%, их исключат из подсчета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2125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648724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Пояснение к примеру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599"/>
            <a:ext cx="7772400" cy="5890953"/>
          </a:xfrm>
        </p:spPr>
        <p:txBody>
          <a:bodyPr>
            <a:normAutofit fontScale="92500"/>
          </a:bodyPr>
          <a:lstStyle/>
          <a:p>
            <a:r>
              <a:rPr lang="ru-RU" sz="2400" b="1" dirty="0"/>
              <a:t>Пояснение к примеру — это анализ выбранного примера. Надо объяснить, как выбранный эпизод подтверждает авторскую позицию. Для этого достаточно 1—2 предложений.</a:t>
            </a:r>
          </a:p>
          <a:p>
            <a:endParaRPr lang="ru-RU" sz="2400" b="1" dirty="0"/>
          </a:p>
          <a:p>
            <a:r>
              <a:rPr lang="ru-RU" sz="2400" b="1" dirty="0"/>
              <a:t>Учитывайте, что примеры засчитывают только с пояснениями. Без них балл не поставят .</a:t>
            </a:r>
          </a:p>
          <a:p>
            <a:endParaRPr lang="ru-RU" sz="2400" b="1" dirty="0"/>
          </a:p>
          <a:p>
            <a:r>
              <a:rPr lang="ru-RU" sz="2400" b="1" u="sng" dirty="0"/>
              <a:t>Пример-иллюстрация. </a:t>
            </a:r>
            <a:r>
              <a:rPr lang="ru-RU" sz="2400" b="1" dirty="0"/>
              <a:t>В. А. Солоухин пишет о разрушении храма Христа Спасителя, который строился «как памятник непокорности московской перед сильным врагом, как памятник победы над Наполеоном». Однако это величественное здание было сломано, а на его месте построили плавательный бассейн.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805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84823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Связь между примерами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857702"/>
          </a:xfrm>
        </p:spPr>
        <p:txBody>
          <a:bodyPr/>
          <a:lstStyle/>
          <a:p>
            <a:r>
              <a:rPr lang="ru-RU" sz="2000" b="1" dirty="0"/>
              <a:t>Связь между примерами — это объяснение, как два примера-иллюстрации связаны между собой. Показывает, что вы умеете не просто находить фрагменты текста, но и выстраивать логическую цепочку рассуждений. Без смысловой связи примеры выглядят как набор фактов, а не как последовательный анализ.</a:t>
            </a:r>
          </a:p>
          <a:p>
            <a:endParaRPr lang="ru-RU" sz="2000" b="1" dirty="0"/>
          </a:p>
          <a:p>
            <a:r>
              <a:rPr lang="ru-RU" sz="2000" b="1" dirty="0"/>
              <a:t>Пояснение логической связи можно разместить после второго примера, между двумя иллюстрациями или в виде отдельного абзаца. Это может быть одно или два предложения, где вы укажете тип связи — например, </a:t>
            </a:r>
            <a:r>
              <a:rPr lang="ru-RU" sz="2000" b="1" u="sng" dirty="0"/>
              <a:t>противопоставление, дополнение, причинно-следственная</a:t>
            </a:r>
            <a:r>
              <a:rPr lang="ru-RU" sz="2000" b="1" dirty="0"/>
              <a:t>, и объясните, как она работает в паре иллюстраций. Главное — чтобы связь была четко указана.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3670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73185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Виды смысловой связи между примерами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9422"/>
              </p:ext>
            </p:extLst>
          </p:nvPr>
        </p:nvGraphicFramePr>
        <p:xfrm>
          <a:off x="157942" y="440574"/>
          <a:ext cx="8595360" cy="57274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0108">
                  <a:extLst>
                    <a:ext uri="{9D8B030D-6E8A-4147-A177-3AD203B41FA5}">
                      <a16:colId xmlns:a16="http://schemas.microsoft.com/office/drawing/2014/main" val="2859830367"/>
                    </a:ext>
                  </a:extLst>
                </a:gridCol>
                <a:gridCol w="1874872">
                  <a:extLst>
                    <a:ext uri="{9D8B030D-6E8A-4147-A177-3AD203B41FA5}">
                      <a16:colId xmlns:a16="http://schemas.microsoft.com/office/drawing/2014/main" val="1032529175"/>
                    </a:ext>
                  </a:extLst>
                </a:gridCol>
                <a:gridCol w="2389800">
                  <a:extLst>
                    <a:ext uri="{9D8B030D-6E8A-4147-A177-3AD203B41FA5}">
                      <a16:colId xmlns:a16="http://schemas.microsoft.com/office/drawing/2014/main" val="982770394"/>
                    </a:ext>
                  </a:extLst>
                </a:gridCol>
                <a:gridCol w="2310580">
                  <a:extLst>
                    <a:ext uri="{9D8B030D-6E8A-4147-A177-3AD203B41FA5}">
                      <a16:colId xmlns:a16="http://schemas.microsoft.com/office/drawing/2014/main" val="1318910503"/>
                    </a:ext>
                  </a:extLst>
                </a:gridCol>
              </a:tblGrid>
              <a:tr h="389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Тип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Суть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Пример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Слова-помощники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0" marT="9525" marB="38100"/>
                </a:tc>
                <a:extLst>
                  <a:ext uri="{0D108BD9-81ED-4DB2-BD59-A6C34878D82A}">
                    <a16:rowId xmlns:a16="http://schemas.microsoft.com/office/drawing/2014/main" val="958071596"/>
                  </a:ext>
                </a:extLst>
              </a:tr>
              <a:tr h="18242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Противопоставление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14287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Одно явление противоположно другому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14287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Герой сначала презирает музыку, а потом начинает ею жить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14287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• Однако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• Зато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• С одной стороны…, с другой…</a:t>
                      </a:r>
                      <a:br>
                        <a:rPr lang="ru-RU" sz="1400" b="1">
                          <a:effectLst/>
                        </a:rPr>
                      </a:br>
                      <a:r>
                        <a:rPr lang="ru-RU" sz="1400" b="1">
                          <a:effectLst/>
                        </a:rPr>
                        <a:t>• В то время как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142875" marB="9525"/>
                </a:tc>
                <a:extLst>
                  <a:ext uri="{0D108BD9-81ED-4DB2-BD59-A6C34878D82A}">
                    <a16:rowId xmlns:a16="http://schemas.microsoft.com/office/drawing/2014/main" val="2250704008"/>
                  </a:ext>
                </a:extLst>
              </a:tr>
              <a:tr h="17570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Уступка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0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Одно явление происходит вопреки другому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0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Несмотря на то что человек тяжело болен, он продолжает заботиться о других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0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• Хотя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• Несмотря на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• Вопреки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• Невзирая на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0" marB="9525"/>
                </a:tc>
                <a:extLst>
                  <a:ext uri="{0D108BD9-81ED-4DB2-BD59-A6C34878D82A}">
                    <a16:rowId xmlns:a16="http://schemas.microsoft.com/office/drawing/2014/main" val="528286893"/>
                  </a:ext>
                </a:extLst>
              </a:tr>
              <a:tr h="17570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Сопоставление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0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Одно явление сравнивается с другим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0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Один герой стремится к знаниям, другой — к успеху. Автор сравнивает их подходы к жизни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190500" marT="95250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• И если…, то…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• Как…, так и…</a:t>
                      </a:r>
                      <a:br>
                        <a:rPr lang="ru-RU" sz="1400" b="1" dirty="0">
                          <a:effectLst/>
                        </a:rPr>
                      </a:br>
                      <a:r>
                        <a:rPr lang="ru-RU" sz="1400" b="1" dirty="0">
                          <a:effectLst/>
                        </a:rPr>
                        <a:t>• С одной стороны…, с другой…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0" marB="9525"/>
                </a:tc>
                <a:extLst>
                  <a:ext uri="{0D108BD9-81ED-4DB2-BD59-A6C34878D82A}">
                    <a16:rowId xmlns:a16="http://schemas.microsoft.com/office/drawing/2014/main" val="3350653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74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Критерии оценивания сочинения в 2025-26 году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Сочинение в ЕГЭ по русскому   оценивают по 10 критериям. Они разделены на три группы: содержание, речевое оформление и грамотность.</a:t>
            </a:r>
          </a:p>
        </p:txBody>
      </p:sp>
    </p:spTree>
    <p:extLst>
      <p:ext uri="{BB962C8B-B14F-4D97-AF65-F5344CB8AC3E}">
        <p14:creationId xmlns:p14="http://schemas.microsoft.com/office/powerpoint/2010/main" val="2440633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4322055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Виды смысловой связи между примерами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570906"/>
              </p:ext>
            </p:extLst>
          </p:nvPr>
        </p:nvGraphicFramePr>
        <p:xfrm>
          <a:off x="166256" y="207818"/>
          <a:ext cx="8653547" cy="63342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6166">
                  <a:extLst>
                    <a:ext uri="{9D8B030D-6E8A-4147-A177-3AD203B41FA5}">
                      <a16:colId xmlns:a16="http://schemas.microsoft.com/office/drawing/2014/main" val="650916366"/>
                    </a:ext>
                  </a:extLst>
                </a:gridCol>
                <a:gridCol w="2485505">
                  <a:extLst>
                    <a:ext uri="{9D8B030D-6E8A-4147-A177-3AD203B41FA5}">
                      <a16:colId xmlns:a16="http://schemas.microsoft.com/office/drawing/2014/main" val="675665998"/>
                    </a:ext>
                  </a:extLst>
                </a:gridCol>
                <a:gridCol w="2169622">
                  <a:extLst>
                    <a:ext uri="{9D8B030D-6E8A-4147-A177-3AD203B41FA5}">
                      <a16:colId xmlns:a16="http://schemas.microsoft.com/office/drawing/2014/main" val="1193565598"/>
                    </a:ext>
                  </a:extLst>
                </a:gridCol>
                <a:gridCol w="2452254">
                  <a:extLst>
                    <a:ext uri="{9D8B030D-6E8A-4147-A177-3AD203B41FA5}">
                      <a16:colId xmlns:a16="http://schemas.microsoft.com/office/drawing/2014/main" val="2580557807"/>
                    </a:ext>
                  </a:extLst>
                </a:gridCol>
              </a:tblGrid>
              <a:tr h="1542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Аналогия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похоже на другое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Как мать спасает ребенка, так и птица защищает птенцов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Так же, как и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Как…, так и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Аналогично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Таким же образом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5731" marT="57308" marB="5731"/>
                </a:tc>
                <a:extLst>
                  <a:ext uri="{0D108BD9-81ED-4DB2-BD59-A6C34878D82A}">
                    <a16:rowId xmlns:a16="http://schemas.microsoft.com/office/drawing/2014/main" val="3680853213"/>
                  </a:ext>
                </a:extLst>
              </a:tr>
              <a:tr h="2032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Дополнение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добавляет информацию к другому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Культурному человеку свойственны не только интерес к искусству, но и способность воспринимать прекрасное в его целостности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Не только, но и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Как…, так и…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В первом примере…, а во втором…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5731" marT="57308" marB="5731"/>
                </a:tc>
                <a:extLst>
                  <a:ext uri="{0D108BD9-81ED-4DB2-BD59-A6C34878D82A}">
                    <a16:rowId xmlns:a16="http://schemas.microsoft.com/office/drawing/2014/main" val="181018312"/>
                  </a:ext>
                </a:extLst>
              </a:tr>
              <a:tr h="1542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Причинно-следственная связь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 — причина, другое — следствие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Разрушение памятников приводит к обезличиванию города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Поэтому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Потому что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Из-за того, что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Если…то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5731" marT="57308" marB="5731"/>
                </a:tc>
                <a:extLst>
                  <a:ext uri="{0D108BD9-81ED-4DB2-BD59-A6C34878D82A}">
                    <a16:rowId xmlns:a16="http://schemas.microsoft.com/office/drawing/2014/main" val="4132387058"/>
                  </a:ext>
                </a:extLst>
              </a:tr>
              <a:tr h="12165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Цель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 — цель, другое — путь к ней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Герой работает, чтобы спасти родной дом от разрушения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114615" marT="57308" marB="5731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• Чтобы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Для того чтобы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С целью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Ради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31" marR="5731" marT="57308" marB="5731"/>
                </a:tc>
                <a:extLst>
                  <a:ext uri="{0D108BD9-81ED-4DB2-BD59-A6C34878D82A}">
                    <a16:rowId xmlns:a16="http://schemas.microsoft.com/office/drawing/2014/main" val="2171896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184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4471684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Виды смысловой связи между примерами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123611"/>
              </p:ext>
            </p:extLst>
          </p:nvPr>
        </p:nvGraphicFramePr>
        <p:xfrm>
          <a:off x="399010" y="399012"/>
          <a:ext cx="8578736" cy="60350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9240">
                  <a:extLst>
                    <a:ext uri="{9D8B030D-6E8A-4147-A177-3AD203B41FA5}">
                      <a16:colId xmlns:a16="http://schemas.microsoft.com/office/drawing/2014/main" val="2437920827"/>
                    </a:ext>
                  </a:extLst>
                </a:gridCol>
                <a:gridCol w="2430508">
                  <a:extLst>
                    <a:ext uri="{9D8B030D-6E8A-4147-A177-3AD203B41FA5}">
                      <a16:colId xmlns:a16="http://schemas.microsoft.com/office/drawing/2014/main" val="1603578739"/>
                    </a:ext>
                  </a:extLst>
                </a:gridCol>
                <a:gridCol w="2582416">
                  <a:extLst>
                    <a:ext uri="{9D8B030D-6E8A-4147-A177-3AD203B41FA5}">
                      <a16:colId xmlns:a16="http://schemas.microsoft.com/office/drawing/2014/main" val="2038438885"/>
                    </a:ext>
                  </a:extLst>
                </a:gridCol>
                <a:gridCol w="2326572">
                  <a:extLst>
                    <a:ext uri="{9D8B030D-6E8A-4147-A177-3AD203B41FA5}">
                      <a16:colId xmlns:a16="http://schemas.microsoft.com/office/drawing/2014/main" val="3125456627"/>
                    </a:ext>
                  </a:extLst>
                </a:gridCol>
              </a:tblGrid>
              <a:tr h="12921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Условие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 — условие другого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Если человек останется в деревне, он спасет урожай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Если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При условии что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В случае если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6778" marT="67779" marB="6778"/>
                </a:tc>
                <a:extLst>
                  <a:ext uri="{0D108BD9-81ED-4DB2-BD59-A6C34878D82A}">
                    <a16:rowId xmlns:a16="http://schemas.microsoft.com/office/drawing/2014/main" val="1124109976"/>
                  </a:ext>
                </a:extLst>
              </a:tr>
              <a:tr h="12921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Детализация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уточняет, конкретизирует другое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Автор говорит о важности чтения для развития личности, а затем описывает, как ребенок, читая Пушкина, учится сопереживанию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А именно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Например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В частности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Так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6778" marT="67779" marB="6778"/>
                </a:tc>
                <a:extLst>
                  <a:ext uri="{0D108BD9-81ED-4DB2-BD59-A6C34878D82A}">
                    <a16:rowId xmlns:a16="http://schemas.microsoft.com/office/drawing/2014/main" val="3545352747"/>
                  </a:ext>
                </a:extLst>
              </a:tr>
              <a:tr h="1811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Пояснение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делает другое понятнее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Автор поясняет, зачем герой отказался от награды: он стремится к справедливости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Потому что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Объясняется тем, что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Дело в том, что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6778" marT="67779" marB="6778"/>
                </a:tc>
                <a:extLst>
                  <a:ext uri="{0D108BD9-81ED-4DB2-BD59-A6C34878D82A}">
                    <a16:rowId xmlns:a16="http://schemas.microsoft.com/office/drawing/2014/main" val="3083181990"/>
                  </a:ext>
                </a:extLst>
              </a:tr>
              <a:tr h="16387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Выделение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подчеркивает важное в другом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Человек, возвращаясь на малую родину, в первую очередь находит душевный покой, который он не мог обрести в другом месте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135558" marT="67779" marB="677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• Особенно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Прежде всего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В первую очередь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78" marR="6778" marT="67779" marB="6778"/>
                </a:tc>
                <a:extLst>
                  <a:ext uri="{0D108BD9-81ED-4DB2-BD59-A6C34878D82A}">
                    <a16:rowId xmlns:a16="http://schemas.microsoft.com/office/drawing/2014/main" val="32906106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1065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3889793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Виды смысловой связи между примерами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8787273"/>
              </p:ext>
            </p:extLst>
          </p:nvPr>
        </p:nvGraphicFramePr>
        <p:xfrm>
          <a:off x="149630" y="332509"/>
          <a:ext cx="8744987" cy="64047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4974">
                  <a:extLst>
                    <a:ext uri="{9D8B030D-6E8A-4147-A177-3AD203B41FA5}">
                      <a16:colId xmlns:a16="http://schemas.microsoft.com/office/drawing/2014/main" val="1475948756"/>
                    </a:ext>
                  </a:extLst>
                </a:gridCol>
                <a:gridCol w="2141327">
                  <a:extLst>
                    <a:ext uri="{9D8B030D-6E8A-4147-A177-3AD203B41FA5}">
                      <a16:colId xmlns:a16="http://schemas.microsoft.com/office/drawing/2014/main" val="1552793968"/>
                    </a:ext>
                  </a:extLst>
                </a:gridCol>
                <a:gridCol w="2632810">
                  <a:extLst>
                    <a:ext uri="{9D8B030D-6E8A-4147-A177-3AD203B41FA5}">
                      <a16:colId xmlns:a16="http://schemas.microsoft.com/office/drawing/2014/main" val="922823361"/>
                    </a:ext>
                  </a:extLst>
                </a:gridCol>
                <a:gridCol w="2615876">
                  <a:extLst>
                    <a:ext uri="{9D8B030D-6E8A-4147-A177-3AD203B41FA5}">
                      <a16:colId xmlns:a16="http://schemas.microsoft.com/office/drawing/2014/main" val="2341160866"/>
                    </a:ext>
                  </a:extLst>
                </a:gridCol>
              </a:tblGrid>
              <a:tr h="1192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Обобщение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 — обобщение другого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И бескорыстная помощь ближним, и стремление пожертвовать самым ценным во имя счастья других — проявление истинного человеколюбия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В целом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В общем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Таким образом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4425" marT="44251" marB="4425"/>
                </a:tc>
                <a:extLst>
                  <a:ext uri="{0D108BD9-81ED-4DB2-BD59-A6C34878D82A}">
                    <a16:rowId xmlns:a16="http://schemas.microsoft.com/office/drawing/2014/main" val="1069286086"/>
                  </a:ext>
                </a:extLst>
              </a:tr>
              <a:tr h="12676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Заключение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 — итог другого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Человек отказывается от славы и денег ради любимого дела. Автор делает вывод: истинное счастье — в верности себе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• Следовательно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Таким образом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В итоге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В результате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4425" marT="44251" marB="4425"/>
                </a:tc>
                <a:extLst>
                  <a:ext uri="{0D108BD9-81ED-4DB2-BD59-A6C34878D82A}">
                    <a16:rowId xmlns:a16="http://schemas.microsoft.com/office/drawing/2014/main" val="1154457644"/>
                  </a:ext>
                </a:extLst>
              </a:tr>
              <a:tr h="16313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Подтверждение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доказывает другое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Автор утверждает, что человек способен меняться, и рассказывает, как бывший преступник становится волонтером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Это доказывает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Автор подтверждает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Как видно на примере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Примером служит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4425" marT="44251" marB="4425"/>
                </a:tc>
                <a:extLst>
                  <a:ext uri="{0D108BD9-81ED-4DB2-BD59-A6C34878D82A}">
                    <a16:rowId xmlns:a16="http://schemas.microsoft.com/office/drawing/2014/main" val="1501270300"/>
                  </a:ext>
                </a:extLst>
              </a:tr>
              <a:tr h="10252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Определение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обозначает понятие другого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Текст посвящен дружбе. В нем рассказывают историю человека, который в трудный момент приходит на помощь, ничего не требуя взамен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• Это проявляется в…</a:t>
                      </a:r>
                      <a:br>
                        <a:rPr lang="ru-RU" sz="1200" b="1">
                          <a:effectLst/>
                        </a:rPr>
                      </a:br>
                      <a:r>
                        <a:rPr lang="ru-RU" sz="1200" b="1">
                          <a:effectLst/>
                        </a:rPr>
                        <a:t>• Заключается в том, что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4425" marT="44251" marB="4425"/>
                </a:tc>
                <a:extLst>
                  <a:ext uri="{0D108BD9-81ED-4DB2-BD59-A6C34878D82A}">
                    <a16:rowId xmlns:a16="http://schemas.microsoft.com/office/drawing/2014/main" val="1336295537"/>
                  </a:ext>
                </a:extLst>
              </a:tr>
              <a:tr h="12676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Объяснение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Одно явление раскрывает сущность другого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>
                          <a:effectLst/>
                        </a:rPr>
                        <a:t>Герой боится одиночества,потому что в детстве он часто находился один, и с тех пор любое одиночество вызывает у него тревогу</a:t>
                      </a:r>
                      <a:endParaRPr lang="ru-RU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88502" marT="44251" marB="44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</a:rPr>
                        <a:t>• Потому что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Объясняется тем, что</a:t>
                      </a:r>
                      <a:br>
                        <a:rPr lang="ru-RU" sz="1200" b="1" dirty="0">
                          <a:effectLst/>
                        </a:rPr>
                      </a:br>
                      <a:r>
                        <a:rPr lang="ru-RU" sz="1200" b="1" dirty="0">
                          <a:effectLst/>
                        </a:rPr>
                        <a:t>• Причина в том, что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5" marR="4425" marT="44251" marB="4425"/>
                </a:tc>
                <a:extLst>
                  <a:ext uri="{0D108BD9-81ED-4DB2-BD59-A6C34878D82A}">
                    <a16:rowId xmlns:a16="http://schemas.microsoft.com/office/drawing/2014/main" val="4145620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8149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3158273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Частые ошибки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599"/>
            <a:ext cx="7772400" cy="5866015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/>
              <a:t>Даже если </a:t>
            </a:r>
            <a:r>
              <a:rPr lang="ru-RU" sz="2400" b="1" dirty="0" smtClean="0"/>
              <a:t> </a:t>
            </a:r>
            <a:r>
              <a:rPr lang="ru-RU" sz="2400" b="1" dirty="0"/>
              <a:t>нашли два удачных примера, балл за комментарий можно потерять, если неправильно оформите связь между ними. Вот типичные ошибки:</a:t>
            </a:r>
          </a:p>
          <a:p>
            <a:endParaRPr lang="ru-RU" sz="2400" b="1" dirty="0"/>
          </a:p>
          <a:p>
            <a:r>
              <a:rPr lang="ru-RU" sz="2400" b="1" dirty="0" smtClean="0"/>
              <a:t>*общие </a:t>
            </a:r>
            <a:r>
              <a:rPr lang="ru-RU" sz="2400" b="1" dirty="0"/>
              <a:t>фразы без конкретики. Формально связь указана, но непонятно, в чем именно она заключается. Тип назван, но пояснения нет: «Примеры противопоставлены» — и все. Такое не засчитывают;</a:t>
            </a:r>
          </a:p>
          <a:p>
            <a:r>
              <a:rPr lang="ru-RU" sz="2400" b="1" dirty="0" smtClean="0"/>
              <a:t>*нарушение </a:t>
            </a:r>
            <a:r>
              <a:rPr lang="ru-RU" sz="2400" b="1" dirty="0"/>
              <a:t>логики. Иллюстрации есть, но они относятся к разным идеям автора. Например, один пример — о героизме, другой — о дружбе;</a:t>
            </a:r>
          </a:p>
          <a:p>
            <a:r>
              <a:rPr lang="ru-RU" sz="2400" b="1" dirty="0" smtClean="0"/>
              <a:t>*«</a:t>
            </a:r>
            <a:r>
              <a:rPr lang="ru-RU" sz="2400" b="1" dirty="0"/>
              <a:t>притянутая» связь. Эпизоды называют «противопоставлением», хотя на деле противоречия в них 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8356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1585" y="1630680"/>
            <a:ext cx="2430780" cy="164592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оценивают</a:t>
            </a:r>
            <a:r>
              <a:rPr lang="ru-RU" dirty="0"/>
              <a:t>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196" y="609600"/>
            <a:ext cx="8134004" cy="5816138"/>
          </a:xfrm>
        </p:spPr>
        <p:txBody>
          <a:bodyPr>
            <a:normAutofit/>
          </a:bodyPr>
          <a:lstStyle/>
          <a:p>
            <a:r>
              <a:rPr lang="ru-RU" b="1" dirty="0"/>
              <a:t>За К2, комментарий к позиции автора, можно получить 3 балла. Если хотя бы один элемент оформлен неправильно, баллы снимают. Вот как устроена система оценивания: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3 балла: указаны два примера из текста, к каждому дано пояснение, между примерами есть смысловая связь, и она объяснена;</a:t>
            </a:r>
          </a:p>
          <a:p>
            <a:r>
              <a:rPr lang="ru-RU" b="1" dirty="0"/>
              <a:t>2 балла: есть два примера и пояснения, но смысловая связь между ними не указана или не пояснена;</a:t>
            </a:r>
          </a:p>
          <a:p>
            <a:r>
              <a:rPr lang="ru-RU" b="1" dirty="0"/>
              <a:t>1 балл: приведен один пример с пояснением. Второй либо отсутствует, либо не засчитан из-за ошибок. Тогда связь не засчитывают, даже если она указана;</a:t>
            </a:r>
          </a:p>
          <a:p>
            <a:r>
              <a:rPr lang="ru-RU" b="1" dirty="0"/>
              <a:t>0 баллов: примеры не соответствуют авторской позиции, нет пояснений, либо в комментарии только набор фактов без анализа.</a:t>
            </a:r>
          </a:p>
          <a:p>
            <a:r>
              <a:rPr lang="ru-RU" b="1" dirty="0"/>
              <a:t>Пример без пояснения не засчитывают, как и связь без объяснения. Стремитесь к полному набору: пример + пояснение + связь + ее объяснение.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1055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806666"/>
          </a:xfrm>
        </p:spPr>
        <p:txBody>
          <a:bodyPr/>
          <a:lstStyle/>
          <a:p>
            <a:r>
              <a:rPr lang="ru-RU" sz="3200" b="1" dirty="0">
                <a:solidFill>
                  <a:srgbClr val="FFFF00"/>
                </a:solidFill>
              </a:rPr>
              <a:t>Как описать свою позицию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599"/>
            <a:ext cx="7772400" cy="5774575"/>
          </a:xfrm>
        </p:spPr>
        <p:txBody>
          <a:bodyPr/>
          <a:lstStyle/>
          <a:p>
            <a:r>
              <a:rPr lang="ru-RU" sz="2400" b="1" dirty="0"/>
              <a:t>Критерий К3 — это мнение ученика об авторской позиции. За него можно получить 2 балла. Оценивают:</a:t>
            </a:r>
          </a:p>
          <a:p>
            <a:r>
              <a:rPr lang="ru-RU" sz="2400" b="1" dirty="0"/>
              <a:t> </a:t>
            </a:r>
          </a:p>
          <a:p>
            <a:r>
              <a:rPr lang="ru-RU" sz="2400" b="1" dirty="0"/>
              <a:t>Тезис — согласие или несогласие с авторской позицией.</a:t>
            </a:r>
          </a:p>
          <a:p>
            <a:r>
              <a:rPr lang="ru-RU" sz="2400" b="1" dirty="0"/>
              <a:t>Пример-аргумент — факт или эпизод, который подтверждает ваше мнение, а также его интерпретация.</a:t>
            </a:r>
          </a:p>
          <a:p>
            <a:r>
              <a:rPr lang="ru-RU" sz="2400" b="1" dirty="0"/>
              <a:t>Балл снимут, если тезис есть, но он формальный — например, «я согласен с автором», но без объяснения. Или пример есть, но мнение не сформулировано.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644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57391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описать свою позицию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Эта часть сочинения обычно занимает 3—5 предложений. Чтобы текст выглядел гармонично, лучше выносить собственную позицию в отдельный абзац</a:t>
            </a:r>
            <a:r>
              <a:rPr lang="ru-RU" sz="2400" b="1" dirty="0" smtClean="0"/>
              <a:t>.</a:t>
            </a:r>
          </a:p>
          <a:p>
            <a:endParaRPr lang="ru-RU" sz="2400" b="1" dirty="0"/>
          </a:p>
          <a:p>
            <a:r>
              <a:rPr lang="ru-RU" sz="2400" b="1" dirty="0"/>
              <a:t> </a:t>
            </a:r>
          </a:p>
          <a:p>
            <a:r>
              <a:rPr lang="ru-RU" sz="2400" b="1" dirty="0"/>
              <a:t>Тезис. В этой части вы высказываете свое отношение к авторской позиции. Можно согласиться или не согласиться с автором — на ваше усмотрение. Но обычно согласиться проще: составители ЕГЭ выбирают тексты с очевидными нравственными посылами.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8606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2778" y="2037181"/>
            <a:ext cx="2430780" cy="16459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Как описать свою </a:t>
            </a:r>
            <a:r>
              <a:rPr lang="ru-RU" b="1" dirty="0" smtClean="0">
                <a:solidFill>
                  <a:srgbClr val="FFFF00"/>
                </a:solidFill>
              </a:rPr>
              <a:t>позицию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Пример-шаблон.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/>
              <a:t>Я согласна с позицией автора. Действительно, сила женской любви проявляется в том, что ради любимого человека женщина способна преодолеть любые испытания.</a:t>
            </a:r>
          </a:p>
          <a:p>
            <a:r>
              <a:rPr lang="ru-RU" sz="2000" b="1" dirty="0"/>
              <a:t> </a:t>
            </a:r>
          </a:p>
          <a:p>
            <a:r>
              <a:rPr lang="ru-RU" sz="2000" b="1" dirty="0"/>
              <a:t>Я согласен с автором. </a:t>
            </a:r>
            <a:r>
              <a:rPr lang="ru-RU" sz="2000" b="1" dirty="0" err="1"/>
              <a:t>Действительно</a:t>
            </a:r>
            <a:r>
              <a:rPr lang="ru-RU" sz="2000" b="1" dirty="0"/>
              <a:t>, знакомиться с </a:t>
            </a:r>
            <a:r>
              <a:rPr lang="ru-RU" sz="2000" b="1" dirty="0" err="1"/>
              <a:t>историеи</a:t>
            </a:r>
            <a:r>
              <a:rPr lang="ru-RU" sz="2000" b="1" dirty="0"/>
              <a:t>̆ города лучше без гида, чтобы иметь возможность побыть наедине с </a:t>
            </a:r>
            <a:r>
              <a:rPr lang="ru-RU" sz="2000" b="1" dirty="0" err="1"/>
              <a:t>природои</a:t>
            </a:r>
            <a:r>
              <a:rPr lang="ru-RU" sz="2000" b="1" dirty="0"/>
              <a:t>̆ и не спеша полюбоваться архитектурными памятниками в новом месте.</a:t>
            </a:r>
          </a:p>
          <a:p>
            <a:r>
              <a:rPr lang="ru-RU" sz="2000" b="1" dirty="0"/>
              <a:t> </a:t>
            </a:r>
          </a:p>
          <a:p>
            <a:r>
              <a:rPr lang="ru-RU" sz="2000" b="1" dirty="0"/>
              <a:t>Я не согласен с позицией автора и считаю, что технический прогресс облегчил жизнь людей, обеспечил им быстрый доступ к полезной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4204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описать свою позицию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599"/>
            <a:ext cx="7772400" cy="5774575"/>
          </a:xfrm>
        </p:spPr>
        <p:txBody>
          <a:bodyPr/>
          <a:lstStyle/>
          <a:p>
            <a:r>
              <a:rPr lang="ru-RU" sz="2000" b="1" dirty="0" smtClean="0"/>
              <a:t>Надо </a:t>
            </a:r>
            <a:r>
              <a:rPr lang="ru-RU" sz="2000" b="1" dirty="0"/>
              <a:t>привести эпизод или событие, подтверждающие ваше мнение. Можно опираться на:</a:t>
            </a:r>
          </a:p>
          <a:p>
            <a:r>
              <a:rPr lang="ru-RU" sz="2000" b="1" dirty="0"/>
              <a:t> </a:t>
            </a:r>
          </a:p>
          <a:p>
            <a:r>
              <a:rPr lang="ru-RU" sz="2000" b="1" dirty="0"/>
              <a:t>жизненный опыт;</a:t>
            </a:r>
          </a:p>
          <a:p>
            <a:r>
              <a:rPr lang="ru-RU" sz="2000" b="1" dirty="0"/>
              <a:t>примеры из литературы</a:t>
            </a:r>
            <a:r>
              <a:rPr lang="ru-RU" sz="2000" b="1" dirty="0" smtClean="0"/>
              <a:t>;</a:t>
            </a:r>
          </a:p>
          <a:p>
            <a:r>
              <a:rPr lang="ru-RU" sz="2000" b="1" dirty="0"/>
              <a:t>факты из истории, фильмов, спектаклей, биографий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r>
              <a:rPr lang="ru-RU" sz="2000" b="1" dirty="0"/>
              <a:t>Если говорите о книге — обязательно упомяните автора и название произведения. То же самое касается фильмов и сериалов — указывайте имя режиссера, год выхода или имена персонажей . Это нужно, чтобы проверяющие могли убедиться в существовании вашего примера, если они с ним не знакомы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b="1" dirty="0"/>
              <a:t>❌ ФИПИ запрещает приводить примеры из аниме, </a:t>
            </a:r>
            <a:r>
              <a:rPr lang="ru-RU" b="1" dirty="0" err="1"/>
              <a:t>манги</a:t>
            </a:r>
            <a:r>
              <a:rPr lang="ru-RU" b="1" dirty="0"/>
              <a:t>, комиксов, </a:t>
            </a:r>
            <a:r>
              <a:rPr lang="ru-RU" b="1" dirty="0" err="1"/>
              <a:t>фанфиков</a:t>
            </a:r>
            <a:r>
              <a:rPr lang="ru-RU" b="1" dirty="0"/>
              <a:t>, графических романов и компьютерных игр 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96400" y="3832166"/>
            <a:ext cx="2430780" cy="224443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Пример-аргумент. </a:t>
            </a:r>
          </a:p>
        </p:txBody>
      </p:sp>
    </p:spTree>
    <p:extLst>
      <p:ext uri="{BB962C8B-B14F-4D97-AF65-F5344CB8AC3E}">
        <p14:creationId xmlns:p14="http://schemas.microsoft.com/office/powerpoint/2010/main" val="21966869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31665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>
                <a:solidFill>
                  <a:srgbClr val="FFFF00"/>
                </a:solidFill>
              </a:rPr>
              <a:t>Клише </a:t>
            </a:r>
            <a:r>
              <a:rPr lang="ru-RU" sz="2400" b="1" dirty="0" smtClean="0">
                <a:solidFill>
                  <a:srgbClr val="FFFF00"/>
                </a:solidFill>
              </a:rPr>
              <a:t>для обоснования </a:t>
            </a:r>
            <a:r>
              <a:rPr lang="ru-RU" sz="2400" b="1" dirty="0">
                <a:solidFill>
                  <a:srgbClr val="FFFF00"/>
                </a:solidFill>
              </a:rPr>
              <a:t>своего мнения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653311"/>
              </p:ext>
            </p:extLst>
          </p:nvPr>
        </p:nvGraphicFramePr>
        <p:xfrm>
          <a:off x="164561" y="355599"/>
          <a:ext cx="8657706" cy="6223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2305">
                  <a:extLst>
                    <a:ext uri="{9D8B030D-6E8A-4147-A177-3AD203B41FA5}">
                      <a16:colId xmlns:a16="http://schemas.microsoft.com/office/drawing/2014/main" val="105109431"/>
                    </a:ext>
                  </a:extLst>
                </a:gridCol>
                <a:gridCol w="6817454">
                  <a:extLst>
                    <a:ext uri="{9D8B030D-6E8A-4147-A177-3AD203B41FA5}">
                      <a16:colId xmlns:a16="http://schemas.microsoft.com/office/drawing/2014/main" val="516471899"/>
                    </a:ext>
                  </a:extLst>
                </a:gridCol>
                <a:gridCol w="117947">
                  <a:extLst>
                    <a:ext uri="{9D8B030D-6E8A-4147-A177-3AD203B41FA5}">
                      <a16:colId xmlns:a16="http://schemas.microsoft.com/office/drawing/2014/main" val="1280600003"/>
                    </a:ext>
                  </a:extLst>
                </a:gridCol>
              </a:tblGrid>
              <a:tr h="43389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Выражение позиции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139796" marB="932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139796" marB="9320"/>
                </a:tc>
                <a:extLst>
                  <a:ext uri="{0D108BD9-81ED-4DB2-BD59-A6C34878D82A}">
                    <a16:rowId xmlns:a16="http://schemas.microsoft.com/office/drawing/2014/main" val="3595170199"/>
                  </a:ext>
                </a:extLst>
              </a:tr>
              <a:tr h="6427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При согласии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• Я согласен с точкой зрения автора. Действительно…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• Автор абсолютно прав, </a:t>
                      </a:r>
                      <a:r>
                        <a:rPr lang="ru-RU" sz="1400" dirty="0" smtClean="0">
                          <a:effectLst/>
                        </a:rPr>
                        <a:t>ведь…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20" marB="9320" anchor="ctr"/>
                </a:tc>
                <a:extLst>
                  <a:ext uri="{0D108BD9-81ED-4DB2-BD59-A6C34878D82A}">
                    <a16:rowId xmlns:a16="http://schemas.microsoft.com/office/drawing/2014/main" val="462780646"/>
                  </a:ext>
                </a:extLst>
              </a:tr>
              <a:tr h="905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При несогласии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</a:rPr>
                        <a:t>• Я не согласен с позицией автора. По моему </a:t>
                      </a:r>
                      <a:r>
                        <a:rPr lang="ru-RU" sz="1400" dirty="0" smtClean="0">
                          <a:effectLst/>
                        </a:rPr>
                        <a:t>мнению,…</a:t>
                      </a:r>
                      <a:r>
                        <a:rPr lang="ru-RU" sz="1400" dirty="0">
                          <a:effectLst/>
                        </a:rPr>
                        <a:t/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• Я считаю иначе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• Не могу согласиться с позицией автора, потому </a:t>
                      </a:r>
                      <a:r>
                        <a:rPr lang="ru-RU" sz="1400" dirty="0" smtClean="0">
                          <a:effectLst/>
                        </a:rPr>
                        <a:t>что…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20" marB="9320" anchor="ctr"/>
                </a:tc>
                <a:extLst>
                  <a:ext uri="{0D108BD9-81ED-4DB2-BD59-A6C34878D82A}">
                    <a16:rowId xmlns:a16="http://schemas.microsoft.com/office/drawing/2014/main" val="991451153"/>
                  </a:ext>
                </a:extLst>
              </a:tr>
              <a:tr h="38032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Введение примера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extLst>
                  <a:ext uri="{0D108BD9-81ED-4DB2-BD59-A6C34878D82A}">
                    <a16:rowId xmlns:a16="http://schemas.microsoft.com/office/drawing/2014/main" val="1055213093"/>
                  </a:ext>
                </a:extLst>
              </a:tr>
              <a:tr h="905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Из жизни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• В моей жизни был случай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Однажды я столкнулся с ситуацией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Приведу пример из личного опыта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20" marB="9320" anchor="ctr"/>
                </a:tc>
                <a:extLst>
                  <a:ext uri="{0D108BD9-81ED-4DB2-BD59-A6C34878D82A}">
                    <a16:rowId xmlns:a16="http://schemas.microsoft.com/office/drawing/2014/main" val="3300010312"/>
                  </a:ext>
                </a:extLst>
              </a:tr>
              <a:tr h="11450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Из литературы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• Мое мнение подтверждает пример из произведения [название]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В [название романа] [автор] показывает, что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Яркий пример можно найти в произведении [название]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20" marB="9320" anchor="ctr"/>
                </a:tc>
                <a:extLst>
                  <a:ext uri="{0D108BD9-81ED-4DB2-BD59-A6C34878D82A}">
                    <a16:rowId xmlns:a16="http://schemas.microsoft.com/office/drawing/2014/main" val="3420437154"/>
                  </a:ext>
                </a:extLst>
              </a:tr>
              <a:tr h="905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Из истории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• Пример из истории подтверждает это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Так, во время [событие]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История знает множество случаев, когда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20" marB="9320" anchor="ctr"/>
                </a:tc>
                <a:extLst>
                  <a:ext uri="{0D108BD9-81ED-4DB2-BD59-A6C34878D82A}">
                    <a16:rowId xmlns:a16="http://schemas.microsoft.com/office/drawing/2014/main" val="434825292"/>
                  </a:ext>
                </a:extLst>
              </a:tr>
              <a:tr h="905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Из искусства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186395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</a:rPr>
                        <a:t>• Обратимся к [фильму] [режиссера ИОФ]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 Так, в [спектакле] герой сталкивается с ситуацией, когда</a:t>
                      </a:r>
                      <a:br>
                        <a:rPr lang="ru-RU" sz="1400">
                          <a:effectLst/>
                        </a:rPr>
                      </a:br>
                      <a:r>
                        <a:rPr lang="ru-RU" sz="1400">
                          <a:effectLst/>
                        </a:rPr>
                        <a:t>• В одном из эпизодов [сериала]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197" marB="93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320" marR="9320" marT="9320" marB="9320" anchor="ctr"/>
                </a:tc>
                <a:extLst>
                  <a:ext uri="{0D108BD9-81ED-4DB2-BD59-A6C34878D82A}">
                    <a16:rowId xmlns:a16="http://schemas.microsoft.com/office/drawing/2014/main" val="1591990880"/>
                  </a:ext>
                </a:extLst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21586" y="5943600"/>
            <a:ext cx="2430780" cy="529244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 </a:t>
            </a:r>
            <a:endParaRPr lang="ru-RU" sz="2800" b="1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353514" y="355600"/>
            <a:ext cx="184820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831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Критерии оценивания сочинения в 2025-26 году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/>
              <a:t>Содержание может принести максимум 6 первичных баллов. Здесь важно показать навыки анализа текста. Эту часть оценивают по трем критериям, которые в документах ФИПИ обозначают буквой «К»:</a:t>
            </a:r>
          </a:p>
          <a:p>
            <a:endParaRPr lang="ru-RU" sz="2000" b="1" dirty="0"/>
          </a:p>
          <a:p>
            <a:r>
              <a:rPr lang="ru-RU" sz="2000" b="1" dirty="0"/>
              <a:t>К1, позиция автора по проблеме текста — 1 балл. Если сформулируете неверно, по следующим двум критериям баллы автоматически обнулятся;</a:t>
            </a:r>
          </a:p>
          <a:p>
            <a:r>
              <a:rPr lang="ru-RU" sz="2000" b="1" dirty="0"/>
              <a:t>К2, комментарий к позиции автора — 3 балла. Чтобы получить максимум, надо привести два примера-иллюстрации из текста, дать пояснение к каждому, указать смысловую связь между примерами и пояснить ее;</a:t>
            </a:r>
          </a:p>
          <a:p>
            <a:r>
              <a:rPr lang="ru-RU" sz="2000" b="1" dirty="0"/>
              <a:t>К3, своя позиция — 2 балла. Требуется выразить свое отношение к позиции автора и подкрепить его примером-аргументом из жизни, литературы или истории.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260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4263866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закончить сочинение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19" y="609599"/>
            <a:ext cx="8429105" cy="5899265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Заключение писать не обязательно. Главное, чтобы работа выглядела логически завершенной. Вы можете закрепить свою позицию либо обобщить размышления автора и вернуться к проблеме, поставленной в начале.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Если мысль обрывается на примере или цитате, лучше сделать короткий вывод.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❌ «Так, в рассказе А. Платонова герой, несмотря на усталость, продолжает работать ради семьи».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Нет вывода или обобщения, которое бы связало аргумент с авторской и собственной позицией. Сочинение кажется незавершенным.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✅ «Так, в рассказе А. Платонова герой, несмотря на усталость, продолжает работать ради семьи. Следовательно, любовь к близким делает человека сильнее и помогает ему преодолевать трудности».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3865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6400" y="607391"/>
            <a:ext cx="2430780" cy="4022797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Как закончить сочинение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Для финального абзаца используйте фразы:</a:t>
            </a:r>
          </a:p>
          <a:p>
            <a:r>
              <a:rPr lang="ru-RU" sz="2800" b="1" dirty="0"/>
              <a:t> </a:t>
            </a:r>
          </a:p>
          <a:p>
            <a:r>
              <a:rPr lang="ru-RU" sz="2800" b="1" dirty="0"/>
              <a:t>таким образом;</a:t>
            </a:r>
          </a:p>
          <a:p>
            <a:r>
              <a:rPr lang="ru-RU" sz="2800" b="1" dirty="0"/>
              <a:t>следовательно;</a:t>
            </a:r>
          </a:p>
          <a:p>
            <a:r>
              <a:rPr lang="ru-RU" sz="2800" b="1" dirty="0"/>
              <a:t>итак;</a:t>
            </a:r>
          </a:p>
          <a:p>
            <a:r>
              <a:rPr lang="ru-RU" sz="2800" b="1" dirty="0"/>
              <a:t>можно сделать вывод, что…</a:t>
            </a:r>
          </a:p>
          <a:p>
            <a:r>
              <a:rPr lang="ru-RU" sz="2800" b="1" dirty="0"/>
              <a:t>Обобщенный вывод в отдельном </a:t>
            </a:r>
            <a:r>
              <a:rPr lang="ru-RU" sz="2800" b="1" dirty="0" smtClean="0"/>
              <a:t>абзаце.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733870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2436" y="607392"/>
            <a:ext cx="2624744" cy="391473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Подготовиться к сочинению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Полезные материалы есть в Навигаторе подготовки к ЕГЭ от ФИПИ и методических рекомендациях для учащихся: там собраны критерии оценки, рекомендации по структуре, обоснованию своей позиции и примеры сочинений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Еще можно открыть варианты экзамена на платформе «Решу ЕГЭ» или в открытом банке заданий ФИПИ, выбрать задание № 27 и тренироваться: формулировать авторскую позицию, писать комментарий и обосновывать свое мнение. Попросите проверить сочинение друга, одноклассника или родителя. </a:t>
            </a:r>
            <a:endParaRPr lang="ru-RU" sz="2000" b="1" dirty="0" smtClean="0"/>
          </a:p>
          <a:p>
            <a:r>
              <a:rPr lang="ru-RU" sz="2000" b="1" dirty="0"/>
              <a:t>На сайте «Решу ЕГЭ» дают текст и задание с указанной проблемой — все как на реальном экзамене. Если возникнут сложности, можно посмотреть пояснение — там прописана позиция автора. Там же найдете критерии оценивания. </a:t>
            </a:r>
          </a:p>
        </p:txBody>
      </p:sp>
    </p:spTree>
    <p:extLst>
      <p:ext uri="{BB962C8B-B14F-4D97-AF65-F5344CB8AC3E}">
        <p14:creationId xmlns:p14="http://schemas.microsoft.com/office/powerpoint/2010/main" val="8803122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Памятка для ученика.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599"/>
            <a:ext cx="7772400" cy="5774575"/>
          </a:xfrm>
        </p:spPr>
        <p:txBody>
          <a:bodyPr/>
          <a:lstStyle/>
          <a:p>
            <a:r>
              <a:rPr lang="ru-RU" b="1" dirty="0"/>
              <a:t>Сочинение — задание № 27, за него можно получить 22 первичных балла из 50. Надо написать минимум 150 слов, тексты, где меньше 100 слов, не проверяют.</a:t>
            </a:r>
          </a:p>
          <a:p>
            <a:r>
              <a:rPr lang="ru-RU" b="1" dirty="0"/>
              <a:t>Особое внимание уделите позиции автора. Цена ошибки велика: неправильная формулировка ведет к обнулению К1—К3.</a:t>
            </a:r>
          </a:p>
          <a:p>
            <a:r>
              <a:rPr lang="ru-RU" b="1" dirty="0"/>
              <a:t>Структура сочинения свободная. Можно выбрать ту, что больше подходит под ваши рассуждения. В формулировке задания указана стандартная схема: проблема — позиция автора — комментарий — свое мнение — обоснование.</a:t>
            </a:r>
          </a:p>
          <a:p>
            <a:r>
              <a:rPr lang="ru-RU" b="1" dirty="0"/>
              <a:t>Проблема дана в задании. Вводите ее в текст с помощью клише. Если просто перепишете, слова не посчитают.</a:t>
            </a:r>
          </a:p>
          <a:p>
            <a:r>
              <a:rPr lang="ru-RU" b="1" dirty="0"/>
              <a:t>В комментарии надо привести два примера из текста, проанализировать их и указать смысловую связь.</a:t>
            </a:r>
          </a:p>
          <a:p>
            <a:r>
              <a:rPr lang="ru-RU" b="1" dirty="0"/>
              <a:t>При обосновании своей позиции опирайтесь на читательский, жизненный или историко-культурный опыт. Не пишите про аниме, </a:t>
            </a:r>
            <a:r>
              <a:rPr lang="ru-RU" b="1" dirty="0" err="1"/>
              <a:t>мангу</a:t>
            </a:r>
            <a:r>
              <a:rPr lang="ru-RU" b="1" dirty="0"/>
              <a:t>, комиксы, </a:t>
            </a:r>
            <a:r>
              <a:rPr lang="ru-RU" b="1" dirty="0" err="1"/>
              <a:t>фанфики</a:t>
            </a:r>
            <a:r>
              <a:rPr lang="ru-RU" b="1" dirty="0"/>
              <a:t> и компьютерные игры.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96400" y="3366654"/>
            <a:ext cx="2430780" cy="242454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Обобщим и повторим))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374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839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Критерии оценивания сочинения в 2025-26 году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Речевое оформление — 4 балла. Эти критерии про внятность, вежливость и уважение к автору текста:</a:t>
            </a:r>
          </a:p>
          <a:p>
            <a:endParaRPr lang="ru-RU" sz="2400" b="1" dirty="0"/>
          </a:p>
          <a:p>
            <a:r>
              <a:rPr lang="ru-RU" sz="2400" b="1" dirty="0"/>
              <a:t>К4, фактическая точность — 1 балл. За ошибки в именах, датах, содержании литературных произведений ставят 0;</a:t>
            </a:r>
          </a:p>
          <a:p>
            <a:r>
              <a:rPr lang="ru-RU" sz="2400" b="1" dirty="0"/>
              <a:t>К5, логика — 2 балла. Проверяется, как связаны части текста, последовательно ли развивается мысль автора сочинения;</a:t>
            </a:r>
          </a:p>
          <a:p>
            <a:r>
              <a:rPr lang="ru-RU" sz="2400" b="1" dirty="0"/>
              <a:t>К6, соблюдение этических норм — 1 балл. Грубость, прямые оскорбления, фамильярное обращение к писателям запрещены.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968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Критерии оценивания сочинения в 2025-26 году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/>
              <a:t>Грамотность — 12 баллов. Оценивают по четырем критериям, каждый весит по 3 балла:</a:t>
            </a:r>
          </a:p>
          <a:p>
            <a:endParaRPr lang="ru-RU" sz="2400" b="1" dirty="0"/>
          </a:p>
          <a:p>
            <a:r>
              <a:rPr lang="ru-RU" sz="2400" b="1" dirty="0"/>
              <a:t>К7, орфография. Слова надо писать без ошибок в корнях, суффиксах, приставках и окончаниях;</a:t>
            </a:r>
          </a:p>
          <a:p>
            <a:r>
              <a:rPr lang="ru-RU" sz="2400" b="1" dirty="0"/>
              <a:t>К8, пунктуация. Смотрят на запятые, тире, двоеточия и другие знаки препинания;</a:t>
            </a:r>
          </a:p>
          <a:p>
            <a:r>
              <a:rPr lang="ru-RU" sz="2400" b="1" dirty="0"/>
              <a:t>К9, грамматика. Важно соблюдать нормы согласования, управления и построения предложений;</a:t>
            </a:r>
          </a:p>
          <a:p>
            <a:r>
              <a:rPr lang="ru-RU" sz="2400" b="1" dirty="0"/>
              <a:t>К10, речь. Сюда входят повторы слов, нарушение стиля, штампы, канцеляризмы и другие речевые ошибки.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327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ОБЪЁМ РАБОТЫ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/>
              <a:t>Минимальный объем. Если в тексте меньше 100 слов, за работу ставят 0 баллов.</a:t>
            </a:r>
          </a:p>
          <a:p>
            <a:endParaRPr lang="ru-RU" sz="2800" b="1" dirty="0"/>
          </a:p>
          <a:p>
            <a:r>
              <a:rPr lang="ru-RU" sz="2800" b="1" dirty="0"/>
              <a:t>Сочинение объемом от 100 до 149 слов не наберет максимум баллов за грамотность по критериям К7—К10: даже без ошибок дадут только 2 балла, а за 1—2 ошибки — 1. Чтобы получить максимум, в тексте должно быть минимум 150 слов.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43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FFF00"/>
                </a:solidFill>
              </a:rPr>
              <a:t>Как считают слова в сочинении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Как считают слова в сочинении</a:t>
            </a:r>
          </a:p>
          <a:p>
            <a:r>
              <a:rPr lang="ru-RU" b="1" dirty="0"/>
              <a:t>Пример	</a:t>
            </a:r>
            <a:r>
              <a:rPr lang="ru-RU" b="1" dirty="0" smtClean="0"/>
              <a:t>                                                            </a:t>
            </a:r>
            <a:r>
              <a:rPr lang="ru-RU" sz="1600" b="1" dirty="0" smtClean="0"/>
              <a:t>Количество </a:t>
            </a:r>
            <a:r>
              <a:rPr lang="ru-RU" sz="1600" b="1" dirty="0" smtClean="0"/>
              <a:t>слов</a:t>
            </a:r>
            <a:endParaRPr lang="ru-RU" sz="1600" b="1" dirty="0"/>
          </a:p>
          <a:p>
            <a:r>
              <a:rPr lang="ru-RU" b="1" dirty="0"/>
              <a:t>Служебная часть речи	И, в, не, чтобы	</a:t>
            </a:r>
            <a:r>
              <a:rPr lang="ru-RU" b="1" dirty="0" smtClean="0"/>
              <a:t>                           1</a:t>
            </a:r>
            <a:endParaRPr lang="ru-RU" b="1" dirty="0"/>
          </a:p>
          <a:p>
            <a:r>
              <a:rPr lang="ru-RU" b="1" dirty="0"/>
              <a:t>Составной союз	</a:t>
            </a:r>
            <a:r>
              <a:rPr lang="ru-RU" b="1" dirty="0" smtClean="0"/>
              <a:t>               Для </a:t>
            </a:r>
            <a:r>
              <a:rPr lang="ru-RU" b="1" dirty="0"/>
              <a:t>того чтобы	</a:t>
            </a:r>
            <a:r>
              <a:rPr lang="ru-RU" b="1" dirty="0" smtClean="0"/>
              <a:t>                           3                                       </a:t>
            </a:r>
            <a:endParaRPr lang="ru-RU" b="1" dirty="0"/>
          </a:p>
          <a:p>
            <a:r>
              <a:rPr lang="ru-RU" b="1" dirty="0"/>
              <a:t>Инициалы и фамилия	</a:t>
            </a:r>
            <a:r>
              <a:rPr lang="ru-RU" b="1" dirty="0" smtClean="0"/>
              <a:t>              А</a:t>
            </a:r>
            <a:r>
              <a:rPr lang="ru-RU" b="1" dirty="0"/>
              <a:t>. С. Пушкин	</a:t>
            </a:r>
            <a:r>
              <a:rPr lang="ru-RU" b="1" dirty="0" smtClean="0"/>
              <a:t>                            1                                          </a:t>
            </a:r>
            <a:endParaRPr lang="ru-RU" b="1" dirty="0"/>
          </a:p>
          <a:p>
            <a:r>
              <a:rPr lang="ru-RU" b="1" dirty="0"/>
              <a:t>Полное имя	</a:t>
            </a:r>
            <a:r>
              <a:rPr lang="ru-RU" b="1" dirty="0" smtClean="0"/>
              <a:t>                   Александр </a:t>
            </a:r>
            <a:r>
              <a:rPr lang="ru-RU" b="1" dirty="0"/>
              <a:t>Сергеевич Пушкин	3</a:t>
            </a:r>
          </a:p>
          <a:p>
            <a:r>
              <a:rPr lang="ru-RU" b="1" dirty="0"/>
              <a:t>Название </a:t>
            </a:r>
            <a:r>
              <a:rPr lang="ru-RU" b="1" dirty="0" smtClean="0"/>
              <a:t>произведения         «Война </a:t>
            </a:r>
            <a:r>
              <a:rPr lang="ru-RU" b="1" dirty="0"/>
              <a:t>и мир»	</a:t>
            </a:r>
            <a:r>
              <a:rPr lang="ru-RU" b="1" dirty="0" smtClean="0"/>
              <a:t>                            3</a:t>
            </a:r>
            <a:endParaRPr lang="ru-RU" b="1" dirty="0"/>
          </a:p>
          <a:p>
            <a:r>
              <a:rPr lang="ru-RU" b="1" dirty="0"/>
              <a:t>Слова с дефисом	</a:t>
            </a:r>
            <a:r>
              <a:rPr lang="ru-RU" b="1" dirty="0" smtClean="0"/>
              <a:t>          Что-нибудь</a:t>
            </a:r>
            <a:r>
              <a:rPr lang="ru-RU" b="1" dirty="0"/>
              <a:t>, роман-эпопея	1</a:t>
            </a:r>
          </a:p>
          <a:p>
            <a:r>
              <a:rPr lang="ru-RU" b="1" dirty="0"/>
              <a:t>Число в цифрах	</a:t>
            </a:r>
            <a:r>
              <a:rPr lang="ru-RU" b="1" dirty="0" smtClean="0"/>
              <a:t>            22 </a:t>
            </a:r>
            <a:r>
              <a:rPr lang="ru-RU" b="1" dirty="0"/>
              <a:t>года	</a:t>
            </a:r>
            <a:r>
              <a:rPr lang="ru-RU" b="1" dirty="0" smtClean="0"/>
              <a:t>                                           1</a:t>
            </a:r>
            <a:endParaRPr lang="ru-RU" b="1" dirty="0"/>
          </a:p>
          <a:p>
            <a:r>
              <a:rPr lang="ru-RU" b="1" dirty="0"/>
              <a:t>Число словами	</a:t>
            </a:r>
            <a:r>
              <a:rPr lang="ru-RU" b="1" dirty="0" smtClean="0"/>
              <a:t>         Двадцать </a:t>
            </a:r>
            <a:r>
              <a:rPr lang="ru-RU" b="1" dirty="0"/>
              <a:t>два года	</a:t>
            </a:r>
            <a:r>
              <a:rPr lang="ru-RU" b="1" dirty="0" smtClean="0"/>
              <a:t>               3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10599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Кто проверяет.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/>
              <a:t>В отличие от тестовой части, которой занимается компьютер, сочинение читают люди.</a:t>
            </a:r>
          </a:p>
          <a:p>
            <a:endParaRPr lang="ru-RU" sz="3200" b="1" dirty="0"/>
          </a:p>
          <a:p>
            <a:r>
              <a:rPr lang="ru-RU" sz="3200" b="1" dirty="0"/>
              <a:t>Работу проверяют независимо два эксперта приемной комиссии. Если их оценки отличаются на 8 баллов и более, текст направляют третьему — он принимает окончательное решение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742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80</TotalTime>
  <Words>2694</Words>
  <Application>Microsoft Office PowerPoint</Application>
  <PresentationFormat>Широкоэкранный</PresentationFormat>
  <Paragraphs>363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0" baseType="lpstr">
      <vt:lpstr>Calibri</vt:lpstr>
      <vt:lpstr>Century Gothic</vt:lpstr>
      <vt:lpstr>Garamond</vt:lpstr>
      <vt:lpstr>Segoe UI Black</vt:lpstr>
      <vt:lpstr>Times New Roman</vt:lpstr>
      <vt:lpstr>Савон</vt:lpstr>
      <vt:lpstr>Как написать сочинение на ЕГЭ по русскому языку</vt:lpstr>
      <vt:lpstr>Сочинение — самая «дорогая» часть на ЕГЭ по русскому. За нее дают 22 первичных балла из 50.  По условиям задания № 27 надо прочитать текст и написать по нему небольшое сочинение. </vt:lpstr>
      <vt:lpstr>Критерии оценивания сочинения в 2025-26 году</vt:lpstr>
      <vt:lpstr>Критерии оценивания сочинения в 2025-26 году</vt:lpstr>
      <vt:lpstr>Критерии оценивания сочинения в 2025-26 году</vt:lpstr>
      <vt:lpstr>Критерии оценивания сочинения в 2025-26 году</vt:lpstr>
      <vt:lpstr>ОБЪЁМ РАБОТЫ</vt:lpstr>
      <vt:lpstr> Как считают слова в сочинении </vt:lpstr>
      <vt:lpstr>Кто проверяет. </vt:lpstr>
      <vt:lpstr>Оценка грамотности</vt:lpstr>
      <vt:lpstr>Структура сочинения ЕГЭ</vt:lpstr>
      <vt:lpstr>Структура сочинения ЕГЭ</vt:lpstr>
      <vt:lpstr>Структура сочинения ЕГЭ</vt:lpstr>
      <vt:lpstr>ПРОБЛЕМА</vt:lpstr>
      <vt:lpstr>КАК ПОСЧИТАЮТ?</vt:lpstr>
      <vt:lpstr>Вот как можно ввести проблему в сочинении:</vt:lpstr>
      <vt:lpstr> Типы вопросов в 27-м задании ЕГЭ по русскому </vt:lpstr>
      <vt:lpstr>Презентация PowerPoint</vt:lpstr>
      <vt:lpstr>Как ввести позицию автора?</vt:lpstr>
      <vt:lpstr>Как описать позицию автора. </vt:lpstr>
      <vt:lpstr>Как ввести в сочинение позицию автора</vt:lpstr>
      <vt:lpstr>От стиля зависит, где и как искать позицию автора:</vt:lpstr>
      <vt:lpstr>ПОДСКАЗКА</vt:lpstr>
      <vt:lpstr>Как написать комментарий</vt:lpstr>
      <vt:lpstr>Пример-иллюстрация </vt:lpstr>
      <vt:lpstr>Пример-иллюстрация </vt:lpstr>
      <vt:lpstr>Пояснение к примеру </vt:lpstr>
      <vt:lpstr>Связь между примерами </vt:lpstr>
      <vt:lpstr>Виды смысловой связи между примерами  </vt:lpstr>
      <vt:lpstr>Виды смысловой связи между примерами</vt:lpstr>
      <vt:lpstr>Виды смысловой связи между примерами</vt:lpstr>
      <vt:lpstr>Виды смысловой связи между примерами</vt:lpstr>
      <vt:lpstr>Частые ошибки. </vt:lpstr>
      <vt:lpstr>Как оценивают. </vt:lpstr>
      <vt:lpstr>Как описать свою позицию </vt:lpstr>
      <vt:lpstr>Как описать свою позицию</vt:lpstr>
      <vt:lpstr>Как описать свою позицию Пример-шаблон.</vt:lpstr>
      <vt:lpstr>Как описать свою позицию</vt:lpstr>
      <vt:lpstr> Клише для обоснования своего мнения </vt:lpstr>
      <vt:lpstr>Как закончить сочинение </vt:lpstr>
      <vt:lpstr>Как закончить сочинение</vt:lpstr>
      <vt:lpstr>Подготовиться к сочинению </vt:lpstr>
      <vt:lpstr>Памятка для ученика.</vt:lpstr>
      <vt:lpstr>Спасибо за внимание.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написать сочинение на ЕГЭ по русскому языку</dc:title>
  <dc:creator>USER</dc:creator>
  <cp:lastModifiedBy>USER</cp:lastModifiedBy>
  <cp:revision>10</cp:revision>
  <dcterms:created xsi:type="dcterms:W3CDTF">2025-12-15T12:05:05Z</dcterms:created>
  <dcterms:modified xsi:type="dcterms:W3CDTF">2025-12-26T09:37:50Z</dcterms:modified>
</cp:coreProperties>
</file>