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82" r:id="rId5"/>
    <p:sldId id="292" r:id="rId6"/>
    <p:sldId id="297" r:id="rId7"/>
    <p:sldId id="28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3" r:id="rId16"/>
    <p:sldId id="324" r:id="rId17"/>
    <p:sldId id="325" r:id="rId18"/>
    <p:sldId id="326" r:id="rId19"/>
    <p:sldId id="305" r:id="rId20"/>
    <p:sldId id="313" r:id="rId21"/>
    <p:sldId id="307" r:id="rId22"/>
    <p:sldId id="316" r:id="rId23"/>
    <p:sldId id="317" r:id="rId24"/>
    <p:sldId id="308" r:id="rId25"/>
    <p:sldId id="314" r:id="rId26"/>
    <p:sldId id="315" r:id="rId27"/>
    <p:sldId id="309" r:id="rId28"/>
    <p:sldId id="310" r:id="rId29"/>
    <p:sldId id="311" r:id="rId30"/>
    <p:sldId id="312" r:id="rId31"/>
    <p:sldId id="318" r:id="rId32"/>
    <p:sldId id="319" r:id="rId33"/>
    <p:sldId id="320" r:id="rId34"/>
    <p:sldId id="321" r:id="rId35"/>
    <p:sldId id="322" r:id="rId36"/>
    <p:sldId id="285" r:id="rId3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899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t>30.12.2025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30.12.2025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1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8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  <a:endParaRPr lang="ru-RU" sz="1100" b="0" i="1" spc="600" noProof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заснеженный лес" title="Вид сверху на заснеженный лес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359999"/>
            <a:ext cx="6404056" cy="5321927"/>
          </a:xfrm>
        </p:spPr>
        <p:txBody>
          <a:bodyPr rtlCol="0"/>
          <a:lstStyle/>
          <a:p>
            <a:r>
              <a:rPr lang="ru-RU" b="1" dirty="0">
                <a:latin typeface="Arial Black" panose="020B0A04020102020204" pitchFamily="34" charset="0"/>
              </a:rPr>
              <a:t>Как написать сочинение на ЕГЭ </a:t>
            </a:r>
            <a:r>
              <a:rPr lang="ru-RU" b="1" dirty="0" smtClean="0">
                <a:latin typeface="Arial Black" panose="020B0A04020102020204" pitchFamily="34" charset="0"/>
              </a:rPr>
              <a:t>по литературе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sz="4800" b="1" dirty="0">
                <a:latin typeface="Arial Black" panose="020B0A04020102020204" pitchFamily="34" charset="0"/>
              </a:rPr>
              <a:t>Задание № </a:t>
            </a:r>
            <a:r>
              <a:rPr lang="ru-RU" sz="4800" b="1" dirty="0" smtClean="0">
                <a:latin typeface="Arial Black" panose="020B0A04020102020204" pitchFamily="34" charset="0"/>
              </a:rPr>
              <a:t>11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10086708" cy="816075"/>
          </a:xfrm>
          <a:ln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pPr rtl="0"/>
            <a:r>
              <a:rPr lang="ru-RU" sz="36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Макушкина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Евгения </a:t>
            </a:r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вановна.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642959" y="1290181"/>
            <a:ext cx="3034465" cy="4192617"/>
          </a:xfrm>
        </p:spPr>
        <p:txBody>
          <a:bodyPr/>
          <a:lstStyle/>
          <a:p>
            <a:r>
              <a:rPr lang="ru-RU" sz="3200" dirty="0"/>
              <a:t>Критерий 5. Соблюдение речевых норм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431999" y="688932"/>
            <a:ext cx="7258981" cy="4793867"/>
          </a:xfrm>
        </p:spPr>
        <p:txBody>
          <a:bodyPr/>
          <a:lstStyle/>
          <a:p>
            <a:r>
              <a:rPr lang="ru-RU" sz="4000" b="1" dirty="0"/>
              <a:t>3 балла - речевых ошибок нет, или допущена </a:t>
            </a:r>
            <a:r>
              <a:rPr lang="ru-RU" sz="4000" b="1" dirty="0" smtClean="0"/>
              <a:t>одна речевая </a:t>
            </a:r>
            <a:r>
              <a:rPr lang="ru-RU" sz="4000" b="1" dirty="0"/>
              <a:t>ошибка.</a:t>
            </a:r>
          </a:p>
          <a:p>
            <a:r>
              <a:rPr lang="ru-RU" sz="4000" b="1" dirty="0"/>
              <a:t>2 балла - допущены две-три речевые ошибки</a:t>
            </a:r>
          </a:p>
          <a:p>
            <a:r>
              <a:rPr lang="ru-RU" sz="4000" b="1" dirty="0"/>
              <a:t>1 балл - допущены четыре речевые ошибки.</a:t>
            </a:r>
          </a:p>
          <a:p>
            <a:r>
              <a:rPr lang="ru-RU" sz="4000" b="1" dirty="0"/>
              <a:t>0 баллов - допущено пять или более речевых ошибок.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42750" y="1089765"/>
            <a:ext cx="2786449" cy="4393034"/>
          </a:xfrm>
        </p:spPr>
        <p:txBody>
          <a:bodyPr/>
          <a:lstStyle/>
          <a:p>
            <a:r>
              <a:rPr lang="ru-RU" sz="3200" dirty="0"/>
              <a:t>Критерии 6-8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519682" y="538618"/>
            <a:ext cx="7734970" cy="5783781"/>
          </a:xfrm>
        </p:spPr>
        <p:txBody>
          <a:bodyPr/>
          <a:lstStyle/>
          <a:p>
            <a:r>
              <a:rPr lang="ru-RU" sz="2800" b="1" dirty="0"/>
              <a:t>Критерий 6. Соблюдение орфографических норм</a:t>
            </a:r>
          </a:p>
          <a:p>
            <a:r>
              <a:rPr lang="ru-RU" sz="2800" b="1" dirty="0"/>
              <a:t>1 балл - орфографических ошибок нет, или допущены одна-две ошибки.</a:t>
            </a:r>
          </a:p>
          <a:p>
            <a:r>
              <a:rPr lang="ru-RU" sz="2800" b="1" dirty="0"/>
              <a:t>0 баллов - допущено три или более ошибки</a:t>
            </a:r>
          </a:p>
          <a:p>
            <a:r>
              <a:rPr lang="ru-RU" sz="2800" b="1" dirty="0"/>
              <a:t>Критерий 7. Соблюдение пунктуационных норм</a:t>
            </a:r>
          </a:p>
          <a:p>
            <a:r>
              <a:rPr lang="ru-RU" sz="2800" b="1" dirty="0"/>
              <a:t>1 балл - пунктуационных ошибок нет, или допущены одна-две ошибки.</a:t>
            </a:r>
          </a:p>
          <a:p>
            <a:r>
              <a:rPr lang="ru-RU" sz="2800" b="1" dirty="0"/>
              <a:t>0 баллов - допущено три или более ошибки</a:t>
            </a:r>
          </a:p>
          <a:p>
            <a:r>
              <a:rPr lang="ru-RU" sz="2800" b="1" dirty="0"/>
              <a:t>Критерий 8. Соблюдение грамматических норм</a:t>
            </a:r>
          </a:p>
          <a:p>
            <a:r>
              <a:rPr lang="ru-RU" sz="2800" b="1" dirty="0"/>
              <a:t>1 балл - грамматических ошибок нет, или допущены одна-две ошибки.</a:t>
            </a:r>
          </a:p>
          <a:p>
            <a:r>
              <a:rPr lang="ru-RU" sz="2800" b="1" dirty="0"/>
              <a:t>0 баллов - допущено три или более ошибки.</a:t>
            </a:r>
          </a:p>
          <a:p>
            <a:r>
              <a:rPr lang="ru-RU" sz="2800" b="1" dirty="0"/>
              <a:t>Максимальный балл за сочинение –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96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/>
              <a:t>Работа с учащимися над предупреждением </a:t>
            </a:r>
            <a:r>
              <a:rPr lang="ru-RU" sz="2800" b="1" dirty="0" smtClean="0"/>
              <a:t>фактических, речевых и грамматических </a:t>
            </a:r>
            <a:r>
              <a:rPr lang="ru-RU" sz="2800" b="1" dirty="0"/>
              <a:t>ошибок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822113" y="6323013"/>
            <a:ext cx="369887" cy="365125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028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49287" y="74815"/>
            <a:ext cx="8454044" cy="6567053"/>
          </a:xfrm>
        </p:spPr>
        <p:txBody>
          <a:bodyPr/>
          <a:lstStyle/>
          <a:p>
            <a:r>
              <a:rPr lang="ru-RU" sz="2400" b="1" dirty="0"/>
              <a:t>1. История </a:t>
            </a:r>
            <a:r>
              <a:rPr lang="ru-RU" sz="2400" b="1" dirty="0" err="1"/>
              <a:t>Ларры</a:t>
            </a:r>
            <a:r>
              <a:rPr lang="ru-RU" sz="2400" b="1" dirty="0"/>
              <a:t>, «сына орла» из рассказа А.П. Чехова, заставляет задуматься о человеке, оторванном от общества.</a:t>
            </a:r>
          </a:p>
          <a:p>
            <a:r>
              <a:rPr lang="ru-RU" sz="2400" b="1" dirty="0"/>
              <a:t>2. На протяжении всей жизни доктор Беликов старался разными способами отгородить себя от внешнего мира. Даже любовь к Котику не вывела его из этого состояния.</a:t>
            </a:r>
          </a:p>
          <a:p>
            <a:r>
              <a:rPr lang="ru-RU" sz="2400" b="1" dirty="0"/>
              <a:t>3. Стихотворение А.С. Пушкина «Желание» относится к жанру элегии. Элегия – один из основных жанров классицизма в литературе. Она представляет собою размышление о вечных темах, окрашено светлой грустью.</a:t>
            </a:r>
          </a:p>
          <a:p>
            <a:r>
              <a:rPr lang="ru-RU" sz="2400" b="1" dirty="0"/>
              <a:t>4. Данный эпизод из повести А.С. Пушкина «Капитанская дочка» раскрывает такие черты характера Петра Гринёва, как строгость, решительность, непоколебимость: «Батюшка не любил ни переменять свои намерения, ни откладывать их исполнение». Он настоящий хозяин дома, глава семьи, чьё слово имеет большое значение. Но у такого волевого человека была маленькая слабость – «Придворный календарь»: «Эта книга имела всегда сильное на него влияние», чтение её «производило в нём удивительное волнение».</a:t>
            </a:r>
          </a:p>
          <a:p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8066" y="407324"/>
            <a:ext cx="3458094" cy="6234545"/>
          </a:xfrm>
        </p:spPr>
        <p:txBody>
          <a:bodyPr/>
          <a:lstStyle/>
          <a:p>
            <a:r>
              <a:rPr lang="ru-RU" sz="2000" b="1" i="1" dirty="0"/>
              <a:t>1. Для предупреждения фактических ошибок можно предложить</a:t>
            </a:r>
            <a:endParaRPr lang="ru-RU" sz="2000" b="1" dirty="0"/>
          </a:p>
          <a:p>
            <a:r>
              <a:rPr lang="ru-RU" sz="2000" b="1" i="1" dirty="0"/>
              <a:t>учащимся индивидуальные задания по карточкам.</a:t>
            </a:r>
            <a:endParaRPr lang="ru-RU" sz="2000" b="1" dirty="0"/>
          </a:p>
          <a:p>
            <a:r>
              <a:rPr lang="ru-RU" sz="2000" b="1" i="1" dirty="0"/>
              <a:t>Пример: прочитайте приведенные отрывки из сочинений учащихся,</a:t>
            </a:r>
            <a:endParaRPr lang="ru-RU" sz="2000" b="1" dirty="0"/>
          </a:p>
          <a:p>
            <a:r>
              <a:rPr lang="ru-RU" sz="2000" b="1" i="1" dirty="0"/>
              <a:t>найдите фактические ошибки, исправьте их. (Учащиеся должны устно</a:t>
            </a:r>
            <a:endParaRPr lang="ru-RU" sz="2000" b="1" dirty="0"/>
          </a:p>
          <a:p>
            <a:r>
              <a:rPr lang="ru-RU" sz="2000" b="1" i="1" dirty="0"/>
              <a:t>объяснить, в чем заключается ошибка, и предложить верный вариант).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1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/>
              <a:t>Учитель организует индивидуальные задания для учащихся, которые сдают ЕГЭ по литературе.</a:t>
            </a:r>
            <a:endParaRPr lang="ru-RU" sz="2800" dirty="0"/>
          </a:p>
          <a:p>
            <a:r>
              <a:rPr lang="ru-RU" sz="2800" i="1" dirty="0"/>
              <a:t> Задание: прочитайте сочинение, которое написал учащийся; найдите допущенные в нем речевые и грамматические ошибки; запишите эти предложения в исправленном виде.</a:t>
            </a:r>
            <a:endParaRPr lang="ru-RU" sz="2800" dirty="0"/>
          </a:p>
          <a:p>
            <a:r>
              <a:rPr lang="ru-RU" sz="2800" i="1" dirty="0"/>
              <a:t> Дополнительные задания: 1. Найдите в предложенной работе учащегося недочеты в плане содержания. 2. Объясните, в чем заключаются эти недочеты и как их можно исправить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1547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000" y="274320"/>
            <a:ext cx="11340000" cy="5615203"/>
          </a:xfrm>
        </p:spPr>
        <p:txBody>
          <a:bodyPr/>
          <a:lstStyle/>
          <a:p>
            <a:r>
              <a:rPr lang="ru-RU" u="sng" dirty="0"/>
              <a:t>Тема сочинения «В чем вина и в чем беда госпожи </a:t>
            </a:r>
            <a:r>
              <a:rPr lang="ru-RU" u="sng" dirty="0" err="1"/>
              <a:t>Простаковой</a:t>
            </a:r>
            <a:r>
              <a:rPr lang="ru-RU" u="sng" dirty="0"/>
              <a:t>?» (По комедии Д.И. Фонвизина «Недоросль»)</a:t>
            </a:r>
            <a:endParaRPr lang="ru-RU" dirty="0"/>
          </a:p>
          <a:p>
            <a:r>
              <a:rPr lang="ru-RU" dirty="0"/>
              <a:t>Пьеса «Недоросль» - одно из лучших произведений Д.И. Фонвизина. </a:t>
            </a:r>
            <a:r>
              <a:rPr lang="ru-RU" b="1" dirty="0"/>
              <a:t>Она как воспитывает</a:t>
            </a:r>
            <a:r>
              <a:rPr lang="ru-RU" dirty="0"/>
              <a:t>, отмечает важность просвещения и высмеивает дурное в человеке. Главная вина госпожи </a:t>
            </a:r>
            <a:r>
              <a:rPr lang="ru-RU" dirty="0" err="1"/>
              <a:t>Простаковой</a:t>
            </a:r>
            <a:r>
              <a:rPr lang="ru-RU" dirty="0"/>
              <a:t> заключается в том, что она воспитала в сыне только плохие человеческие качества.</a:t>
            </a:r>
          </a:p>
          <a:p>
            <a:r>
              <a:rPr lang="ru-RU" dirty="0"/>
              <a:t> Так, мать Митрофанушки, будучи плохим примером для сына</a:t>
            </a:r>
            <a:r>
              <a:rPr lang="ru-RU" b="1" dirty="0"/>
              <a:t>, ходит за ним с чрезмерной опекой и угождает любую его прихоть</a:t>
            </a:r>
            <a:r>
              <a:rPr lang="ru-RU" dirty="0"/>
              <a:t>. Сама госпожа </a:t>
            </a:r>
            <a:r>
              <a:rPr lang="ru-RU" dirty="0" err="1"/>
              <a:t>Простакова</a:t>
            </a:r>
            <a:r>
              <a:rPr lang="ru-RU" dirty="0"/>
              <a:t> – жестокий, духовно ограниченный и невоспитанный человек, злоупотребляющий крепостным правом. </a:t>
            </a:r>
            <a:r>
              <a:rPr lang="ru-RU" dirty="0" err="1"/>
              <a:t>Еремеевна</a:t>
            </a:r>
            <a:r>
              <a:rPr lang="ru-RU" dirty="0"/>
              <a:t> получает «по пяти пощечин» в день от нее. В целом в их доме свиньям живется лучше, чем людям. Также </a:t>
            </a:r>
            <a:r>
              <a:rPr lang="ru-RU" dirty="0" err="1"/>
              <a:t>Простакова</a:t>
            </a:r>
            <a:r>
              <a:rPr lang="ru-RU" dirty="0"/>
              <a:t> не понимает, для чего нужно образование. В то же время она нанимает своему сыну преподавателей, неспособных чему-либо научить его. </a:t>
            </a:r>
            <a:r>
              <a:rPr lang="ru-RU" b="1" dirty="0"/>
              <a:t>Определение</a:t>
            </a:r>
            <a:r>
              <a:rPr lang="ru-RU" dirty="0"/>
              <a:t> «недоросль» после первого показа пьесы на сцене </a:t>
            </a:r>
            <a:r>
              <a:rPr lang="ru-RU" b="1" dirty="0"/>
              <a:t>поменяло свое значение</a:t>
            </a:r>
            <a:r>
              <a:rPr lang="ru-RU" dirty="0"/>
              <a:t>. Теперь таковым считается жестокий, </a:t>
            </a:r>
            <a:r>
              <a:rPr lang="ru-RU" b="1" dirty="0"/>
              <a:t>невоспитанный</a:t>
            </a:r>
            <a:r>
              <a:rPr lang="ru-RU" dirty="0"/>
              <a:t> человек дурного </a:t>
            </a:r>
            <a:r>
              <a:rPr lang="ru-RU" b="1" dirty="0"/>
              <a:t>воспитания</a:t>
            </a:r>
            <a:r>
              <a:rPr lang="ru-RU" dirty="0"/>
              <a:t>.</a:t>
            </a:r>
          </a:p>
          <a:p>
            <a:r>
              <a:rPr lang="ru-RU" dirty="0"/>
              <a:t>Беда госпожи </a:t>
            </a:r>
            <a:r>
              <a:rPr lang="ru-RU" dirty="0" err="1"/>
              <a:t>Простаковой</a:t>
            </a:r>
            <a:r>
              <a:rPr lang="ru-RU" dirty="0"/>
              <a:t> состоит в отношении ее сына к старшим, хоть мать и </a:t>
            </a:r>
            <a:r>
              <a:rPr lang="ru-RU" b="1" dirty="0"/>
              <a:t>наделена негативными чертами</a:t>
            </a:r>
            <a:r>
              <a:rPr lang="ru-RU" dirty="0"/>
              <a:t>, она больше беспокоилась о сыне, искренне любила его. Но Митрофанушка вырос плодом неправильного воспитания, он зависим от матери. В своей комедии Д.И. Фонвизин отошел от канонов классицизма, допустив смешение комического и трагического, что проявилось в финале пьесы. С одной стороны, автор высмеивает пороки, </a:t>
            </a:r>
            <a:r>
              <a:rPr lang="ru-RU" b="1" dirty="0"/>
              <a:t>зло саморазоблачается</a:t>
            </a:r>
            <a:r>
              <a:rPr lang="ru-RU" dirty="0"/>
              <a:t> и получает по заслугам, но с другой – читателю жалко </a:t>
            </a:r>
            <a:r>
              <a:rPr lang="ru-RU" dirty="0" err="1"/>
              <a:t>Простакову</a:t>
            </a:r>
            <a:r>
              <a:rPr lang="ru-RU" dirty="0"/>
              <a:t>, поскольку ее сын вырос хамом и эгоистом. «Отстань!» - говорит Митрофан. Заботясь только о </a:t>
            </a:r>
            <a:r>
              <a:rPr lang="ru-RU" b="1" dirty="0"/>
              <a:t>своем</a:t>
            </a:r>
            <a:r>
              <a:rPr lang="ru-RU" dirty="0"/>
              <a:t> благополучии, семья </a:t>
            </a:r>
            <a:r>
              <a:rPr lang="ru-RU" dirty="0" err="1"/>
              <a:t>Простаковых</a:t>
            </a:r>
            <a:r>
              <a:rPr lang="ru-RU" dirty="0"/>
              <a:t>-Скотининых получает возмездие за все </a:t>
            </a:r>
            <a:r>
              <a:rPr lang="ru-RU" b="1" dirty="0"/>
              <a:t>свои </a:t>
            </a:r>
            <a:r>
              <a:rPr lang="ru-RU" dirty="0"/>
              <a:t>действия. Стародум их называет «злонравными невеждами». </a:t>
            </a:r>
          </a:p>
          <a:p>
            <a:r>
              <a:rPr lang="ru-RU" dirty="0"/>
              <a:t>Таким образом, через трагикомичность и говорящие фамилии автор обличает пороки дворянства, при этом подчеркивая, что крепостное право губительно для всех слоев общества. Вина госпожи </a:t>
            </a:r>
            <a:r>
              <a:rPr lang="ru-RU" dirty="0" err="1"/>
              <a:t>Простаковой</a:t>
            </a:r>
            <a:r>
              <a:rPr lang="ru-RU" dirty="0"/>
              <a:t> заключается в ее суждениях и принципах воспитания сына, а беда – </a:t>
            </a:r>
            <a:r>
              <a:rPr lang="ru-RU" b="1" dirty="0"/>
              <a:t>в невежливости</a:t>
            </a:r>
            <a:r>
              <a:rPr lang="ru-RU" dirty="0"/>
              <a:t> Митрофана.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009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16</a:t>
            </a:fld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601248"/>
            <a:ext cx="11340000" cy="778016"/>
          </a:xfrm>
        </p:spPr>
        <p:txBody>
          <a:bodyPr/>
          <a:lstStyle/>
          <a:p>
            <a:r>
              <a:rPr lang="ru-RU" sz="3600" b="1" dirty="0"/>
              <a:t>Работа с учащимися над структурой</a:t>
            </a:r>
            <a:br>
              <a:rPr lang="ru-RU" sz="3600" b="1" dirty="0"/>
            </a:br>
            <a:r>
              <a:rPr lang="ru-RU" sz="3600" b="1" dirty="0"/>
              <a:t>сочинения для задания 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299886" y="1379264"/>
            <a:ext cx="5472114" cy="4810399"/>
          </a:xfrm>
        </p:spPr>
        <p:txBody>
          <a:bodyPr/>
          <a:lstStyle/>
          <a:p>
            <a:r>
              <a:rPr lang="ru-RU" sz="6000" b="1" dirty="0"/>
              <a:t>1. Вступление</a:t>
            </a:r>
          </a:p>
          <a:p>
            <a:r>
              <a:rPr lang="ru-RU" sz="6000" b="1" dirty="0"/>
              <a:t>2. Основная часть</a:t>
            </a:r>
          </a:p>
          <a:p>
            <a:r>
              <a:rPr lang="ru-RU" sz="6000" b="1" dirty="0"/>
              <a:t>3. Заключение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31887" y="1703540"/>
            <a:ext cx="5472114" cy="4486123"/>
          </a:xfrm>
        </p:spPr>
        <p:txBody>
          <a:bodyPr/>
          <a:lstStyle/>
          <a:p>
            <a:r>
              <a:rPr lang="ru-RU" sz="4000" b="1" dirty="0"/>
              <a:t>Сочинение 11 должно быть четко структурировано и состоять из </a:t>
            </a:r>
            <a:r>
              <a:rPr lang="ru-RU" sz="4000" b="1" dirty="0" smtClean="0"/>
              <a:t>3-х частей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2000" y="826718"/>
            <a:ext cx="11340000" cy="5561556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CoFoGothic"/>
              </a:rPr>
              <a:t>1. Ориентируйся на раздел, произведения и авторов, в которых лучше всего разбираешься. Выбирай тему, в которой чувствуешь себя уверенно, а не просто ту, которая нравится.</a:t>
            </a:r>
          </a:p>
          <a:p>
            <a:r>
              <a:rPr lang="ru-RU" sz="3200" b="1" dirty="0">
                <a:solidFill>
                  <a:srgbClr val="000000"/>
                </a:solidFill>
                <a:latin typeface="CoFoGothic"/>
              </a:rPr>
              <a:t>2. Набросай краткий тезисный план (по три пункта) к каждой из тем и реши, какой вопрос получится раскрыть наиболее полно.</a:t>
            </a:r>
          </a:p>
          <a:p>
            <a:r>
              <a:rPr lang="ru-RU" sz="3200" b="1" dirty="0">
                <a:solidFill>
                  <a:srgbClr val="000000"/>
                </a:solidFill>
                <a:latin typeface="CoFoGothic"/>
              </a:rPr>
              <a:t>3. Набросай цитаты и примеры с эпизодами из произведений для аргументации. Аналогично, если подходящих цитат и эпизодов достаточно — берём!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8279" y="250521"/>
            <a:ext cx="12936921" cy="81389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FoGothic"/>
              </a:rPr>
              <a:t>СОВЕТ для ученика.   Как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FoGothic"/>
              </a:rPr>
              <a:t>выбрать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FoGothic"/>
              </a:rPr>
              <a:t>тему.</a:t>
            </a:r>
            <a:r>
              <a:rPr lang="ru-RU" b="1" dirty="0">
                <a:solidFill>
                  <a:srgbClr val="000000"/>
                </a:solidFill>
                <a:latin typeface="CoFoGothic"/>
              </a:rPr>
              <a:t/>
            </a:r>
            <a:br>
              <a:rPr lang="ru-RU" b="1" dirty="0">
                <a:solidFill>
                  <a:srgbClr val="000000"/>
                </a:solidFill>
                <a:latin typeface="CoFoGothic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521" y="1512000"/>
            <a:ext cx="7064679" cy="4679250"/>
          </a:xfrm>
        </p:spPr>
        <p:txBody>
          <a:bodyPr/>
          <a:lstStyle/>
          <a:p>
            <a:r>
              <a:rPr lang="ru-RU" sz="2800" b="1" dirty="0"/>
              <a:t>В 1-ом тезисе (самом объемном по содержанию) — ответ на вопрос, который вы выбрали, изложение авторской позиции, а также выражение собственного мнения; и аргументация мнения (с примером из произведения или примером конкретного стихотворения, если сочинение по лирике). Это могут быть цитаты с комментариями к ним; интерпретация содержания; анализ проблемы, описанной в произведении и т.д.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7615825" y="1511476"/>
            <a:ext cx="2141951" cy="4679249"/>
          </a:xfrm>
        </p:spPr>
        <p:txBody>
          <a:bodyPr/>
          <a:lstStyle/>
          <a:p>
            <a:r>
              <a:rPr lang="ru-RU" sz="2400" b="1" dirty="0"/>
              <a:t>Во 2-ом тезисе необходимо привести еще один пример из произведения либо еще одно стихотворение</a:t>
            </a:r>
            <a:r>
              <a:rPr lang="ru-RU" dirty="0"/>
              <a:t>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9632514" y="726510"/>
            <a:ext cx="2139485" cy="5464215"/>
          </a:xfrm>
        </p:spPr>
        <p:txBody>
          <a:bodyPr/>
          <a:lstStyle/>
          <a:p>
            <a:r>
              <a:rPr lang="ru-RU" sz="2400" b="1" dirty="0"/>
              <a:t>В 3-ем тезисе – третий пример или третье стихотворение Необходимо использовать историко-литературные термины (без фактических ошибок).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3" cy="359695"/>
          </a:xfrm>
          <a:prstGeom prst="rect">
            <a:avLst/>
          </a:prstGeom>
        </p:spPr>
      </p:pic>
      <p:sp>
        <p:nvSpPr>
          <p:cNvPr id="14" name="Заголовок 9"/>
          <p:cNvSpPr>
            <a:spLocks noGrp="1"/>
          </p:cNvSpPr>
          <p:nvPr>
            <p:ph type="title"/>
          </p:nvPr>
        </p:nvSpPr>
        <p:spPr>
          <a:xfrm>
            <a:off x="432486" y="262855"/>
            <a:ext cx="11339513" cy="1065213"/>
          </a:xfrm>
        </p:spPr>
        <p:txBody>
          <a:bodyPr/>
          <a:lstStyle/>
          <a:p>
            <a:r>
              <a:rPr lang="ru-RU" b="1" dirty="0"/>
              <a:t>Основная часть сочинения представляет собой анализ литературного произведения в</a:t>
            </a:r>
            <a:br>
              <a:rPr lang="ru-RU" b="1" dirty="0"/>
            </a:br>
            <a:r>
              <a:rPr lang="ru-RU" b="1" dirty="0"/>
              <a:t>соответствии с заданной темой.</a:t>
            </a:r>
          </a:p>
        </p:txBody>
      </p:sp>
    </p:spTree>
    <p:extLst>
      <p:ext uri="{BB962C8B-B14F-4D97-AF65-F5344CB8AC3E}">
        <p14:creationId xmlns:p14="http://schemas.microsoft.com/office/powerpoint/2010/main" val="39516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00" y="1853852"/>
            <a:ext cx="3600000" cy="43373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 smtClean="0"/>
              <a:t>ПЕРВЫЙ АБЗАЦ</a:t>
            </a:r>
          </a:p>
          <a:p>
            <a:endParaRPr lang="ru-RU" sz="2800" b="1" dirty="0"/>
          </a:p>
          <a:p>
            <a:r>
              <a:rPr lang="ru-RU" sz="2800" b="1" dirty="0" smtClean="0"/>
              <a:t>Введение в тему.</a:t>
            </a:r>
          </a:p>
          <a:p>
            <a:endParaRPr lang="ru-RU" sz="2800" b="1" dirty="0"/>
          </a:p>
          <a:p>
            <a:r>
              <a:rPr lang="ru-RU" sz="2800" dirty="0">
                <a:solidFill>
                  <a:srgbClr val="000000"/>
                </a:solidFill>
                <a:latin typeface="CoFoGothic"/>
              </a:rPr>
              <a:t>В начале подводим к теме, перефразируя вопрос.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301550" y="1853852"/>
            <a:ext cx="3600450" cy="4336873"/>
          </a:xfrm>
        </p:spPr>
        <p:txBody>
          <a:bodyPr/>
          <a:lstStyle/>
          <a:p>
            <a:r>
              <a:rPr lang="ru-RU" sz="2400" b="1" dirty="0" smtClean="0"/>
              <a:t>ВТОРОЙ АБЗАЦ-= первый тезис</a:t>
            </a:r>
          </a:p>
          <a:p>
            <a:r>
              <a:rPr lang="ru-RU" sz="2400" b="1" dirty="0" smtClean="0"/>
              <a:t>ТРЕТИЙ АБЗАЦ=второй тезис</a:t>
            </a:r>
          </a:p>
          <a:p>
            <a:r>
              <a:rPr lang="ru-RU" sz="2400" b="1" dirty="0" smtClean="0"/>
              <a:t>ЧЕТВЕРТЫЙ АБЗАЦ=третий тезис.</a:t>
            </a:r>
          </a:p>
          <a:p>
            <a:endParaRPr lang="ru-RU" sz="2400" b="1" dirty="0"/>
          </a:p>
          <a:p>
            <a:r>
              <a:rPr lang="ru-RU" sz="2400" dirty="0" smtClean="0">
                <a:solidFill>
                  <a:srgbClr val="000000"/>
                </a:solidFill>
                <a:latin typeface="CoFoGothic"/>
              </a:rPr>
              <a:t>Раскрываем </a:t>
            </a:r>
            <a:r>
              <a:rPr lang="ru-RU" sz="2400" dirty="0">
                <a:solidFill>
                  <a:srgbClr val="000000"/>
                </a:solidFill>
                <a:latin typeface="CoFoGothic"/>
              </a:rPr>
              <a:t>три тезиса, каждый из которых подтверждаем текстом </a:t>
            </a:r>
            <a:r>
              <a:rPr lang="ru-RU" sz="2400" dirty="0" smtClean="0">
                <a:solidFill>
                  <a:srgbClr val="000000"/>
                </a:solidFill>
                <a:latin typeface="CoFoGothic"/>
              </a:rPr>
              <a:t>произведения.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71550" y="1853851"/>
            <a:ext cx="3600450" cy="4336873"/>
          </a:xfrm>
        </p:spPr>
        <p:txBody>
          <a:bodyPr/>
          <a:lstStyle/>
          <a:p>
            <a:r>
              <a:rPr lang="ru-RU" sz="3600" b="1" dirty="0" smtClean="0"/>
              <a:t>ПЯТЫЙ АБЗАЦ=вывод</a:t>
            </a:r>
            <a:r>
              <a:rPr lang="ru-RU" dirty="0" smtClean="0"/>
              <a:t>..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FoGothic"/>
              </a:rPr>
              <a:t>Подводим </a:t>
            </a:r>
            <a:r>
              <a:rPr lang="ru-RU" sz="2400" dirty="0">
                <a:solidFill>
                  <a:srgbClr val="000000"/>
                </a:solidFill>
                <a:latin typeface="CoFoGothic"/>
              </a:rPr>
              <a:t>итог всему </a:t>
            </a:r>
            <a:r>
              <a:rPr lang="ru-RU" sz="2400" dirty="0" smtClean="0">
                <a:solidFill>
                  <a:srgbClr val="000000"/>
                </a:solidFill>
                <a:latin typeface="CoFoGothic"/>
              </a:rPr>
              <a:t>сказанному, можем перефразировать тезис, сказать иначе</a:t>
            </a:r>
            <a:r>
              <a:rPr lang="ru-RU" dirty="0" smtClean="0">
                <a:solidFill>
                  <a:srgbClr val="000000"/>
                </a:solidFill>
                <a:latin typeface="CoFoGothic"/>
              </a:rPr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947801"/>
          </a:xfrm>
        </p:spPr>
        <p:txBody>
          <a:bodyPr/>
          <a:lstStyle/>
          <a:p>
            <a:r>
              <a:rPr lang="ru-RU" b="1" dirty="0" smtClean="0"/>
              <a:t>Подсказка для ученика:</a:t>
            </a:r>
            <a:br>
              <a:rPr lang="ru-RU" b="1" dirty="0" smtClean="0"/>
            </a:br>
            <a:r>
              <a:rPr lang="ru-RU" b="1" dirty="0" smtClean="0"/>
              <a:t>точно выверяй композицию сочинения и следи за абзацами!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2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00" y="144000"/>
            <a:ext cx="8527738" cy="4479212"/>
          </a:xfrm>
        </p:spPr>
        <p:txBody>
          <a:bodyPr rtlCol="0"/>
          <a:lstStyle/>
          <a:p>
            <a:r>
              <a:rPr lang="ru-RU" dirty="0"/>
              <a:t>Задание 11 ЕГЭ по литературе предполагает написание</a:t>
            </a:r>
            <a:br>
              <a:rPr lang="ru-RU" dirty="0"/>
            </a:br>
            <a:r>
              <a:rPr lang="ru-RU" dirty="0"/>
              <a:t>сочинения-рассуждения объемом не менее 200 слов.</a:t>
            </a:r>
            <a:br>
              <a:rPr lang="ru-RU" dirty="0"/>
            </a:br>
            <a:r>
              <a:rPr lang="ru-RU" dirty="0"/>
              <a:t>Учащимся предлагаются 5 тем (11.1-11.5), из которых они</a:t>
            </a:r>
            <a:br>
              <a:rPr lang="ru-RU" dirty="0"/>
            </a:br>
            <a:r>
              <a:rPr lang="ru-RU" dirty="0"/>
              <a:t>должны выбрать ОДНУ.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10181175" cy="816075"/>
          </a:xfrm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11 оценивается по 8 критериям.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000000"/>
                </a:solidFill>
                <a:latin typeface="CoFoGothic"/>
              </a:rPr>
              <a:t>В конце введения лучше добавить речевой мостик (например, «Рассмотрим…») и переформулировать тему задания. Так переход к основной части будет более плавным. Например: «Рассмотрим роль женских образов в пьесе А. Н. Островского “Гроза”».</a:t>
            </a:r>
            <a:r>
              <a:rPr lang="ru-RU" dirty="0">
                <a:solidFill>
                  <a:srgbClr val="000000"/>
                </a:solidFill>
                <a:latin typeface="CoFoGothic"/>
              </a:rPr>
              <a:t> 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ПОДСКАЗКА ДЛЯ УЧЕНИКА: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5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Три тезиса в основной части сочинения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299886" y="951978"/>
            <a:ext cx="5472114" cy="5735546"/>
          </a:xfrm>
        </p:spPr>
        <p:txBody>
          <a:bodyPr/>
          <a:lstStyle/>
          <a:p>
            <a:r>
              <a:rPr lang="ru-RU" sz="4000" b="1" dirty="0"/>
              <a:t>Например, </a:t>
            </a:r>
            <a:r>
              <a:rPr lang="ru-RU" sz="4000" b="1" u="sng" dirty="0"/>
              <a:t>«Нужна ли героям М. Горького правда в пьесе «На дне»?» </a:t>
            </a:r>
            <a:endParaRPr lang="ru-RU" sz="4000" b="1" u="sng" dirty="0" smtClean="0"/>
          </a:p>
          <a:p>
            <a:r>
              <a:rPr lang="ru-RU" sz="4000" b="1" dirty="0" smtClean="0"/>
              <a:t>1 </a:t>
            </a:r>
            <a:r>
              <a:rPr lang="ru-RU" sz="4000" b="1" dirty="0"/>
              <a:t>тезис – позиция </a:t>
            </a:r>
            <a:r>
              <a:rPr lang="ru-RU" sz="4000" b="1" dirty="0" smtClean="0"/>
              <a:t>Сатина</a:t>
            </a:r>
          </a:p>
          <a:p>
            <a:r>
              <a:rPr lang="ru-RU" sz="4000" b="1" dirty="0" smtClean="0"/>
              <a:t>2 </a:t>
            </a:r>
            <a:r>
              <a:rPr lang="ru-RU" sz="4000" b="1" dirty="0"/>
              <a:t>тезис – позиция </a:t>
            </a:r>
            <a:r>
              <a:rPr lang="ru-RU" sz="4000" b="1" dirty="0" smtClean="0"/>
              <a:t>Луки </a:t>
            </a:r>
          </a:p>
          <a:p>
            <a:r>
              <a:rPr lang="ru-RU" sz="4000" b="1" dirty="0" smtClean="0"/>
              <a:t>3 </a:t>
            </a:r>
            <a:r>
              <a:rPr lang="ru-RU" sz="4000" b="1" dirty="0"/>
              <a:t>тезис – позиция </a:t>
            </a:r>
            <a:r>
              <a:rPr lang="ru-RU" sz="4000" b="1" dirty="0" err="1"/>
              <a:t>Бубнова</a:t>
            </a:r>
            <a:r>
              <a:rPr lang="ru-RU" sz="4000" b="1" dirty="0"/>
              <a:t> или Актера</a:t>
            </a:r>
            <a:r>
              <a:rPr lang="ru-RU" dirty="0"/>
              <a:t>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25468" y="1512000"/>
            <a:ext cx="5561557" cy="5001534"/>
          </a:xfrm>
        </p:spPr>
        <p:txBody>
          <a:bodyPr/>
          <a:lstStyle/>
          <a:p>
            <a:r>
              <a:rPr lang="ru-RU" sz="3200" b="1" dirty="0"/>
              <a:t>Для задания 11 (сочинения) нужно написать три тезиса, то есть раскрыть вопрос с трех точек зрения. Если вопрос по лирике, то нужно привести в качестве иллюстрации три стихотворения. Если вопрос по прозе, то учащийся может привести три тезиса, которые будут связаны с вопросом. </a:t>
            </a:r>
          </a:p>
        </p:txBody>
      </p:sp>
    </p:spTree>
    <p:extLst>
      <p:ext uri="{BB962C8B-B14F-4D97-AF65-F5344CB8AC3E}">
        <p14:creationId xmlns:p14="http://schemas.microsoft.com/office/powerpoint/2010/main" val="13929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0000"/>
                </a:solidFill>
                <a:latin typeface="CoFoGothic"/>
              </a:rPr>
              <a:t>Пересказ — это про то, что делает герой. </a:t>
            </a:r>
          </a:p>
          <a:p>
            <a:r>
              <a:rPr lang="ru-RU" sz="4400" b="1" dirty="0">
                <a:solidFill>
                  <a:srgbClr val="000000"/>
                </a:solidFill>
                <a:latin typeface="CoFoGothic"/>
              </a:rPr>
              <a:t>Анализ — это про то, что делает автор. Например: </a:t>
            </a:r>
            <a:r>
              <a:rPr lang="ru-RU" sz="4400" b="1" i="1" dirty="0">
                <a:solidFill>
                  <a:srgbClr val="000000"/>
                </a:solidFill>
                <a:latin typeface="CoFoGothic"/>
              </a:rPr>
              <a:t>автор использует метафору [цитата], чтобы передать глубину переживаний героя.</a:t>
            </a:r>
            <a:endParaRPr lang="ru-RU" sz="4400" b="1" dirty="0">
              <a:solidFill>
                <a:srgbClr val="000000"/>
              </a:solidFill>
              <a:latin typeface="CoFoGothic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22</a:t>
            </a:fld>
            <a:endParaRPr lang="ru-RU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CoFoGothic"/>
              </a:rPr>
              <a:t>Главное — не уходить в пересказ</a:t>
            </a:r>
            <a:r>
              <a:rPr lang="ru-RU" sz="3600" b="1" dirty="0" smtClean="0">
                <a:solidFill>
                  <a:srgbClr val="000000"/>
                </a:solidFill>
                <a:latin typeface="CoFoGothic"/>
              </a:rPr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42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2000" y="1511475"/>
            <a:ext cx="3600000" cy="4679250"/>
          </a:xfrm>
        </p:spPr>
        <p:txBody>
          <a:bodyPr/>
          <a:lstStyle/>
          <a:p>
            <a:r>
              <a:rPr lang="ru-RU" sz="3200" b="1" dirty="0"/>
              <a:t>Чтобы точно не уйти в пересказ, посчитай количество </a:t>
            </a:r>
            <a:r>
              <a:rPr lang="ru-RU" sz="3200" b="1" u="sng" dirty="0"/>
              <a:t>глаголов</a:t>
            </a:r>
            <a:r>
              <a:rPr lang="ru-RU" sz="3200" b="1" dirty="0"/>
              <a:t> в своём сочинении. Много глаголов = текст превращается в пересказ</a:t>
            </a:r>
            <a:r>
              <a:rPr lang="ru-RU" b="1" dirty="0"/>
              <a:t>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98953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CoFoGothic"/>
              </a:rPr>
              <a:t>Используй знакомые тебе </a:t>
            </a:r>
            <a:r>
              <a:rPr lang="ru-RU" sz="2800" b="1" dirty="0">
                <a:solidFill>
                  <a:srgbClr val="000000"/>
                </a:solidFill>
                <a:latin typeface="CoFoGothic"/>
              </a:rPr>
              <a:t>литературные </a:t>
            </a:r>
            <a:r>
              <a:rPr lang="ru-RU" sz="2800" b="1" dirty="0" smtClean="0">
                <a:solidFill>
                  <a:srgbClr val="000000"/>
                </a:solidFill>
                <a:latin typeface="CoFoGothic"/>
              </a:rPr>
              <a:t>термины( не менее двух). </a:t>
            </a:r>
            <a:r>
              <a:rPr lang="ru-RU" sz="2800" b="1" dirty="0">
                <a:solidFill>
                  <a:srgbClr val="000000"/>
                </a:solidFill>
                <a:latin typeface="CoFoGothic"/>
              </a:rPr>
              <a:t>Это сделает анализ глубже</a:t>
            </a:r>
            <a:r>
              <a:rPr lang="ru-RU" sz="2800" b="1" dirty="0" smtClean="0">
                <a:solidFill>
                  <a:srgbClr val="000000"/>
                </a:solidFill>
                <a:latin typeface="CoFoGothic"/>
              </a:rPr>
              <a:t>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CoFoGothic"/>
              </a:rPr>
              <a:t>Не используй термины, в   которых ты «плаваешь»</a:t>
            </a:r>
            <a:endParaRPr lang="ru-RU" sz="2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oFoGothic"/>
              </a:rPr>
              <a:t>Держи в голове следующие термины: </a:t>
            </a:r>
            <a:r>
              <a:rPr lang="ru-RU" sz="2400" b="1" dirty="0" smtClean="0">
                <a:solidFill>
                  <a:srgbClr val="000000"/>
                </a:solidFill>
                <a:latin typeface="CoFoGothic"/>
              </a:rPr>
              <a:t> жанр</a:t>
            </a:r>
            <a:r>
              <a:rPr lang="ru-RU" sz="2400" b="1" dirty="0">
                <a:solidFill>
                  <a:srgbClr val="000000"/>
                </a:solidFill>
                <a:latin typeface="CoFoGothic"/>
              </a:rPr>
              <a:t>, деталь, монолог, диалог, авторская позиция, символ, литературный тип, историзм, говорящая фамилия, </a:t>
            </a:r>
            <a:r>
              <a:rPr lang="ru-RU" sz="2400" b="1" dirty="0" smtClean="0">
                <a:solidFill>
                  <a:srgbClr val="000000"/>
                </a:solidFill>
                <a:latin typeface="CoFoGothic"/>
              </a:rPr>
              <a:t> метафора</a:t>
            </a:r>
            <a:r>
              <a:rPr lang="ru-RU" sz="2400" b="1" dirty="0">
                <a:solidFill>
                  <a:srgbClr val="000000"/>
                </a:solidFill>
                <a:latin typeface="CoFoGothic"/>
              </a:rPr>
              <a:t>, сравнение, композиция. </a:t>
            </a:r>
            <a:r>
              <a:rPr lang="ru-RU" sz="2400" b="1" dirty="0" smtClean="0">
                <a:solidFill>
                  <a:srgbClr val="000000"/>
                </a:solidFill>
                <a:latin typeface="CoFoGothic"/>
              </a:rPr>
              <a:t> Их можно использовать почти в любом анализе.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CoFoGothic"/>
              </a:rPr>
              <a:t>Подсказки для учеников  :</a:t>
            </a:r>
            <a:r>
              <a:rPr lang="ru-RU" sz="4400" b="1" dirty="0">
                <a:solidFill>
                  <a:srgbClr val="000000"/>
                </a:solidFill>
                <a:latin typeface="CoFoGothic"/>
              </a:rPr>
              <a:t> 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10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1 тезис. Что такое дорога вообще в контексте данного произведения?</a:t>
            </a:r>
          </a:p>
          <a:p>
            <a:r>
              <a:rPr lang="ru-RU" sz="3600" b="1" dirty="0"/>
              <a:t>(Привести в пример эпизод, когда Чичиков объезжает помещиков)</a:t>
            </a:r>
          </a:p>
          <a:p>
            <a:r>
              <a:rPr lang="ru-RU" sz="3600" b="1" dirty="0"/>
              <a:t>2 тезис. На чем путешествует Чичиков и что обозначает данный символ?</a:t>
            </a:r>
          </a:p>
          <a:p>
            <a:r>
              <a:rPr lang="ru-RU" sz="3600" b="1" dirty="0"/>
              <a:t>3 тезис. Образ героя-путешественника.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24</a:t>
            </a:fld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945863"/>
          </a:xfrm>
        </p:spPr>
        <p:txBody>
          <a:bodyPr/>
          <a:lstStyle/>
          <a:p>
            <a:r>
              <a:rPr lang="ru-RU" b="1" dirty="0"/>
              <a:t>Пример тезисов для темы «Символический образ дороги в «Мёртвых душах» </a:t>
            </a:r>
          </a:p>
        </p:txBody>
      </p:sp>
    </p:spTree>
    <p:extLst>
      <p:ext uri="{BB962C8B-B14F-4D97-AF65-F5344CB8AC3E}">
        <p14:creationId xmlns:p14="http://schemas.microsoft.com/office/powerpoint/2010/main" val="1469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25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Заключение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/>
              <a:t>В заключении может быть выражено отношение экзаменуемого </a:t>
            </a:r>
            <a:r>
              <a:rPr lang="ru-RU" sz="2800" b="1" dirty="0" smtClean="0"/>
              <a:t>к произведению</a:t>
            </a:r>
            <a:r>
              <a:rPr lang="ru-RU" sz="2800" b="1" dirty="0"/>
              <a:t>, его героям, проблеме. </a:t>
            </a:r>
            <a:endParaRPr lang="ru-RU" sz="2800" b="1" dirty="0" smtClean="0"/>
          </a:p>
          <a:p>
            <a:r>
              <a:rPr lang="ru-RU" sz="2800" b="1" dirty="0" smtClean="0"/>
              <a:t>Не </a:t>
            </a:r>
            <a:r>
              <a:rPr lang="ru-RU" sz="2800" b="1" dirty="0"/>
              <a:t>должно быть новых тезисов </a:t>
            </a:r>
            <a:r>
              <a:rPr lang="ru-RU" sz="2800" b="1" dirty="0" smtClean="0"/>
              <a:t>и мыслей </a:t>
            </a:r>
            <a:r>
              <a:rPr lang="ru-RU" sz="2800" b="1" dirty="0"/>
              <a:t>(можно написать, что данная проблема всегда будет актуальной </a:t>
            </a:r>
            <a:r>
              <a:rPr lang="ru-RU" sz="2800" b="1" dirty="0" smtClean="0"/>
              <a:t>и ответ </a:t>
            </a:r>
            <a:r>
              <a:rPr lang="ru-RU" sz="2800" b="1" dirty="0"/>
              <a:t>на поставленный писателем вопрос не всегда бывает однозначным).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/>
              <a:t>Заключение должно содержать:</a:t>
            </a:r>
          </a:p>
          <a:p>
            <a:r>
              <a:rPr lang="ru-RU" sz="4000" b="1" dirty="0"/>
              <a:t>-подведение итогов,</a:t>
            </a:r>
          </a:p>
          <a:p>
            <a:r>
              <a:rPr lang="ru-RU" sz="4000" b="1" dirty="0"/>
              <a:t>-обобщение сказанного,</a:t>
            </a:r>
          </a:p>
          <a:p>
            <a:r>
              <a:rPr lang="ru-RU" sz="4000" b="1" dirty="0"/>
              <a:t>-завершение текста,</a:t>
            </a:r>
          </a:p>
          <a:p>
            <a:r>
              <a:rPr lang="ru-RU" sz="4000" b="1" dirty="0"/>
              <a:t>-акцент на главной </a:t>
            </a:r>
            <a:r>
              <a:rPr lang="ru-RU" sz="4000" b="1" dirty="0" smtClean="0"/>
              <a:t>мысли.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2000" y="864000"/>
            <a:ext cx="11340000" cy="5025523"/>
          </a:xfrm>
        </p:spPr>
        <p:txBody>
          <a:bodyPr/>
          <a:lstStyle/>
          <a:p>
            <a:r>
              <a:rPr lang="ru-RU" sz="2400" b="1" dirty="0"/>
              <a:t>В идеале это сочинение должно содержать 250 слов, однако минимум </a:t>
            </a:r>
            <a:r>
              <a:rPr lang="ru-RU" sz="2400" b="1" dirty="0" smtClean="0"/>
              <a:t> -- </a:t>
            </a:r>
            <a:r>
              <a:rPr lang="ru-RU" sz="2400" b="1" dirty="0"/>
              <a:t>уже с 200. Если </a:t>
            </a:r>
            <a:r>
              <a:rPr lang="ru-RU" sz="2400" b="1" dirty="0" smtClean="0"/>
              <a:t>200 слов </a:t>
            </a:r>
            <a:r>
              <a:rPr lang="ru-RU" sz="2400" b="1" dirty="0"/>
              <a:t>есть, дальше можно не считать.</a:t>
            </a:r>
          </a:p>
          <a:p>
            <a:r>
              <a:rPr lang="ru-RU" sz="2400" b="1" dirty="0"/>
              <a:t>1. Цитаты лучше не учитывать при подсчете слов.</a:t>
            </a:r>
          </a:p>
          <a:p>
            <a:r>
              <a:rPr lang="ru-RU" sz="2400" b="1" dirty="0"/>
              <a:t>2. Использовать тезисную структуру обязательно. Нужно выразить четко позицию автора, а </a:t>
            </a:r>
            <a:r>
              <a:rPr lang="ru-RU" sz="2400" b="1" dirty="0" smtClean="0"/>
              <a:t>потом её </a:t>
            </a:r>
            <a:r>
              <a:rPr lang="ru-RU" sz="2400" b="1" dirty="0"/>
              <a:t>доказать цитатами или отсылками к отдельным эпизодам текста. Желательно в одной </a:t>
            </a:r>
            <a:r>
              <a:rPr lang="ru-RU" sz="2400" b="1" dirty="0" smtClean="0"/>
              <a:t>работе органично </a:t>
            </a:r>
            <a:r>
              <a:rPr lang="ru-RU" sz="2400" b="1" dirty="0"/>
              <a:t>сочетать и то, и другое.</a:t>
            </a:r>
          </a:p>
          <a:p>
            <a:r>
              <a:rPr lang="ru-RU" sz="2400" b="1" dirty="0"/>
              <a:t>3. Каждый тезис должен начинаться с нового абзаца. Необходимо делать переходы от </a:t>
            </a:r>
            <a:r>
              <a:rPr lang="ru-RU" sz="2400" b="1" dirty="0" smtClean="0"/>
              <a:t>одного абзаца </a:t>
            </a:r>
            <a:r>
              <a:rPr lang="ru-RU" sz="2400" b="1" dirty="0"/>
              <a:t>к другому плавными, используя предложения-связки.</a:t>
            </a:r>
          </a:p>
          <a:p>
            <a:r>
              <a:rPr lang="ru-RU" sz="2400" b="1" dirty="0"/>
              <a:t>Пример: «Другую точку зрения (или иную позицию) можно увидеть в следующем эпизоде».</a:t>
            </a:r>
          </a:p>
          <a:p>
            <a:r>
              <a:rPr lang="ru-RU" sz="2400" b="1" dirty="0"/>
              <a:t>4. Вывод, в котором мы снова отвечаем на поставленный вопрос, но кратко, не вдаваясь </a:t>
            </a:r>
            <a:r>
              <a:rPr lang="ru-RU" sz="2400" b="1" dirty="0" smtClean="0"/>
              <a:t>в подробный </a:t>
            </a:r>
            <a:r>
              <a:rPr lang="ru-RU" sz="2400" b="1" dirty="0"/>
              <a:t>анализ, как сделали это во 2-4 абзацах.</a:t>
            </a:r>
          </a:p>
          <a:p>
            <a:r>
              <a:rPr lang="ru-RU" sz="2400" b="1" dirty="0"/>
              <a:t>Пример: «Таким образом, символический смысл дороги в поэме «Мертвые души» - это </a:t>
            </a:r>
            <a:r>
              <a:rPr lang="ru-RU" sz="2400" b="1" dirty="0" smtClean="0"/>
              <a:t>символ человеческой </a:t>
            </a:r>
            <a:r>
              <a:rPr lang="ru-RU" sz="2400" b="1" dirty="0"/>
              <a:t>души, жизненного пути человека».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26</a:t>
            </a:fld>
            <a:endParaRPr lang="ru-RU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Общие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844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000" y="1152396"/>
            <a:ext cx="11340000" cy="4737128"/>
          </a:xfrm>
        </p:spPr>
        <p:txBody>
          <a:bodyPr/>
          <a:lstStyle/>
          <a:p>
            <a:r>
              <a:rPr lang="ru-RU" sz="2800" b="1" dirty="0"/>
              <a:t>5. Всегда нужно следить за темой, чтобы не произошло отступление от нее и </a:t>
            </a:r>
            <a:r>
              <a:rPr lang="ru-RU" sz="2800" b="1" dirty="0" smtClean="0"/>
              <a:t>чтобы сочинение </a:t>
            </a:r>
            <a:r>
              <a:rPr lang="ru-RU" sz="2800" b="1" dirty="0"/>
              <a:t>ей соответствовало.</a:t>
            </a:r>
          </a:p>
          <a:p>
            <a:r>
              <a:rPr lang="ru-RU" sz="2800" b="1" dirty="0"/>
              <a:t>6. Обращать внимание на речевые ошибки. (Критерий 5).</a:t>
            </a:r>
          </a:p>
          <a:p>
            <a:r>
              <a:rPr lang="ru-RU" sz="2800" b="1" dirty="0"/>
              <a:t>7. Литературоведческие термины следует не просто упомянуть, а </a:t>
            </a:r>
            <a:r>
              <a:rPr lang="ru-RU" sz="2800" b="1" dirty="0" smtClean="0"/>
              <a:t>органично использовать. По </a:t>
            </a:r>
            <a:r>
              <a:rPr lang="ru-RU" sz="2800" b="1" dirty="0"/>
              <a:t>правилам должно быть использовано 5-7 терминов для максимального балла </a:t>
            </a:r>
            <a:r>
              <a:rPr lang="ru-RU" sz="2800" b="1" dirty="0" smtClean="0"/>
              <a:t>по критерию </a:t>
            </a:r>
            <a:r>
              <a:rPr lang="ru-RU" sz="2800" b="1" dirty="0"/>
              <a:t>(герой, роман, реализм, и т.д.). При этом минимум 2 из них должны </a:t>
            </a:r>
            <a:r>
              <a:rPr lang="ru-RU" sz="2800" b="1" dirty="0" smtClean="0"/>
              <a:t>быть использованы </a:t>
            </a:r>
            <a:r>
              <a:rPr lang="ru-RU" sz="2800" b="1" dirty="0"/>
              <a:t>для анализа текста произведения.</a:t>
            </a:r>
          </a:p>
          <a:p>
            <a:r>
              <a:rPr lang="ru-RU" sz="2800" b="1" dirty="0"/>
              <a:t>Пример: «С помощью данного эпитета автор передаёт </a:t>
            </a:r>
            <a:r>
              <a:rPr lang="ru-RU" sz="2800" b="1" i="1" dirty="0"/>
              <a:t>определенные эмоции</a:t>
            </a:r>
            <a:r>
              <a:rPr lang="ru-RU" sz="2800" b="1" dirty="0"/>
              <a:t>, </a:t>
            </a:r>
            <a:r>
              <a:rPr lang="ru-RU" sz="2800" b="1" dirty="0" smtClean="0"/>
              <a:t>что позволяет </a:t>
            </a:r>
            <a:r>
              <a:rPr lang="ru-RU" sz="2800" b="1" dirty="0"/>
              <a:t>нам лучше понять его мысли и чувства».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27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Общие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0308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000" y="1903616"/>
            <a:ext cx="11340000" cy="4621876"/>
          </a:xfrm>
        </p:spPr>
        <p:txBody>
          <a:bodyPr/>
          <a:lstStyle/>
          <a:p>
            <a:r>
              <a:rPr lang="ru-RU" sz="2400" i="1" u="sng" dirty="0" smtClean="0">
                <a:solidFill>
                  <a:srgbClr val="000000"/>
                </a:solidFill>
                <a:latin typeface="CoFoGothic"/>
              </a:rPr>
              <a:t> </a:t>
            </a:r>
          </a:p>
          <a:p>
            <a:pPr marL="0" indent="0">
              <a:buNone/>
            </a:pPr>
            <a:endParaRPr lang="ru-RU" sz="3200" i="1" u="sng" dirty="0" smtClean="0">
              <a:solidFill>
                <a:srgbClr val="000000"/>
              </a:solidFill>
              <a:latin typeface="CoFoGothic"/>
            </a:endParaRPr>
          </a:p>
          <a:p>
            <a:pPr marL="0" indent="0">
              <a:buNone/>
            </a:pPr>
            <a:r>
              <a:rPr lang="ru-RU" sz="3200" i="1" u="sng" dirty="0" smtClean="0">
                <a:solidFill>
                  <a:srgbClr val="000000"/>
                </a:solidFill>
                <a:latin typeface="CoFoGothic"/>
              </a:rPr>
              <a:t>В  </a:t>
            </a:r>
            <a:r>
              <a:rPr lang="ru-RU" sz="3200" b="1" i="1" u="sng" dirty="0" smtClean="0">
                <a:solidFill>
                  <a:srgbClr val="000000"/>
                </a:solidFill>
                <a:latin typeface="CoFoGothic"/>
              </a:rPr>
              <a:t>романе</a:t>
            </a:r>
            <a:r>
              <a:rPr lang="ru-RU" sz="3200" i="1" u="sng" dirty="0" smtClean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«Обломов» И. А. Гончарова</a:t>
            </a:r>
            <a:r>
              <a:rPr lang="ru-RU" sz="3200" b="1" i="1" u="sng" dirty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CoFoGothic"/>
              </a:rPr>
              <a:t>главным героем 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является Илья Ильич. </a:t>
            </a:r>
            <a:r>
              <a:rPr lang="ru-RU" sz="3200" b="1" i="1" dirty="0">
                <a:solidFill>
                  <a:srgbClr val="000000"/>
                </a:solidFill>
                <a:latin typeface="CoFoGothic"/>
              </a:rPr>
              <a:t>Персонаж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sz="3200" i="1" u="sng" dirty="0" smtClean="0">
                <a:solidFill>
                  <a:srgbClr val="000000"/>
                </a:solidFill>
                <a:latin typeface="CoFoGothic"/>
              </a:rPr>
              <a:t>ленив и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апати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чен. Однако писатель не высмеивает эти недостатки Обломова, а показывает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причины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, из-за которых герой таким </a:t>
            </a:r>
            <a:r>
              <a:rPr lang="ru-RU" sz="3200" i="1" dirty="0" smtClean="0">
                <a:solidFill>
                  <a:srgbClr val="000000"/>
                </a:solidFill>
                <a:latin typeface="CoFoGothic"/>
              </a:rPr>
              <a:t>стал, называя это  </a:t>
            </a:r>
            <a:r>
              <a:rPr lang="ru-RU" sz="3200" i="1" u="sng" dirty="0" smtClean="0">
                <a:solidFill>
                  <a:srgbClr val="000000"/>
                </a:solidFill>
                <a:latin typeface="CoFoGothic"/>
              </a:rPr>
              <a:t>«обломовщиной».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Рассмотрим, как раскрывается 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явление обломовщины в произведении.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28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0000" y="1438102"/>
            <a:ext cx="11340000" cy="73152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CoFoGothic"/>
              </a:rPr>
              <a:t>Раз</a:t>
            </a:r>
            <a:r>
              <a:rPr lang="ru-RU" sz="2800" dirty="0">
                <a:solidFill>
                  <a:srgbClr val="000000"/>
                </a:solidFill>
                <a:latin typeface="CoFoGothic"/>
              </a:rPr>
              <a:t>берём, как написать сочинение на тему </a:t>
            </a:r>
            <a:r>
              <a:rPr lang="ru-RU" sz="2800" b="1" dirty="0">
                <a:solidFill>
                  <a:srgbClr val="000000"/>
                </a:solidFill>
                <a:latin typeface="CoFoGothic"/>
              </a:rPr>
              <a:t>«Что означает явление “обломовщина” и как оно влияет на Обломова? (По произведению И. А. Гончарова “Обломов</a:t>
            </a:r>
            <a:r>
              <a:rPr lang="ru-RU" sz="2800" b="1" dirty="0" smtClean="0">
                <a:solidFill>
                  <a:srgbClr val="000000"/>
                </a:solidFill>
                <a:latin typeface="CoFoGothic"/>
              </a:rPr>
              <a:t>”)».</a:t>
            </a:r>
            <a:r>
              <a:rPr lang="ru-RU" b="1" dirty="0" smtClean="0">
                <a:solidFill>
                  <a:srgbClr val="000000"/>
                </a:solidFill>
                <a:latin typeface="CoFoGothic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CoFoGothic"/>
              </a:rPr>
            </a:br>
            <a:r>
              <a:rPr lang="ru-RU" b="1" dirty="0" smtClean="0">
                <a:solidFill>
                  <a:srgbClr val="000000"/>
                </a:solidFill>
                <a:latin typeface="CoFoGothic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CoFoGothic"/>
              </a:rPr>
            </a:br>
            <a:r>
              <a:rPr lang="ru-RU" sz="1600" i="1" u="sng" dirty="0" smtClean="0">
                <a:solidFill>
                  <a:srgbClr val="000000"/>
                </a:solidFill>
                <a:latin typeface="CoFoGothic"/>
              </a:rPr>
              <a:t>Подчёркиваем ключевые слова </a:t>
            </a:r>
            <a:r>
              <a:rPr lang="ru-RU" sz="1600" i="1" dirty="0" smtClean="0">
                <a:solidFill>
                  <a:srgbClr val="000000"/>
                </a:solidFill>
                <a:latin typeface="CoFoGothic"/>
              </a:rPr>
              <a:t>в соответствии с</a:t>
            </a:r>
            <a:r>
              <a:rPr lang="ru-RU" sz="1600" i="1" u="sng" dirty="0" smtClean="0">
                <a:solidFill>
                  <a:srgbClr val="000000"/>
                </a:solidFill>
                <a:latin typeface="CoFoGothic"/>
              </a:rPr>
              <a:t> темой</a:t>
            </a:r>
            <a:r>
              <a:rPr lang="ru-RU" sz="1600" i="1" dirty="0" smtClean="0">
                <a:solidFill>
                  <a:srgbClr val="000000"/>
                </a:solidFill>
                <a:latin typeface="CoFoGothic"/>
              </a:rPr>
              <a:t>, </a:t>
            </a:r>
            <a:r>
              <a:rPr lang="ru-RU" sz="1800" b="1" dirty="0" smtClean="0">
                <a:solidFill>
                  <a:srgbClr val="000000"/>
                </a:solidFill>
                <a:latin typeface="CoFoGothic"/>
              </a:rPr>
              <a:t>жирным шрифтом </a:t>
            </a:r>
            <a:r>
              <a:rPr lang="ru-RU" sz="1600" i="1" dirty="0" smtClean="0">
                <a:solidFill>
                  <a:srgbClr val="000000"/>
                </a:solidFill>
                <a:latin typeface="CoFoGothic"/>
              </a:rPr>
              <a:t>выделяем </a:t>
            </a:r>
            <a:r>
              <a:rPr lang="ru-RU" sz="1800" b="1" dirty="0" smtClean="0">
                <a:solidFill>
                  <a:srgbClr val="000000"/>
                </a:solidFill>
                <a:latin typeface="CoFoGothic"/>
              </a:rPr>
              <a:t>термины</a:t>
            </a:r>
            <a:r>
              <a:rPr lang="ru-RU" sz="1800" dirty="0" smtClean="0">
                <a:solidFill>
                  <a:srgbClr val="000000"/>
                </a:solidFill>
                <a:latin typeface="CoFoGothic"/>
              </a:rPr>
              <a:t>.</a:t>
            </a:r>
            <a:r>
              <a:rPr lang="ru-RU" sz="1600" b="1" i="1" dirty="0" smtClean="0">
                <a:solidFill>
                  <a:srgbClr val="000000"/>
                </a:solidFill>
                <a:latin typeface="CoFoGothic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latin typeface="CoFoGothic"/>
              </a:rPr>
            </a:br>
            <a:r>
              <a:rPr lang="ru-RU" sz="1600" b="1" i="1" dirty="0">
                <a:solidFill>
                  <a:srgbClr val="000000"/>
                </a:solidFill>
                <a:latin typeface="CoFoGothic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CoFoGothic"/>
              </a:rPr>
            </a:b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9130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000000"/>
                </a:solidFill>
                <a:latin typeface="CoFoGothic"/>
              </a:rPr>
              <a:t>Илья Ильич — дворянин и состоятельный помещик. Хозяйство героя находится в </a:t>
            </a:r>
            <a:r>
              <a:rPr lang="ru-RU" sz="3200" i="1" dirty="0" smtClean="0">
                <a:solidFill>
                  <a:srgbClr val="000000"/>
                </a:solidFill>
                <a:latin typeface="CoFoGothic"/>
              </a:rPr>
              <a:t>запустении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, потому что Обломов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не заинтересован 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в том, чтобы его поддерживать. Автор показывает, что большую часть времени </a:t>
            </a:r>
            <a:r>
              <a:rPr lang="ru-RU" sz="3200" b="1" i="1" dirty="0">
                <a:solidFill>
                  <a:srgbClr val="000000"/>
                </a:solidFill>
                <a:latin typeface="CoFoGothic"/>
              </a:rPr>
              <a:t>персонаж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 лежит,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не занимаясь делами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: «Лежанье у Ильи Ильича &lt;…&gt; было его нормальным состоянием». Обломов </a:t>
            </a:r>
            <a:r>
              <a:rPr lang="ru-RU" sz="3200" i="1" dirty="0" smtClean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sz="3200" i="1" u="sng" dirty="0" smtClean="0">
                <a:solidFill>
                  <a:srgbClr val="000000"/>
                </a:solidFill>
                <a:latin typeface="CoFoGothic"/>
              </a:rPr>
              <a:t>не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видит смысла в жизни, не может найти себе применения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. И. А. Гончаров показывает, </a:t>
            </a:r>
            <a:r>
              <a:rPr lang="ru-RU" sz="3200" i="1" dirty="0" smtClean="0">
                <a:solidFill>
                  <a:srgbClr val="000000"/>
                </a:solidFill>
                <a:latin typeface="CoFoGothic"/>
              </a:rPr>
              <a:t>что его 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герой умен и талантлив, духовно развит, однако </a:t>
            </a:r>
            <a:r>
              <a:rPr lang="ru-RU" sz="3200" i="1" u="sng" dirty="0">
                <a:solidFill>
                  <a:srgbClr val="000000"/>
                </a:solidFill>
                <a:latin typeface="CoFoGothic"/>
              </a:rPr>
              <a:t>апатия</a:t>
            </a:r>
            <a:r>
              <a:rPr lang="ru-RU" sz="3200" i="1" dirty="0">
                <a:solidFill>
                  <a:srgbClr val="000000"/>
                </a:solidFill>
                <a:latin typeface="CoFoGothic"/>
              </a:rPr>
              <a:t> не позволяет ему реализоваться.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29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ЧАСТЬ. ПЕРВЫЙ ТЕЗИС.( Характеристика персонажа)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8506" y="444806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089" y="144001"/>
            <a:ext cx="10809960" cy="6360960"/>
          </a:xfrm>
        </p:spPr>
        <p:txBody>
          <a:bodyPr rtlCol="0"/>
          <a:lstStyle/>
          <a:p>
            <a:pPr algn="l"/>
            <a:r>
              <a:rPr lang="ru-RU" sz="1800" b="1" dirty="0"/>
              <a:t>11.1 Как </a:t>
            </a:r>
            <a:r>
              <a:rPr lang="ru-RU" sz="1800" b="1" dirty="0" err="1"/>
              <a:t>лермонтовский</a:t>
            </a:r>
            <a:r>
              <a:rPr lang="ru-RU" sz="1800" b="1" dirty="0"/>
              <a:t> образ «а он, мятежный, просит бури» соотносится с </a:t>
            </a:r>
            <a:r>
              <a:rPr lang="ru-RU" sz="1800" b="1" dirty="0" smtClean="0"/>
              <a:t>характером</a:t>
            </a:r>
            <a:br>
              <a:rPr lang="ru-RU" sz="1800" b="1" dirty="0" smtClean="0"/>
            </a:br>
            <a:r>
              <a:rPr lang="ru-RU" sz="1800" b="1" dirty="0" smtClean="0"/>
              <a:t>Базарова</a:t>
            </a:r>
            <a:r>
              <a:rPr lang="ru-RU" sz="1800" b="1" dirty="0"/>
              <a:t>? (По роману И.С. Тургенева «Отцы и дети</a:t>
            </a:r>
            <a:r>
              <a:rPr lang="ru-RU" sz="1800" b="1" dirty="0" smtClean="0"/>
              <a:t>»)   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11.2 </a:t>
            </a:r>
            <a:r>
              <a:rPr lang="ru-RU" sz="1800" b="1" dirty="0"/>
              <a:t>Герои-антагонисты в пьесе М. Горького «На дне».</a:t>
            </a:r>
            <a:br>
              <a:rPr lang="ru-RU" sz="1800" b="1" dirty="0"/>
            </a:br>
            <a:r>
              <a:rPr lang="ru-RU" sz="1800" b="1" dirty="0"/>
              <a:t>11.3 «Вечные темы» в лирике С.А. Есенина. (На примере не менее трёх стихотворений)</a:t>
            </a:r>
            <a:br>
              <a:rPr lang="ru-RU" sz="1800" b="1" dirty="0"/>
            </a:br>
            <a:r>
              <a:rPr lang="ru-RU" sz="1800" b="1" dirty="0"/>
              <a:t>11.4 Страницы истории в отечественной литературе. (На примере произведения одного</a:t>
            </a:r>
            <a:br>
              <a:rPr lang="ru-RU" sz="1800" b="1" dirty="0"/>
            </a:br>
            <a:r>
              <a:rPr lang="ru-RU" sz="1800" b="1" dirty="0"/>
              <a:t>из писателей: А.С. Пушкина, Л.Н. Толстого, М.А. Шолохова)</a:t>
            </a:r>
            <a:br>
              <a:rPr lang="ru-RU" sz="1800" b="1" dirty="0"/>
            </a:br>
            <a:r>
              <a:rPr lang="ru-RU" sz="1800" b="1" dirty="0"/>
              <a:t>11.5 Какие эпизоды романа М.А. Булгакова «Мастер и Маргарита» (или романа «Белая</a:t>
            </a:r>
            <a:br>
              <a:rPr lang="ru-RU" sz="1800" b="1" dirty="0"/>
            </a:br>
            <a:r>
              <a:rPr lang="ru-RU" sz="1800" b="1" dirty="0"/>
              <a:t>гвардия»), с Вашей точки зрения, представляют интерес для художника-иллюстратора и</a:t>
            </a:r>
            <a:br>
              <a:rPr lang="ru-RU" sz="1800" b="1" dirty="0"/>
            </a:br>
            <a:r>
              <a:rPr lang="ru-RU" sz="1800" b="1" dirty="0"/>
              <a:t>почему? (Свою позицию обоснуйте, опираясь на текст произведения)</a:t>
            </a:r>
            <a:r>
              <a:rPr lang="ru-RU" sz="16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Причиной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такого состояния </a:t>
            </a:r>
            <a:r>
              <a:rPr lang="ru-RU" sz="2800" b="1" i="1" dirty="0">
                <a:solidFill>
                  <a:srgbClr val="000000"/>
                </a:solidFill>
                <a:latin typeface="CoFoGothic"/>
              </a:rPr>
              <a:t>персонажа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 является его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воспитание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. Автор описывает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прошлое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 героя в единственной главе произведения, которая имеет название, —  «Сон Обломова». Илье Ильичу снится имение, в котором он вырос, — деревня Обломовка: «Тишина и невозмутимое спокойствие царствуют и в нравах людей в том краю». Автор показывает, что главной заботой жителей этого места было питание, все они после обеда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спали, были ленивыми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. Родители часто позволяли сыну не ходить в школу,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не утруждали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себя и его занятиями. Так, с раннего детства Обломов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не был приучен к работе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, не видел в ней смысла</a:t>
            </a:r>
            <a:r>
              <a:rPr lang="ru-RU" sz="2800" i="1" dirty="0" smtClean="0">
                <a:solidFill>
                  <a:srgbClr val="000000"/>
                </a:solidFill>
                <a:latin typeface="CoFoGothic"/>
              </a:rPr>
              <a:t>. «Сон Обломова» становится </a:t>
            </a:r>
            <a:r>
              <a:rPr lang="ru-RU" sz="2800" b="1" i="1" dirty="0" smtClean="0">
                <a:solidFill>
                  <a:srgbClr val="000000"/>
                </a:solidFill>
                <a:latin typeface="CoFoGothic"/>
              </a:rPr>
              <a:t>аллегорией</a:t>
            </a:r>
            <a:r>
              <a:rPr lang="ru-RU" sz="2800" i="1" dirty="0" smtClean="0">
                <a:solidFill>
                  <a:srgbClr val="000000"/>
                </a:solidFill>
                <a:latin typeface="CoFoGothic"/>
              </a:rPr>
              <a:t> всей его жизни.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30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ЧАСТЬ. ВТОРОЙ ТЕЗИС.( Причины обломовщины)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Явление «обломовщины» и его влияние на главного героя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раскрывается и в </a:t>
            </a:r>
            <a:r>
              <a:rPr lang="ru-RU" sz="2800" b="1" i="1" u="sng" dirty="0">
                <a:solidFill>
                  <a:srgbClr val="000000"/>
                </a:solidFill>
                <a:latin typeface="CoFoGothic"/>
              </a:rPr>
              <a:t>любовном конфликте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произведения. Илья Ильич, несмотря на искренние чувства к Ольге, не способен измениться ради неё, не может жить иначе, потому что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привык к апатии и лени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, к отсутствию движения. Обломову только на короткий срок удается снять халат, начать читать книги, заниматься деятельностью. Однако </a:t>
            </a:r>
            <a:r>
              <a:rPr lang="ru-RU" sz="2800" i="1" dirty="0" smtClean="0">
                <a:solidFill>
                  <a:srgbClr val="000000"/>
                </a:solidFill>
                <a:latin typeface="CoFoGothic"/>
              </a:rPr>
              <a:t>спустя какое-то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время отношения с </a:t>
            </a:r>
            <a:r>
              <a:rPr lang="ru-RU" sz="2800" i="1" dirty="0" smtClean="0">
                <a:solidFill>
                  <a:srgbClr val="000000"/>
                </a:solidFill>
                <a:latin typeface="CoFoGothic"/>
              </a:rPr>
              <a:t> Ольгой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заканчиваются. Автор показывает, что Илья Ильич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возвращается к прежней жизни 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с Пшеницыной: «Илья Ильич кушал аппетитно и много, как в Обломовке». И. А. Гончаров использует </a:t>
            </a:r>
            <a:r>
              <a:rPr lang="ru-RU" sz="2800" b="1" i="1" u="sng" dirty="0">
                <a:solidFill>
                  <a:srgbClr val="000000"/>
                </a:solidFill>
                <a:latin typeface="CoFoGothic"/>
              </a:rPr>
              <a:t>художественную деталь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— халат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, который Обломов снова надевает. Это </a:t>
            </a:r>
            <a:r>
              <a:rPr lang="ru-RU" sz="2800" i="1" dirty="0" smtClean="0">
                <a:solidFill>
                  <a:srgbClr val="000000"/>
                </a:solidFill>
                <a:latin typeface="CoFoGothic"/>
              </a:rPr>
              <a:t>показывает </a:t>
            </a:r>
            <a:r>
              <a:rPr lang="ru-RU" sz="2800" i="1" u="sng" dirty="0">
                <a:solidFill>
                  <a:srgbClr val="000000"/>
                </a:solidFill>
                <a:latin typeface="CoFoGothic"/>
              </a:rPr>
              <a:t>неспособность героя измениться</a:t>
            </a:r>
            <a:r>
              <a:rPr lang="ru-RU" sz="2800" i="1" dirty="0">
                <a:solidFill>
                  <a:srgbClr val="000000"/>
                </a:solidFill>
                <a:latin typeface="CoFoGothic"/>
              </a:rPr>
              <a:t>, стать другим.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31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ЧАСТЬ, ТРЕТИЙ ТЕЗИС.</a:t>
            </a:r>
            <a:r>
              <a:rPr lang="ru-RU" i="1" dirty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CoFoGothic"/>
              </a:rPr>
              <a:t>(как показано явление </a:t>
            </a:r>
            <a:r>
              <a:rPr lang="ru-RU" i="1" dirty="0">
                <a:solidFill>
                  <a:srgbClr val="000000"/>
                </a:solidFill>
                <a:latin typeface="CoFoGothic"/>
              </a:rPr>
              <a:t>«обломовщины» и его влияние на главного </a:t>
            </a:r>
            <a:r>
              <a:rPr lang="ru-RU" i="1" dirty="0" smtClean="0">
                <a:solidFill>
                  <a:srgbClr val="000000"/>
                </a:solidFill>
                <a:latin typeface="CoFoGothic"/>
              </a:rPr>
              <a:t>героя)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u="sng" dirty="0">
                <a:solidFill>
                  <a:srgbClr val="000000"/>
                </a:solidFill>
                <a:latin typeface="CoFoGothic"/>
              </a:rPr>
              <a:t>Таким образом</a:t>
            </a:r>
            <a:r>
              <a:rPr lang="ru-RU" sz="3600" i="1" dirty="0">
                <a:solidFill>
                  <a:srgbClr val="000000"/>
                </a:solidFill>
                <a:latin typeface="CoFoGothic"/>
              </a:rPr>
              <a:t>, «обломовщина» — </a:t>
            </a:r>
            <a:r>
              <a:rPr lang="ru-RU" sz="3600" i="1" u="sng" dirty="0">
                <a:solidFill>
                  <a:srgbClr val="000000"/>
                </a:solidFill>
                <a:latin typeface="CoFoGothic"/>
              </a:rPr>
              <a:t>это </a:t>
            </a:r>
            <a:r>
              <a:rPr lang="ru-RU" sz="3600" i="1" dirty="0">
                <a:solidFill>
                  <a:srgbClr val="000000"/>
                </a:solidFill>
                <a:latin typeface="CoFoGothic"/>
              </a:rPr>
              <a:t>апатия и лень, из-за которых не развивается личность. Илья Ильич так </a:t>
            </a:r>
            <a:r>
              <a:rPr lang="ru-RU" sz="3600" i="1" u="sng" dirty="0">
                <a:solidFill>
                  <a:srgbClr val="000000"/>
                </a:solidFill>
                <a:latin typeface="CoFoGothic"/>
              </a:rPr>
              <a:t>привык</a:t>
            </a:r>
            <a:r>
              <a:rPr lang="ru-RU" sz="3600" i="1" dirty="0">
                <a:solidFill>
                  <a:srgbClr val="000000"/>
                </a:solidFill>
                <a:latin typeface="CoFoGothic"/>
              </a:rPr>
              <a:t> к своему состоянию, что только оно является для него </a:t>
            </a:r>
            <a:r>
              <a:rPr lang="ru-RU" sz="3600" i="1" u="sng" dirty="0">
                <a:solidFill>
                  <a:srgbClr val="000000"/>
                </a:solidFill>
                <a:latin typeface="CoFoGothic"/>
              </a:rPr>
              <a:t>комфортным</a:t>
            </a:r>
            <a:r>
              <a:rPr lang="ru-RU" sz="3600" i="1" dirty="0">
                <a:solidFill>
                  <a:srgbClr val="000000"/>
                </a:solidFill>
                <a:latin typeface="CoFoGothic"/>
              </a:rPr>
              <a:t>. </a:t>
            </a:r>
            <a:r>
              <a:rPr lang="ru-RU" sz="3600" i="1" u="sng" dirty="0">
                <a:solidFill>
                  <a:srgbClr val="000000"/>
                </a:solidFill>
                <a:latin typeface="CoFoGothic"/>
              </a:rPr>
              <a:t>В финале произведения </a:t>
            </a:r>
            <a:r>
              <a:rPr lang="ru-RU" sz="3600" i="1" dirty="0">
                <a:solidFill>
                  <a:srgbClr val="000000"/>
                </a:solidFill>
                <a:latin typeface="CoFoGothic"/>
              </a:rPr>
              <a:t>автор показывает, что Обломов провёл всю жизнь, не занимая себя ничем, так и не </a:t>
            </a:r>
            <a:r>
              <a:rPr lang="ru-RU" sz="3600" i="1" dirty="0" smtClean="0">
                <a:solidFill>
                  <a:srgbClr val="000000"/>
                </a:solidFill>
                <a:latin typeface="CoFoGothic"/>
              </a:rPr>
              <a:t>изменившись, а само его имя стало </a:t>
            </a:r>
            <a:r>
              <a:rPr lang="ru-RU" sz="3600" b="1" i="1" dirty="0" smtClean="0">
                <a:solidFill>
                  <a:srgbClr val="000000"/>
                </a:solidFill>
                <a:latin typeface="CoFoGothic"/>
              </a:rPr>
              <a:t>символом</a:t>
            </a:r>
            <a:r>
              <a:rPr lang="ru-RU" sz="3600" i="1" dirty="0" smtClean="0">
                <a:solidFill>
                  <a:srgbClr val="000000"/>
                </a:solidFill>
                <a:latin typeface="CoFoGothic"/>
              </a:rPr>
              <a:t> </a:t>
            </a:r>
            <a:r>
              <a:rPr lang="ru-RU" sz="3600" i="1" u="sng" dirty="0" smtClean="0">
                <a:solidFill>
                  <a:srgbClr val="000000"/>
                </a:solidFill>
                <a:latin typeface="CoFoGothic"/>
              </a:rPr>
              <a:t>болезни общества.</a:t>
            </a:r>
            <a:endParaRPr lang="ru-RU" sz="360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32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ВЫВОД( </a:t>
            </a:r>
            <a:r>
              <a:rPr lang="ru-RU" i="1" dirty="0" smtClean="0"/>
              <a:t>что такое «обломовщина» и как она повлияла на героя)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361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ег, падающий на деревья в лесу">
            <a:extLst>
              <a:ext uri="{FF2B5EF4-FFF2-40B4-BE49-F238E27FC236}">
                <a16:creationId xmlns:a16="http://schemas.microsoft.com/office/drawing/2014/main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148286" y="274400"/>
            <a:ext cx="11899714" cy="604799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899" y="626301"/>
            <a:ext cx="10621051" cy="5511452"/>
          </a:xfrm>
        </p:spPr>
        <p:txBody>
          <a:bodyPr rtlCol="0" anchor="ctr"/>
          <a:lstStyle/>
          <a:p>
            <a:r>
              <a:rPr lang="ru-RU" sz="2000" b="1" dirty="0"/>
              <a:t> . Вывод</a:t>
            </a:r>
          </a:p>
          <a:p>
            <a:r>
              <a:rPr lang="ru-RU" sz="2000" b="1" dirty="0"/>
              <a:t>Для успешной подготовки учащихся к выполнению задания 11 ЕГЭ по литературе</a:t>
            </a:r>
          </a:p>
          <a:p>
            <a:r>
              <a:rPr lang="ru-RU" sz="2000" b="1" dirty="0"/>
              <a:t>необходимо:</a:t>
            </a:r>
          </a:p>
          <a:p>
            <a:r>
              <a:rPr lang="ru-RU" sz="2000" b="1" dirty="0"/>
              <a:t>1. Разобрать с учащимися условия выполнения задания 11.</a:t>
            </a:r>
          </a:p>
          <a:p>
            <a:r>
              <a:rPr lang="ru-RU" sz="2000" b="1" dirty="0"/>
              <a:t>2. Объяснить учащимся критерии оценивания сочинения по данному заданию.</a:t>
            </a:r>
          </a:p>
          <a:p>
            <a:r>
              <a:rPr lang="ru-RU" sz="2000" b="1" dirty="0"/>
              <a:t>3. Разобрать структуру сочинения на литературную тему</a:t>
            </a:r>
          </a:p>
          <a:p>
            <a:r>
              <a:rPr lang="ru-RU" sz="2000" b="1" dirty="0"/>
              <a:t>4. Разобрать с учащимися типичные ошибки, которые могут быть допущены при</a:t>
            </a:r>
          </a:p>
          <a:p>
            <a:r>
              <a:rPr lang="ru-RU" sz="2000" b="1" dirty="0"/>
              <a:t>написании сочинения (фактические, логические, речевые)</a:t>
            </a:r>
          </a:p>
          <a:p>
            <a:r>
              <a:rPr lang="ru-RU" sz="2000" b="1" dirty="0"/>
              <a:t>5. Разработать систему заданий, направленных на предупреждение данных</a:t>
            </a:r>
          </a:p>
          <a:p>
            <a:r>
              <a:rPr lang="ru-RU" sz="2000" b="1" dirty="0"/>
              <a:t>ошибок, и систематически применять ее на уроках и консультациях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63047" y="425884"/>
            <a:ext cx="6087649" cy="5511453"/>
          </a:xfrm>
        </p:spPr>
        <p:txBody>
          <a:bodyPr rtlCol="0"/>
          <a:lstStyle/>
          <a:p>
            <a:pPr marL="0" indent="0">
              <a:buNone/>
            </a:pPr>
            <a:r>
              <a:rPr lang="ru-RU" sz="2800" b="1" dirty="0" smtClean="0"/>
              <a:t>Если </a:t>
            </a:r>
            <a:r>
              <a:rPr lang="ru-RU" sz="2800" b="1" dirty="0"/>
              <a:t>при проверке сочинения по критерию 1 ставится 0 баллов, то задание части 2</a:t>
            </a:r>
          </a:p>
          <a:p>
            <a:pPr marL="0" indent="0">
              <a:buNone/>
            </a:pPr>
            <a:r>
              <a:rPr lang="ru-RU" sz="2800" b="1" dirty="0"/>
              <a:t>считается невыполненным и сочинение дальше не проверяется (по другим критериям</a:t>
            </a:r>
          </a:p>
          <a:p>
            <a:pPr marL="0" indent="0">
              <a:buNone/>
            </a:pPr>
            <a:r>
              <a:rPr lang="ru-RU" sz="2800" b="1" dirty="0"/>
              <a:t>оценивания данного задания выставляется 0 баллов).</a:t>
            </a:r>
          </a:p>
          <a:p>
            <a:pPr marL="0" indent="0">
              <a:buNone/>
            </a:pPr>
            <a:r>
              <a:rPr lang="ru-RU" sz="2800" b="1" dirty="0"/>
              <a:t>Минимально необходимый объём сочинения – 200 слов (в подсчёт слов включаются</a:t>
            </a:r>
          </a:p>
          <a:p>
            <a:pPr marL="0" indent="0">
              <a:buNone/>
            </a:pPr>
            <a:r>
              <a:rPr lang="ru-RU" sz="2800" b="1" dirty="0"/>
              <a:t>все слова, в том числе служебные).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3000" y="263047"/>
            <a:ext cx="3836200" cy="5219751"/>
          </a:xfrm>
        </p:spPr>
        <p:txBody>
          <a:bodyPr rtlCol="0"/>
          <a:lstStyle/>
          <a:p>
            <a:pPr rtl="0"/>
            <a:r>
              <a:rPr lang="ru-RU" dirty="0" smtClean="0"/>
              <a:t> О критериях</a:t>
            </a:r>
            <a:endParaRPr lang="ru-RU" dirty="0"/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2317315"/>
            <a:ext cx="3372329" cy="2922795"/>
          </a:xfrm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r>
              <a:rPr lang="ru-RU" sz="2800" dirty="0" smtClean="0"/>
              <a:t> </a:t>
            </a:r>
            <a:r>
              <a:rPr lang="ru-RU" sz="2800" b="1" dirty="0"/>
              <a:t>Критерий 1. «Соответствие сочинения теме и её раскрытие» является главным.</a:t>
            </a:r>
          </a:p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" y="1756293"/>
            <a:ext cx="4840085" cy="1626013"/>
          </a:xfrm>
        </p:spPr>
        <p:txBody>
          <a:bodyPr rtlCol="0"/>
          <a:lstStyle/>
          <a:p>
            <a:pPr rtl="0"/>
            <a:r>
              <a:rPr lang="ru-RU" dirty="0" smtClean="0"/>
              <a:t> О критериях</a:t>
            </a:r>
            <a:endParaRPr lang="ru-RU" dirty="0"/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3594970"/>
            <a:ext cx="4840085" cy="2111017"/>
          </a:xfrm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r>
              <a:rPr lang="ru-RU" sz="3200" b="1" dirty="0"/>
              <a:t>Критерий 1. «Соответствие сочинения теме и её раскрытие» является главным</a:t>
            </a:r>
            <a:r>
              <a:rPr lang="ru-RU" dirty="0"/>
              <a:t>.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147229"/>
            <a:ext cx="5472000" cy="555875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5701" y="701457"/>
            <a:ext cx="61888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Если в сочинении менее 200 слов, то задание считается невыполненным и ответ</a:t>
            </a:r>
          </a:p>
          <a:p>
            <a:r>
              <a:rPr lang="ru-RU" sz="2400" b="1" dirty="0"/>
              <a:t>оценивается 0 баллов.</a:t>
            </a:r>
          </a:p>
          <a:p>
            <a:r>
              <a:rPr lang="ru-RU" sz="2400" b="1" dirty="0"/>
              <a:t>Если в формулировке темы сочинения по поэтическим произведениям есть указание</a:t>
            </a:r>
          </a:p>
          <a:p>
            <a:r>
              <a:rPr lang="ru-RU" sz="2400" b="1" dirty="0"/>
              <a:t>раскрыть её на примере не менее трёх произведений (стихотворений, </a:t>
            </a:r>
            <a:r>
              <a:rPr lang="ru-RU" sz="2400" b="1" dirty="0" smtClean="0"/>
              <a:t> поэм</a:t>
            </a:r>
            <a:r>
              <a:rPr lang="ru-RU" sz="2400" b="1" dirty="0"/>
              <a:t>),</a:t>
            </a:r>
          </a:p>
          <a:p>
            <a:r>
              <a:rPr lang="ru-RU" sz="2400" b="1" dirty="0"/>
              <a:t>то при оценке такого сочинения по критерию 2 учитывается количество привлечённых</a:t>
            </a:r>
          </a:p>
          <a:p>
            <a:r>
              <a:rPr lang="ru-RU" sz="2400" b="1" dirty="0"/>
              <a:t>лирических произведений: при привлечении только двух произведений оценка не может</a:t>
            </a:r>
          </a:p>
          <a:p>
            <a:r>
              <a:rPr lang="ru-RU" sz="2400" b="1" dirty="0"/>
              <a:t>быть выше 2 баллов, при привлечении одного произведения оценка не может быть выше</a:t>
            </a:r>
          </a:p>
          <a:p>
            <a:r>
              <a:rPr lang="ru-RU" sz="2400" b="1" dirty="0"/>
              <a:t>1 балла.</a:t>
            </a:r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492999" y="2438399"/>
            <a:ext cx="4184425" cy="3661776"/>
          </a:xfrm>
        </p:spPr>
        <p:txBody>
          <a:bodyPr/>
          <a:lstStyle/>
          <a:p>
            <a:r>
              <a:rPr lang="ru-RU" dirty="0"/>
              <a:t>Критерий 1. Соответствие сочинения теме и её раскрытие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5"/>
          </p:nvPr>
        </p:nvSpPr>
        <p:spPr>
          <a:xfrm>
            <a:off x="432000" y="463462"/>
            <a:ext cx="6833096" cy="6025019"/>
          </a:xfrm>
        </p:spPr>
        <p:txBody>
          <a:bodyPr/>
          <a:lstStyle/>
          <a:p>
            <a:r>
              <a:rPr lang="ru-RU" sz="2800" b="1" dirty="0"/>
              <a:t>3 балла - сочинение написано на заданную тему, тема раскрыта глубоко,</a:t>
            </a:r>
          </a:p>
          <a:p>
            <a:pPr marL="0" indent="0">
              <a:buNone/>
            </a:pPr>
            <a:r>
              <a:rPr lang="ru-RU" sz="2800" b="1" dirty="0"/>
              <a:t>многосторонне.</a:t>
            </a:r>
          </a:p>
          <a:p>
            <a:r>
              <a:rPr lang="ru-RU" sz="2800" b="1" dirty="0"/>
              <a:t>2 балла - сочинение написано на заданную тему, рассмотрен только один из</a:t>
            </a:r>
          </a:p>
          <a:p>
            <a:pPr marL="0" indent="0">
              <a:buNone/>
            </a:pPr>
            <a:r>
              <a:rPr lang="ru-RU" sz="2800" b="1" dirty="0"/>
              <a:t>аспектов темы, но он рассмотрен глубоко,</a:t>
            </a:r>
          </a:p>
          <a:p>
            <a:r>
              <a:rPr lang="ru-RU" sz="2800" b="1" dirty="0"/>
              <a:t>ИЛИ сочинение написано на заданную тему, тема раскрыта неглубоко, но</a:t>
            </a:r>
          </a:p>
          <a:p>
            <a:pPr marL="0" indent="0">
              <a:buNone/>
            </a:pPr>
            <a:r>
              <a:rPr lang="ru-RU" sz="2800" b="1" dirty="0"/>
              <a:t>многосторонне.</a:t>
            </a:r>
          </a:p>
          <a:p>
            <a:r>
              <a:rPr lang="ru-RU" sz="2800" b="1" dirty="0"/>
              <a:t>1 балл - сочинение написано на заданную тему, но тема понята упрощённо и</a:t>
            </a:r>
          </a:p>
          <a:p>
            <a:pPr marL="0" indent="0">
              <a:buNone/>
            </a:pPr>
            <a:r>
              <a:rPr lang="ru-RU" sz="2800" b="1" dirty="0"/>
              <a:t>раскрыта поверхностно.</a:t>
            </a:r>
          </a:p>
          <a:p>
            <a:r>
              <a:rPr lang="ru-RU" sz="2800" b="1" dirty="0"/>
              <a:t>0 баллов - тема не раскрыта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50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642959" y="1340285"/>
            <a:ext cx="3405040" cy="4142513"/>
          </a:xfrm>
        </p:spPr>
        <p:txBody>
          <a:bodyPr/>
          <a:lstStyle/>
          <a:p>
            <a:r>
              <a:rPr lang="ru-RU" sz="2800" dirty="0"/>
              <a:t>Критерий 2. Привлечение текста</a:t>
            </a:r>
            <a:br>
              <a:rPr lang="ru-RU" sz="2800" dirty="0"/>
            </a:br>
            <a:r>
              <a:rPr lang="ru-RU" sz="2800" dirty="0"/>
              <a:t>произведения для аргументации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431999" y="-137785"/>
            <a:ext cx="7697393" cy="6338170"/>
          </a:xfrm>
        </p:spPr>
        <p:txBody>
          <a:bodyPr/>
          <a:lstStyle/>
          <a:p>
            <a:r>
              <a:rPr lang="ru-RU" sz="2000" b="1" dirty="0"/>
              <a:t>3 балла - для аргументации текст привлекается на уровне анализа важных для выполнения </a:t>
            </a:r>
            <a:r>
              <a:rPr lang="ru-RU" sz="2000" b="1" dirty="0" smtClean="0"/>
              <a:t>задания фрагментов</a:t>
            </a:r>
            <a:r>
              <a:rPr lang="ru-RU" sz="2000" b="1" dirty="0"/>
              <a:t>, образов, </a:t>
            </a:r>
            <a:r>
              <a:rPr lang="ru-RU" sz="2000" b="1" dirty="0" err="1"/>
              <a:t>микротем</a:t>
            </a:r>
            <a:r>
              <a:rPr lang="ru-RU" sz="2000" b="1" dirty="0"/>
              <a:t> и т.п., авторская позиция не искажена, фактические </a:t>
            </a:r>
            <a:r>
              <a:rPr lang="ru-RU" sz="2000" b="1" dirty="0" smtClean="0"/>
              <a:t>ошибки отсутствуют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2 балла - для аргументации текст привлекается на уровне анализа важных для выполнения </a:t>
            </a:r>
            <a:r>
              <a:rPr lang="ru-RU" sz="2000" b="1" dirty="0" smtClean="0"/>
              <a:t>задания фрагментов</a:t>
            </a:r>
            <a:r>
              <a:rPr lang="ru-RU" sz="2000" b="1" dirty="0"/>
              <a:t>, образов, </a:t>
            </a:r>
            <a:r>
              <a:rPr lang="ru-RU" sz="2000" b="1" dirty="0" err="1"/>
              <a:t>микротем</a:t>
            </a:r>
            <a:r>
              <a:rPr lang="ru-RU" sz="2000" b="1" dirty="0"/>
              <a:t> и т.п., авторская позиция не искажена, допущены </a:t>
            </a:r>
            <a:r>
              <a:rPr lang="ru-RU" sz="2000" b="1" dirty="0" smtClean="0"/>
              <a:t>одна-две фактические </a:t>
            </a:r>
            <a:r>
              <a:rPr lang="ru-RU" sz="2000" b="1" dirty="0"/>
              <a:t>ошибки.</a:t>
            </a:r>
          </a:p>
          <a:p>
            <a:r>
              <a:rPr lang="ru-RU" sz="2000" b="1" dirty="0"/>
              <a:t>1 балл - Для аргументации текст привлекается на уровне общих рассуждений о его </a:t>
            </a:r>
            <a:r>
              <a:rPr lang="ru-RU" sz="2000" b="1" dirty="0" smtClean="0"/>
              <a:t>содержании (без </a:t>
            </a:r>
            <a:r>
              <a:rPr lang="ru-RU" sz="2000" b="1" dirty="0"/>
              <a:t>анализа важных для раскрытия темы сочинения фрагментов, образов, </a:t>
            </a:r>
            <a:r>
              <a:rPr lang="ru-RU" sz="2000" b="1" dirty="0" err="1"/>
              <a:t>микротем</a:t>
            </a:r>
            <a:r>
              <a:rPr lang="ru-RU" sz="2000" b="1" dirty="0"/>
              <a:t>),</a:t>
            </a:r>
          </a:p>
          <a:p>
            <a:r>
              <a:rPr lang="ru-RU" sz="2000" b="1" dirty="0"/>
              <a:t>ИЛИ аргументация подменяется пересказом текста, авторская позиция не искажена,</a:t>
            </a:r>
          </a:p>
          <a:p>
            <a:r>
              <a:rPr lang="ru-RU" sz="2000" b="1" dirty="0"/>
              <a:t>И/ИЛИ допущены три фактические ошибки.</a:t>
            </a:r>
          </a:p>
          <a:p>
            <a:r>
              <a:rPr lang="ru-RU" sz="2000" b="1" dirty="0"/>
              <a:t>0 баллов - суждения не аргументируются текстом произведения(-</a:t>
            </a:r>
            <a:r>
              <a:rPr lang="ru-RU" sz="2000" b="1" dirty="0" err="1"/>
              <a:t>ий</a:t>
            </a:r>
            <a:r>
              <a:rPr lang="ru-RU" sz="2000" b="1" dirty="0"/>
              <a:t>),</a:t>
            </a:r>
          </a:p>
          <a:p>
            <a:r>
              <a:rPr lang="ru-RU" sz="2000" b="1" dirty="0"/>
              <a:t>ИЛИ при аргументации (с любым уровнем привлечения текста) допущено четыре или </a:t>
            </a:r>
            <a:r>
              <a:rPr lang="ru-RU" sz="2000" b="1" dirty="0" smtClean="0"/>
              <a:t>более фактические </a:t>
            </a:r>
            <a:r>
              <a:rPr lang="ru-RU" sz="2000" b="1" dirty="0"/>
              <a:t>ошибки, И/ИЛИ авторская позиция искажена</a:t>
            </a:r>
            <a:r>
              <a:rPr lang="ru-RU" b="1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3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668011" y="1202500"/>
            <a:ext cx="3379988" cy="3832964"/>
          </a:xfrm>
        </p:spPr>
        <p:txBody>
          <a:bodyPr/>
          <a:lstStyle/>
          <a:p>
            <a:r>
              <a:rPr lang="ru-RU" sz="3200" dirty="0"/>
              <a:t>Критерий 3. Опора на </a:t>
            </a:r>
            <a:r>
              <a:rPr lang="ru-RU" sz="3200" dirty="0" smtClean="0"/>
              <a:t>теоретико-литературные </a:t>
            </a:r>
            <a:r>
              <a:rPr lang="ru-RU" sz="3200" dirty="0"/>
              <a:t>понятия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431999" y="-363255"/>
            <a:ext cx="7321611" cy="6685654"/>
          </a:xfrm>
        </p:spPr>
        <p:txBody>
          <a:bodyPr/>
          <a:lstStyle/>
          <a:p>
            <a:r>
              <a:rPr lang="ru-RU" sz="2400" b="1" dirty="0"/>
              <a:t>3 балла - теоретико-литературные понятия включены в сочинение, два и более из </a:t>
            </a:r>
            <a:r>
              <a:rPr lang="ru-RU" sz="2400" b="1" dirty="0" smtClean="0"/>
              <a:t>них использованы </a:t>
            </a:r>
            <a:r>
              <a:rPr lang="ru-RU" sz="2400" b="1" dirty="0"/>
              <a:t>для анализа текста произведения(-</a:t>
            </a:r>
            <a:r>
              <a:rPr lang="ru-RU" sz="2400" b="1" dirty="0" err="1"/>
              <a:t>ий</a:t>
            </a:r>
            <a:r>
              <a:rPr lang="ru-RU" sz="2400" b="1" dirty="0"/>
              <a:t>) в целях раскрытия темы </a:t>
            </a:r>
            <a:r>
              <a:rPr lang="ru-RU" sz="2400" b="1" dirty="0" smtClean="0"/>
              <a:t>сочинения, ошибки </a:t>
            </a:r>
            <a:r>
              <a:rPr lang="ru-RU" sz="2400" b="1" dirty="0"/>
              <a:t>в использовании понятий отсутствуют.</a:t>
            </a:r>
          </a:p>
          <a:p>
            <a:r>
              <a:rPr lang="ru-RU" sz="2400" b="1" dirty="0"/>
              <a:t>2 балла - теоретико-литературные понятия включены в сочинение, одно из </a:t>
            </a:r>
            <a:r>
              <a:rPr lang="ru-RU" sz="2400" b="1" dirty="0" smtClean="0"/>
              <a:t>них использовано </a:t>
            </a:r>
            <a:r>
              <a:rPr lang="ru-RU" sz="2400" b="1" dirty="0"/>
              <a:t>для анализа текста произведения(-</a:t>
            </a:r>
            <a:r>
              <a:rPr lang="ru-RU" sz="2400" b="1" dirty="0" err="1"/>
              <a:t>ий</a:t>
            </a:r>
            <a:r>
              <a:rPr lang="ru-RU" sz="2400" b="1" dirty="0"/>
              <a:t>) в целях раскрытия темы </a:t>
            </a:r>
            <a:r>
              <a:rPr lang="ru-RU" sz="2400" b="1" dirty="0" smtClean="0"/>
              <a:t>сочинения, ошибки </a:t>
            </a:r>
            <a:r>
              <a:rPr lang="ru-RU" sz="2400" b="1" dirty="0"/>
              <a:t>в использовании понятий отсутствуют.</a:t>
            </a:r>
          </a:p>
          <a:p>
            <a:r>
              <a:rPr lang="ru-RU" sz="2400" b="1" dirty="0"/>
              <a:t>1 балл - теоретико-литературные понятия включены в сочинение, но не использованы </a:t>
            </a:r>
            <a:r>
              <a:rPr lang="ru-RU" sz="2400" b="1" dirty="0" smtClean="0"/>
              <a:t>для анализа </a:t>
            </a:r>
            <a:r>
              <a:rPr lang="ru-RU" sz="2400" b="1" dirty="0"/>
              <a:t>текста произведения(-</a:t>
            </a:r>
            <a:r>
              <a:rPr lang="ru-RU" sz="2400" b="1" dirty="0" err="1"/>
              <a:t>ий</a:t>
            </a:r>
            <a:r>
              <a:rPr lang="ru-RU" sz="2400" b="1" dirty="0"/>
              <a:t>), И/ИЛИ допущена одна ошибка в </a:t>
            </a:r>
            <a:r>
              <a:rPr lang="ru-RU" sz="2400" b="1" dirty="0" smtClean="0"/>
              <a:t>использовании понятий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0 баллов - теоретико-литературные понятия не включены в сочинение, ИЛИ </a:t>
            </a:r>
            <a:r>
              <a:rPr lang="ru-RU" sz="2400" b="1" dirty="0" smtClean="0"/>
              <a:t>допущено более </a:t>
            </a:r>
            <a:r>
              <a:rPr lang="ru-RU" sz="2400" b="1" dirty="0"/>
              <a:t>одной ошибки в использовании понятий.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29600" y="951979"/>
            <a:ext cx="3818400" cy="4530820"/>
          </a:xfrm>
        </p:spPr>
        <p:txBody>
          <a:bodyPr/>
          <a:lstStyle/>
          <a:p>
            <a:r>
              <a:rPr lang="ru-RU" sz="3200" dirty="0"/>
              <a:t>Критерий 4. Композиционная</a:t>
            </a:r>
            <a:br>
              <a:rPr lang="ru-RU" sz="3200" dirty="0"/>
            </a:br>
            <a:r>
              <a:rPr lang="ru-RU" sz="3200" dirty="0"/>
              <a:t>цельность и логичность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5"/>
          </p:nvPr>
        </p:nvSpPr>
        <p:spPr>
          <a:xfrm>
            <a:off x="187891" y="300626"/>
            <a:ext cx="8292230" cy="6386898"/>
          </a:xfrm>
        </p:spPr>
        <p:txBody>
          <a:bodyPr/>
          <a:lstStyle/>
          <a:p>
            <a:r>
              <a:rPr lang="ru-RU" sz="2400" b="1" dirty="0"/>
              <a:t>3 балла - сочинение характеризуется композиционной цельностью, его смысловые </a:t>
            </a:r>
            <a:r>
              <a:rPr lang="ru-RU" sz="2400" b="1" dirty="0" smtClean="0"/>
              <a:t>части логически </a:t>
            </a:r>
            <a:r>
              <a:rPr lang="ru-RU" sz="2400" b="1" dirty="0"/>
              <a:t>связаны, внутри смысловых частей нет нарушений последовательности, </a:t>
            </a:r>
            <a:r>
              <a:rPr lang="ru-RU" sz="2400" b="1" dirty="0" smtClean="0"/>
              <a:t>логических несоответствий </a:t>
            </a:r>
            <a:r>
              <a:rPr lang="ru-RU" sz="2400" b="1" dirty="0"/>
              <a:t>и необоснованных повторов.</a:t>
            </a:r>
          </a:p>
          <a:p>
            <a:r>
              <a:rPr lang="ru-RU" sz="2400" b="1" dirty="0"/>
              <a:t>2 балла - сочинение характеризуется композиционной цельностью, его смысловые </a:t>
            </a:r>
            <a:r>
              <a:rPr lang="ru-RU" sz="2400" b="1" dirty="0" smtClean="0"/>
              <a:t>части логически </a:t>
            </a:r>
            <a:r>
              <a:rPr lang="ru-RU" sz="2400" b="1" dirty="0"/>
              <a:t>связаны между собой, НО внутри смысловых частей есть </a:t>
            </a:r>
            <a:r>
              <a:rPr lang="ru-RU" sz="2400" b="1" dirty="0" smtClean="0"/>
              <a:t>нарушения последовательности</a:t>
            </a:r>
            <a:r>
              <a:rPr lang="ru-RU" sz="2400" b="1" dirty="0"/>
              <a:t>, логические несоответствия и необоснованные повторы.</a:t>
            </a:r>
          </a:p>
          <a:p>
            <a:r>
              <a:rPr lang="ru-RU" sz="2400" b="1" dirty="0"/>
              <a:t>1 балл - в сочинении прослеживается композиционный замысел, НО есть </a:t>
            </a:r>
            <a:r>
              <a:rPr lang="ru-RU" sz="2400" b="1" dirty="0" smtClean="0"/>
              <a:t>нарушения композиционной </a:t>
            </a:r>
            <a:r>
              <a:rPr lang="ru-RU" sz="2400" b="1" dirty="0"/>
              <a:t>связи между смысловыми частями, И/ИЛИ мысль повторяется и </a:t>
            </a:r>
            <a:r>
              <a:rPr lang="ru-RU" sz="2400" b="1" dirty="0" smtClean="0"/>
              <a:t>не развивается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0 баллов - в сочинении не прослеживается композиционный замысел; допущены </a:t>
            </a:r>
            <a:r>
              <a:rPr lang="ru-RU" sz="2400" b="1" dirty="0" smtClean="0"/>
              <a:t>грубые нарушения </a:t>
            </a:r>
            <a:r>
              <a:rPr lang="ru-RU" sz="2400" b="1" dirty="0"/>
              <a:t>последовательности частей высказывания, существенно затрудняющие </a:t>
            </a:r>
            <a:r>
              <a:rPr lang="ru-RU" sz="2400" b="1" dirty="0" smtClean="0"/>
              <a:t>понимание смысла </a:t>
            </a:r>
            <a:r>
              <a:rPr lang="ru-RU" sz="2400" b="1" dirty="0"/>
              <a:t>сочинения.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16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450365_TF44613219" id="{B861F51E-4AFA-4B32-9172-F095F776D64D}" vid="{676431AF-B0C4-4808-8895-3135B0AB25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9BDB30-709D-4026-8321-5AB8945E755C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b0879af-3eba-417a-a55a-ffe6dcd6ca77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снежным ландшафтом</Template>
  <TotalTime>0</TotalTime>
  <Words>2801</Words>
  <Application>Microsoft Office PowerPoint</Application>
  <PresentationFormat>Широкоэкранный</PresentationFormat>
  <Paragraphs>211</Paragraphs>
  <Slides>33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CoFoGothic</vt:lpstr>
      <vt:lpstr>Rockwell</vt:lpstr>
      <vt:lpstr>Times New Roman</vt:lpstr>
      <vt:lpstr>Тема Office</vt:lpstr>
      <vt:lpstr>Как написать сочинение на ЕГЭ по литературе  Задание № 11     </vt:lpstr>
      <vt:lpstr>Задание 11 ЕГЭ по литературе предполагает написание сочинения-рассуждения объемом не менее 200 слов. Учащимся предлагаются 5 тем (11.1-11.5), из которых они должны выбрать ОДНУ.</vt:lpstr>
      <vt:lpstr>11.1 Как лермонтовский образ «а он, мятежный, просит бури» соотносится с характером Базарова? (По роману И.С. Тургенева «Отцы и дети»)      11.2 Герои-антагонисты в пьесе М. Горького «На дне». 11.3 «Вечные темы» в лирике С.А. Есенина. (На примере не менее трёх стихотворений) 11.4 Страницы истории в отечественной литературе. (На примере произведения одного из писателей: А.С. Пушкина, Л.Н. Толстого, М.А. Шолохова) 11.5 Какие эпизоды романа М.А. Булгакова «Мастер и Маргарита» (или романа «Белая гвардия»), с Вашей точки зрения, представляют интерес для художника-иллюстратора и почему? (Свою позицию обоснуйте, опираясь на текст произведения).</vt:lpstr>
      <vt:lpstr> О критериях</vt:lpstr>
      <vt:lpstr> О критериях</vt:lpstr>
      <vt:lpstr>Критерий 1. Соответствие сочинения теме и её раскрытие</vt:lpstr>
      <vt:lpstr>Критерий 2. Привлечение текста произведения для аргументации</vt:lpstr>
      <vt:lpstr>Критерий 3. Опора на теоретико-литературные понятия</vt:lpstr>
      <vt:lpstr>Критерий 4. Композиционная цельность и логичность</vt:lpstr>
      <vt:lpstr>Критерий 5. Соблюдение речевых норм</vt:lpstr>
      <vt:lpstr>Критерии 6-8</vt:lpstr>
      <vt:lpstr>Работа с учащимися над предупреждением фактических, речевых и грамматических ошибок  </vt:lpstr>
      <vt:lpstr>Презентация PowerPoint</vt:lpstr>
      <vt:lpstr>Презентация PowerPoint</vt:lpstr>
      <vt:lpstr>Презентация PowerPoint</vt:lpstr>
      <vt:lpstr>Работа с учащимися над структурой сочинения для задания 11 </vt:lpstr>
      <vt:lpstr>СОВЕТ для ученика.   Как выбрать тему. </vt:lpstr>
      <vt:lpstr>Основная часть сочинения представляет собой анализ литературного произведения в соответствии с заданной темой.</vt:lpstr>
      <vt:lpstr>Подсказка для ученика: точно выверяй композицию сочинения и следи за абзацами!</vt:lpstr>
      <vt:lpstr>ПОДСКАЗКА ДЛЯ УЧЕНИКА:</vt:lpstr>
      <vt:lpstr>Три тезиса в основной части сочинения</vt:lpstr>
      <vt:lpstr>Главное — не уходить в пересказ. </vt:lpstr>
      <vt:lpstr>Подсказки для учеников  : </vt:lpstr>
      <vt:lpstr>Пример тезисов для темы «Символический образ дороги в «Мёртвых душах» </vt:lpstr>
      <vt:lpstr>Заключение</vt:lpstr>
      <vt:lpstr>Общие рекомендации</vt:lpstr>
      <vt:lpstr>Общие рекомендации</vt:lpstr>
      <vt:lpstr>Разберём, как написать сочинение на тему «Что означает явление “обломовщина” и как оно влияет на Обломова? (По произведению И. А. Гончарова “Обломов”)».  Подчёркиваем ключевые слова в соответствии с темой, жирным шрифтом выделяем термины.  </vt:lpstr>
      <vt:lpstr>ВТОРАЯ ЧАСТЬ. ПЕРВЫЙ ТЕЗИС.( Характеристика персонажа)</vt:lpstr>
      <vt:lpstr>ВТОРАЯ ЧАСТЬ. ВТОРОЙ ТЕЗИС.( Причины обломовщины)</vt:lpstr>
      <vt:lpstr>ВТОРАЯ ЧАСТЬ, ТРЕТИЙ ТЕЗИС. (как показано явление «обломовщины» и его влияние на главного героя) </vt:lpstr>
      <vt:lpstr>ВЫВОД( что такое «обломовщина» и как она повлияла на героя)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2025-12-15T07:16:34Z</dcterms:created>
  <dcterms:modified xsi:type="dcterms:W3CDTF">2026-01-12T10:39:54Z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