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8" d="100"/>
          <a:sy n="118" d="100"/>
        </p:scale>
        <p:origin x="44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2/4/2026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086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786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619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79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23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586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2604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7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a2b73-5be1-7f0b-b08d-831d1990d207/019c0323-9e3b-7f08-863d-99ac6d919288.jpg"/>
          <p:cNvPicPr>
            <a:picLocks noChangeAspect="1"/>
          </p:cNvPicPr>
          <p:nvPr/>
        </p:nvPicPr>
        <p:blipFill>
          <a:blip r:embed="rId3"/>
          <a:srcRect l="13542" r="13542"/>
          <a:stretch>
            <a:fillRect/>
          </a:stretch>
        </p:blipFill>
        <p:spPr>
          <a:xfrm>
            <a:off x="274320" y="2057400"/>
            <a:ext cx="3799614" cy="297770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74320" y="360045"/>
            <a:ext cx="4023360" cy="16426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>
              <a:lnSpc>
                <a:spcPts val="2200"/>
              </a:lnSpc>
              <a:spcAft>
                <a:spcPts val="1200"/>
              </a:spcAft>
            </a:pPr>
            <a:r>
              <a:rPr lang="en-US" sz="2200" b="1" dirty="0">
                <a:solidFill>
                  <a:srgbClr val="000000"/>
                </a:solidFill>
              </a:rPr>
              <a:t>Проект по использованию кейс-технологии педагогами СПО в подготовке студентов по </a:t>
            </a:r>
            <a:r>
              <a:rPr lang="en-US" sz="2200" b="1" dirty="0" err="1">
                <a:solidFill>
                  <a:srgbClr val="000000"/>
                </a:solidFill>
              </a:rPr>
              <a:t>профессии</a:t>
            </a:r>
            <a:r>
              <a:rPr lang="en-US" sz="2200" b="1" dirty="0">
                <a:solidFill>
                  <a:srgbClr val="000000"/>
                </a:solidFill>
              </a:rPr>
              <a:t> </a:t>
            </a:r>
            <a:r>
              <a:rPr lang="ru-RU" sz="2200" b="1" dirty="0">
                <a:solidFill>
                  <a:srgbClr val="000000"/>
                </a:solidFill>
              </a:rPr>
              <a:t>                  </a:t>
            </a:r>
            <a:r>
              <a:rPr lang="en-US" sz="2200" b="1" dirty="0">
                <a:solidFill>
                  <a:srgbClr val="000000"/>
                </a:solidFill>
              </a:rPr>
              <a:t>43.01.09 </a:t>
            </a:r>
            <a:r>
              <a:rPr lang="en-US" sz="2200" b="1" dirty="0" err="1">
                <a:solidFill>
                  <a:srgbClr val="000000"/>
                </a:solidFill>
              </a:rPr>
              <a:t>Повар</a:t>
            </a:r>
            <a:r>
              <a:rPr lang="en-US" sz="2200" b="1" dirty="0">
                <a:solidFill>
                  <a:srgbClr val="000000"/>
                </a:solidFill>
              </a:rPr>
              <a:t>, </a:t>
            </a:r>
            <a:r>
              <a:rPr lang="en-US" sz="2200" b="1" dirty="0" err="1">
                <a:solidFill>
                  <a:srgbClr val="000000"/>
                </a:solidFill>
              </a:rPr>
              <a:t>кондитер</a:t>
            </a:r>
            <a:endParaRPr lang="en-US" sz="2200" dirty="0"/>
          </a:p>
          <a:p>
            <a:pPr marL="0" indent="0">
              <a:lnSpc>
                <a:spcPts val="2200"/>
              </a:lnSpc>
              <a:spcAft>
                <a:spcPts val="1200"/>
              </a:spcAft>
              <a:buNone/>
            </a:pPr>
            <a:endParaRPr lang="ru-RU" sz="2200" b="1" dirty="0">
              <a:solidFill>
                <a:srgbClr val="000000"/>
              </a:solidFill>
            </a:endParaRPr>
          </a:p>
        </p:txBody>
      </p:sp>
      <p:sp>
        <p:nvSpPr>
          <p:cNvPr id="4" name="Text 1"/>
          <p:cNvSpPr/>
          <p:nvPr/>
        </p:nvSpPr>
        <p:spPr>
          <a:xfrm>
            <a:off x="4663440" y="565785"/>
            <a:ext cx="4023360" cy="3343275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dirty="0">
                <a:solidFill>
                  <a:srgbClr val="000000"/>
                </a:solidFill>
              </a:rPr>
              <a:t>Авторы: </a:t>
            </a:r>
            <a:endParaRPr lang="en-US" sz="1500" dirty="0"/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dirty="0">
                <a:solidFill>
                  <a:srgbClr val="000000"/>
                </a:solidFill>
              </a:rPr>
              <a:t>Чижикова </a:t>
            </a:r>
            <a:r>
              <a:rPr lang="en-US" sz="1500" dirty="0" err="1">
                <a:solidFill>
                  <a:srgbClr val="000000"/>
                </a:solidFill>
              </a:rPr>
              <a:t>Татьяна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>
                <a:solidFill>
                  <a:srgbClr val="000000"/>
                </a:solidFill>
              </a:rPr>
              <a:t>Михайловна</a:t>
            </a:r>
            <a:r>
              <a:rPr lang="ru-RU" sz="1500" dirty="0">
                <a:solidFill>
                  <a:srgbClr val="000000"/>
                </a:solidFill>
              </a:rPr>
              <a:t>,</a:t>
            </a:r>
            <a:r>
              <a:rPr lang="ru-RU" altLang="en-US" sz="1500" dirty="0">
                <a:solidFill>
                  <a:srgbClr val="000000"/>
                </a:solidFill>
              </a:rPr>
              <a:t>  </a:t>
            </a:r>
            <a:r>
              <a:rPr lang="en-US" altLang="en-US" sz="1500" dirty="0"/>
              <a:t>ГАПОУ</a:t>
            </a:r>
            <a:r>
              <a:rPr lang="ru-RU" altLang="en-US" sz="1500" dirty="0"/>
              <a:t>  </a:t>
            </a:r>
            <a:r>
              <a:rPr lang="en-US" altLang="en-US" sz="1500" dirty="0"/>
              <a:t>БТПИТ</a:t>
            </a: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dirty="0">
                <a:solidFill>
                  <a:srgbClr val="000000"/>
                </a:solidFill>
              </a:rPr>
              <a:t>Шпакова </a:t>
            </a:r>
            <a:r>
              <a:rPr lang="en-US" sz="1500" dirty="0" err="1">
                <a:solidFill>
                  <a:srgbClr val="000000"/>
                </a:solidFill>
              </a:rPr>
              <a:t>Алла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>
                <a:solidFill>
                  <a:srgbClr val="000000"/>
                </a:solidFill>
              </a:rPr>
              <a:t>Владимировна</a:t>
            </a:r>
            <a:r>
              <a:rPr lang="ru-RU" sz="1500" dirty="0">
                <a:solidFill>
                  <a:srgbClr val="000000"/>
                </a:solidFill>
              </a:rPr>
              <a:t>,</a:t>
            </a:r>
            <a:r>
              <a:rPr lang="ru-RU" altLang="en-US" sz="1500" dirty="0">
                <a:solidFill>
                  <a:srgbClr val="000000"/>
                </a:solidFill>
              </a:rPr>
              <a:t>     </a:t>
            </a:r>
            <a:r>
              <a:rPr lang="en-US" altLang="en-US" sz="1500" dirty="0">
                <a:solidFill>
                  <a:srgbClr val="000000"/>
                </a:solidFill>
              </a:rPr>
              <a:t>ГАПОУ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" altLang="en-US" sz="1500" dirty="0">
                <a:solidFill>
                  <a:srgbClr val="000000"/>
                </a:solidFill>
              </a:rPr>
              <a:t>«</a:t>
            </a:r>
            <a:r>
              <a:rPr lang="en-US" altLang="en-US" sz="1500" dirty="0">
                <a:solidFill>
                  <a:srgbClr val="000000"/>
                </a:solidFill>
              </a:rPr>
              <a:t>БТТ</a:t>
            </a:r>
            <a:r>
              <a:rPr lang="" altLang="en-US" sz="1500" dirty="0">
                <a:solidFill>
                  <a:srgbClr val="000000"/>
                </a:solidFill>
              </a:rPr>
              <a:t>»</a:t>
            </a:r>
            <a:r>
              <a:rPr lang="ru-RU" altLang="en-US" sz="1500" dirty="0">
                <a:solidFill>
                  <a:srgbClr val="000000"/>
                </a:solidFill>
              </a:rPr>
              <a:t>   </a:t>
            </a:r>
            <a:endParaRPr lang="en-US" sz="1500" dirty="0"/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dirty="0">
                <a:solidFill>
                  <a:srgbClr val="000000"/>
                </a:solidFill>
              </a:rPr>
              <a:t>Строганова </a:t>
            </a:r>
            <a:r>
              <a:rPr lang="en-US" sz="1500" dirty="0" err="1">
                <a:solidFill>
                  <a:srgbClr val="000000"/>
                </a:solidFill>
              </a:rPr>
              <a:t>Ольга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>
                <a:solidFill>
                  <a:srgbClr val="000000"/>
                </a:solidFill>
              </a:rPr>
              <a:t>Викторовна</a:t>
            </a:r>
            <a:r>
              <a:rPr lang="ru-RU" sz="1500" dirty="0">
                <a:solidFill>
                  <a:srgbClr val="000000"/>
                </a:solidFill>
              </a:rPr>
              <a:t>,</a:t>
            </a:r>
            <a:r>
              <a:rPr lang="ru-RU" altLang="en-US" sz="1500" dirty="0">
                <a:solidFill>
                  <a:srgbClr val="000000"/>
                </a:solidFill>
              </a:rPr>
              <a:t>     ГАПОУ КИПК</a:t>
            </a:r>
            <a:endParaRPr lang="en-US" sz="1500" dirty="0"/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en-US" sz="1500" dirty="0">
              <a:solidFill>
                <a:srgbClr val="000000"/>
              </a:solidFill>
            </a:endParaRP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dirty="0">
                <a:solidFill>
                  <a:srgbClr val="000000"/>
                </a:solidFill>
              </a:rPr>
              <a:t>Курсы повышения квалификации: 26–30 января 2026 г. </a:t>
            </a: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ru-RU" altLang="en-US" sz="1500" dirty="0">
                <a:solidFill>
                  <a:srgbClr val="000000"/>
                </a:solidFill>
              </a:rPr>
              <a:t>ГАУ ДПО БИПКРО</a:t>
            </a:r>
            <a:endParaRPr lang="en-US" sz="1500" dirty="0"/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457200" y="90805"/>
            <a:ext cx="8306435" cy="885825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ctr">
              <a:lnSpc>
                <a:spcPts val="3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2800" b="1" dirty="0">
                <a:solidFill>
                  <a:srgbClr val="000000"/>
                </a:solidFill>
              </a:rPr>
              <a:t>Цель, </a:t>
            </a:r>
            <a:r>
              <a:rPr lang="en-US" sz="2800" b="1" dirty="0" err="1">
                <a:solidFill>
                  <a:srgbClr val="000000"/>
                </a:solidFill>
              </a:rPr>
              <a:t>задачи</a:t>
            </a:r>
            <a:endParaRPr lang="en-US" sz="2800" dirty="0"/>
          </a:p>
        </p:txBody>
      </p:sp>
      <p:sp>
        <p:nvSpPr>
          <p:cNvPr id="4" name="Text 1"/>
          <p:cNvSpPr/>
          <p:nvPr/>
        </p:nvSpPr>
        <p:spPr>
          <a:xfrm>
            <a:off x="521594" y="976630"/>
            <a:ext cx="8134726" cy="4076065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b="1" dirty="0">
                <a:solidFill>
                  <a:srgbClr val="000000"/>
                </a:solidFill>
              </a:rPr>
              <a:t>Цель проекта</a:t>
            </a:r>
            <a:r>
              <a:rPr lang="en-US" sz="1500" dirty="0">
                <a:solidFill>
                  <a:srgbClr val="000000"/>
                </a:solidFill>
              </a:rPr>
              <a:t> — разработка рекомендаций и материалов для преподавателей общепрофессиональных дисциплин по эффективному внедрению кейс-технологий в образовательный процесс студентов по профессии 43.01.09 </a:t>
            </a:r>
            <a:r>
              <a:rPr lang="en-US" sz="1500" dirty="0" err="1">
                <a:solidFill>
                  <a:srgbClr val="000000"/>
                </a:solidFill>
              </a:rPr>
              <a:t>Повар</a:t>
            </a:r>
            <a:r>
              <a:rPr lang="en-US" sz="1500" dirty="0">
                <a:solidFill>
                  <a:srgbClr val="000000"/>
                </a:solidFill>
              </a:rPr>
              <a:t>, </a:t>
            </a:r>
            <a:r>
              <a:rPr lang="en-US" sz="1500" dirty="0" err="1">
                <a:solidFill>
                  <a:srgbClr val="000000"/>
                </a:solidFill>
              </a:rPr>
              <a:t>кондитер</a:t>
            </a:r>
            <a:r>
              <a:rPr lang="ru-RU" sz="1500" dirty="0">
                <a:solidFill>
                  <a:srgbClr val="000000"/>
                </a:solidFill>
              </a:rPr>
              <a:t>.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altLang="en-US" sz="1500" b="1" dirty="0">
                <a:solidFill>
                  <a:srgbClr val="000000"/>
                </a:solidFill>
              </a:rPr>
              <a:t>Задачи</a:t>
            </a:r>
            <a:r>
              <a:rPr lang="en-US" altLang="ru-RU" sz="1500" b="1" dirty="0">
                <a:solidFill>
                  <a:srgbClr val="000000"/>
                </a:solidFill>
              </a:rPr>
              <a:t> </a:t>
            </a:r>
            <a:r>
              <a:rPr lang="en-US" altLang="en-US" sz="1500" b="1" dirty="0">
                <a:solidFill>
                  <a:srgbClr val="000000"/>
                </a:solidFill>
              </a:rPr>
              <a:t>проекта</a:t>
            </a:r>
            <a:r>
              <a:rPr lang="en-US" altLang="ru-RU" sz="1500" b="1" dirty="0">
                <a:solidFill>
                  <a:srgbClr val="000000"/>
                </a:solidFill>
              </a:rPr>
              <a:t>:</a:t>
            </a: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altLang="ru-RU" sz="1500" dirty="0">
                <a:solidFill>
                  <a:srgbClr val="000000"/>
                </a:solidFill>
              </a:rPr>
              <a:t>1.</a:t>
            </a:r>
            <a:r>
              <a:rPr lang="en-US" altLang="en-US" sz="1500" dirty="0">
                <a:solidFill>
                  <a:srgbClr val="000000"/>
                </a:solidFill>
              </a:rPr>
              <a:t>Определить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преимущества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и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возможности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кейс</a:t>
            </a:r>
            <a:r>
              <a:rPr lang="en-US" altLang="ru-RU" sz="1500" dirty="0">
                <a:solidFill>
                  <a:srgbClr val="000000"/>
                </a:solidFill>
              </a:rPr>
              <a:t>-</a:t>
            </a:r>
            <a:r>
              <a:rPr lang="en-US" altLang="en-US" sz="1500" dirty="0">
                <a:solidFill>
                  <a:srgbClr val="000000"/>
                </a:solidFill>
              </a:rPr>
              <a:t>метода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для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развития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профессиональных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компетенций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будущих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поваров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и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кондитеров</a:t>
            </a:r>
            <a:r>
              <a:rPr lang="en-US" altLang="ru-RU" sz="1500" dirty="0">
                <a:solidFill>
                  <a:srgbClr val="000000"/>
                </a:solidFill>
              </a:rPr>
              <a:t>.</a:t>
            </a: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altLang="ru-RU" sz="1500" dirty="0">
                <a:solidFill>
                  <a:srgbClr val="000000"/>
                </a:solidFill>
              </a:rPr>
              <a:t>2.</a:t>
            </a:r>
            <a:r>
              <a:rPr lang="en-US" altLang="en-US" sz="1500" dirty="0">
                <a:solidFill>
                  <a:srgbClr val="000000"/>
                </a:solidFill>
              </a:rPr>
              <a:t>Разработать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структуру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занятий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с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использованием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кейсов</a:t>
            </a:r>
            <a:r>
              <a:rPr lang="en-US" altLang="ru-RU" sz="1500" dirty="0">
                <a:solidFill>
                  <a:srgbClr val="000000"/>
                </a:solidFill>
              </a:rPr>
              <a:t>, </a:t>
            </a:r>
            <a:r>
              <a:rPr lang="en-US" altLang="en-US" sz="1500" dirty="0">
                <a:solidFill>
                  <a:srgbClr val="000000"/>
                </a:solidFill>
              </a:rPr>
              <a:t>направленных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на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формирование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практических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навыков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и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развитие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творческого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подхода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к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решению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производственных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ситуаций</a:t>
            </a:r>
            <a:r>
              <a:rPr lang="en-US" altLang="ru-RU" sz="1500" dirty="0">
                <a:solidFill>
                  <a:srgbClr val="000000"/>
                </a:solidFill>
              </a:rPr>
              <a:t>.</a:t>
            </a: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altLang="ru-RU" sz="1500" dirty="0">
                <a:solidFill>
                  <a:srgbClr val="000000"/>
                </a:solidFill>
              </a:rPr>
              <a:t>3.</a:t>
            </a:r>
            <a:r>
              <a:rPr lang="en-US" altLang="en-US" sz="1500" dirty="0">
                <a:solidFill>
                  <a:srgbClr val="000000"/>
                </a:solidFill>
              </a:rPr>
              <a:t>Создать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коллекцию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тематических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кейсов</a:t>
            </a:r>
            <a:r>
              <a:rPr lang="en-US" altLang="ru-RU" sz="1500" dirty="0">
                <a:solidFill>
                  <a:srgbClr val="000000"/>
                </a:solidFill>
              </a:rPr>
              <a:t>, </a:t>
            </a:r>
            <a:r>
              <a:rPr lang="en-US" altLang="en-US" sz="1500" dirty="0">
                <a:solidFill>
                  <a:srgbClr val="000000"/>
                </a:solidFill>
              </a:rPr>
              <a:t>соответствующих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содержанию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образовательных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программ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подготовки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рабочих</a:t>
            </a:r>
            <a:r>
              <a:rPr lang="en-US" altLang="ru-RU" sz="1500" dirty="0">
                <a:solidFill>
                  <a:srgbClr val="000000"/>
                </a:solidFill>
              </a:rPr>
              <a:t> - </a:t>
            </a:r>
            <a:r>
              <a:rPr lang="en-US" altLang="en-US" sz="1500" dirty="0">
                <a:solidFill>
                  <a:srgbClr val="000000"/>
                </a:solidFill>
              </a:rPr>
              <a:t>профессионалов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сферы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общественного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питания</a:t>
            </a:r>
            <a:r>
              <a:rPr lang="en-US" altLang="ru-RU" sz="1500" dirty="0">
                <a:solidFill>
                  <a:srgbClr val="000000"/>
                </a:solidFill>
              </a:rPr>
              <a:t>.</a:t>
            </a: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altLang="ru-RU" sz="1500" dirty="0">
                <a:solidFill>
                  <a:srgbClr val="000000"/>
                </a:solidFill>
              </a:rPr>
              <a:t>4.</a:t>
            </a:r>
            <a:r>
              <a:rPr lang="en-US" altLang="en-US" sz="1500" dirty="0">
                <a:solidFill>
                  <a:srgbClr val="000000"/>
                </a:solidFill>
              </a:rPr>
              <a:t>Подготовить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рекомендации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по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интеграции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кейс</a:t>
            </a:r>
            <a:r>
              <a:rPr lang="en-US" altLang="ru-RU" sz="1500" dirty="0">
                <a:solidFill>
                  <a:srgbClr val="000000"/>
                </a:solidFill>
              </a:rPr>
              <a:t>-</a:t>
            </a:r>
            <a:r>
              <a:rPr lang="en-US" altLang="en-US" sz="1500" dirty="0">
                <a:solidFill>
                  <a:srgbClr val="000000"/>
                </a:solidFill>
              </a:rPr>
              <a:t>методики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в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учебные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занятия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преподавателей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общепрофессиональных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дисциплин</a:t>
            </a:r>
            <a:r>
              <a:rPr lang="en-US" altLang="ru-RU" sz="1500" dirty="0">
                <a:solidFill>
                  <a:srgbClr val="000000"/>
                </a:solidFill>
              </a:rPr>
              <a:t>.</a:t>
            </a: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altLang="ru-RU" sz="1500" dirty="0">
                <a:solidFill>
                  <a:srgbClr val="000000"/>
                </a:solidFill>
              </a:rPr>
              <a:t>5.</a:t>
            </a:r>
            <a:r>
              <a:rPr lang="en-US" altLang="en-US" sz="1500" dirty="0">
                <a:solidFill>
                  <a:srgbClr val="000000"/>
                </a:solidFill>
              </a:rPr>
              <a:t>Обеспечить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педагогов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необходимой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документацией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и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рекомендациями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для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внедрения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кейс</a:t>
            </a:r>
            <a:r>
              <a:rPr lang="en-US" altLang="ru-RU" sz="1500" dirty="0">
                <a:solidFill>
                  <a:srgbClr val="000000"/>
                </a:solidFill>
              </a:rPr>
              <a:t>-</a:t>
            </a:r>
            <a:r>
              <a:rPr lang="en-US" altLang="en-US" sz="1500" dirty="0">
                <a:solidFill>
                  <a:srgbClr val="000000"/>
                </a:solidFill>
              </a:rPr>
              <a:t>технологии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в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практику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своей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профессиональной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деятельности</a:t>
            </a:r>
            <a:r>
              <a:rPr lang="en-US" altLang="ru-RU" sz="1500" dirty="0">
                <a:solidFill>
                  <a:srgbClr val="000000"/>
                </a:solidFill>
              </a:rPr>
              <a:t>.</a:t>
            </a: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b="1" dirty="0">
                <a:solidFill>
                  <a:srgbClr val="000000"/>
                </a:solidFill>
              </a:rPr>
              <a:t>Целевая аудитория</a:t>
            </a:r>
            <a:r>
              <a:rPr lang="en-US" sz="1500" dirty="0">
                <a:solidFill>
                  <a:srgbClr val="000000"/>
                </a:solidFill>
              </a:rPr>
              <a:t> — преподаватели техникумов и колледжей Брянской области.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a2b73-5be1-7f0b-b08d-831d1990d207/019c031f-b163-72ec-b7fb-cea9614bc2f1.jpg"/>
          <p:cNvPicPr>
            <a:picLocks noChangeAspect="1"/>
          </p:cNvPicPr>
          <p:nvPr/>
        </p:nvPicPr>
        <p:blipFill>
          <a:blip r:embed="rId3"/>
          <a:srcRect l="6714" r="6714"/>
          <a:stretch>
            <a:fillRect/>
          </a:stretch>
        </p:blipFill>
        <p:spPr>
          <a:xfrm>
            <a:off x="274320" y="257175"/>
            <a:ext cx="2286000" cy="462098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743200" y="154305"/>
            <a:ext cx="5943600" cy="1388745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ctr">
              <a:lnSpc>
                <a:spcPts val="22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800" b="1" dirty="0">
                <a:solidFill>
                  <a:srgbClr val="000000"/>
                </a:solidFill>
              </a:rPr>
              <a:t>Основная часть. </a:t>
            </a:r>
            <a:r>
              <a:rPr lang="ru-RU" sz="2800" b="1" dirty="0">
                <a:solidFill>
                  <a:srgbClr val="000000"/>
                </a:solidFill>
              </a:rPr>
              <a:t>                         М</a:t>
            </a:r>
            <a:r>
              <a:rPr lang="en-US" sz="2800" b="1" dirty="0" err="1">
                <a:solidFill>
                  <a:srgbClr val="000000"/>
                </a:solidFill>
              </a:rPr>
              <a:t>одель</a:t>
            </a:r>
            <a:r>
              <a:rPr lang="en-US" sz="2800" b="1" dirty="0">
                <a:solidFill>
                  <a:srgbClr val="000000"/>
                </a:solidFill>
              </a:rPr>
              <a:t> проведения занятия</a:t>
            </a:r>
            <a:endParaRPr lang="en-US" sz="2800" dirty="0"/>
          </a:p>
        </p:txBody>
      </p:sp>
      <p:sp>
        <p:nvSpPr>
          <p:cNvPr id="4" name="Text 1"/>
          <p:cNvSpPr/>
          <p:nvPr/>
        </p:nvSpPr>
        <p:spPr>
          <a:xfrm>
            <a:off x="3110248" y="771525"/>
            <a:ext cx="5667992" cy="4264114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b="1" dirty="0">
                <a:solidFill>
                  <a:srgbClr val="000000"/>
                </a:solidFill>
              </a:rPr>
              <a:t>Этап 1. Подготовка преподавателя</a:t>
            </a:r>
            <a:endParaRPr lang="en-US" sz="1500" dirty="0"/>
          </a:p>
          <a:p>
            <a:pPr marL="177800" indent="-17780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</a:rPr>
              <a:t>Анализ типичных производственных ситуаций.</a:t>
            </a:r>
            <a:endParaRPr lang="en-US" sz="1500" dirty="0"/>
          </a:p>
          <a:p>
            <a:pPr marL="0" indent="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None/>
            </a:pPr>
            <a:r>
              <a:rPr lang="en-US" sz="1500" dirty="0">
                <a:solidFill>
                  <a:srgbClr val="000000"/>
                </a:solidFill>
              </a:rPr>
              <a:t>Формулировка целей и выбор кейса.</a:t>
            </a:r>
            <a:endParaRPr lang="en-US" sz="1500" dirty="0"/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b="1" dirty="0">
                <a:solidFill>
                  <a:srgbClr val="000000"/>
                </a:solidFill>
              </a:rPr>
              <a:t>Этап 2. Презентация кейса студентам</a:t>
            </a:r>
            <a:endParaRPr lang="en-US" sz="1500" dirty="0"/>
          </a:p>
          <a:p>
            <a:pPr marL="177800" indent="-17780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</a:rPr>
              <a:t>Ознакомление с ситуацией и постановка проблемы.</a:t>
            </a:r>
            <a:endParaRPr lang="en-US" sz="1500" dirty="0"/>
          </a:p>
          <a:p>
            <a:pPr marL="0" indent="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None/>
            </a:pPr>
            <a:r>
              <a:rPr lang="en-US" sz="1500" dirty="0">
                <a:solidFill>
                  <a:srgbClr val="000000"/>
                </a:solidFill>
              </a:rPr>
              <a:t>Определение ключевых вопросов для анализа.</a:t>
            </a:r>
            <a:endParaRPr lang="en-US" sz="1500" dirty="0"/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b="1" dirty="0">
                <a:solidFill>
                  <a:srgbClr val="000000"/>
                </a:solidFill>
              </a:rPr>
              <a:t>Этап 3. Работа над решением</a:t>
            </a:r>
            <a:endParaRPr lang="en-US" sz="1500" dirty="0"/>
          </a:p>
          <a:p>
            <a:pPr marL="177800" indent="-17780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</a:rPr>
              <a:t>Индивидуальный анализ.</a:t>
            </a:r>
            <a:endParaRPr lang="en-US" sz="1500" dirty="0"/>
          </a:p>
          <a:p>
            <a:pPr marL="0" indent="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None/>
            </a:pPr>
            <a:r>
              <a:rPr lang="en-US" sz="1500" dirty="0">
                <a:solidFill>
                  <a:srgbClr val="000000"/>
                </a:solidFill>
              </a:rPr>
              <a:t>Групповая дискуссия и поиск решений.</a:t>
            </a:r>
            <a:endParaRPr lang="en-US" sz="1500" dirty="0"/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b="1" dirty="0">
                <a:solidFill>
                  <a:srgbClr val="000000"/>
                </a:solidFill>
              </a:rPr>
              <a:t>Этап 4. Презентация выводов</a:t>
            </a:r>
            <a:endParaRPr lang="en-US" sz="1500" dirty="0"/>
          </a:p>
          <a:p>
            <a:pPr marL="177800" indent="-17780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</a:rPr>
              <a:t>Выступление групп.</a:t>
            </a:r>
            <a:endParaRPr lang="en-US" sz="1500" dirty="0"/>
          </a:p>
          <a:p>
            <a:pPr marL="0" indent="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None/>
            </a:pPr>
            <a:r>
              <a:rPr lang="en-US" sz="1500" dirty="0">
                <a:solidFill>
                  <a:srgbClr val="000000"/>
                </a:solidFill>
              </a:rPr>
              <a:t>Публичная дискуссия и аргументация.</a:t>
            </a:r>
            <a:endParaRPr lang="en-US" sz="1500" dirty="0"/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b="1" dirty="0">
                <a:solidFill>
                  <a:srgbClr val="000000"/>
                </a:solidFill>
              </a:rPr>
              <a:t>Этап 5. Оценка и рефлексия</a:t>
            </a:r>
            <a:endParaRPr lang="en-US" sz="1500" dirty="0"/>
          </a:p>
          <a:p>
            <a:pPr marL="177800" indent="-17780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</a:rPr>
              <a:t>Рефлексия студентов (Чему научились?).</a:t>
            </a:r>
            <a:endParaRPr lang="en-US" sz="1500" dirty="0"/>
          </a:p>
          <a:p>
            <a:pPr marL="177800" indent="-17780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500" dirty="0">
                <a:solidFill>
                  <a:srgbClr val="000000"/>
                </a:solidFill>
              </a:rPr>
              <a:t>Анализ преподавателем </a:t>
            </a:r>
            <a:r>
              <a:rPr lang="en-US" sz="1500" dirty="0" err="1">
                <a:solidFill>
                  <a:srgbClr val="000000"/>
                </a:solidFill>
              </a:rPr>
              <a:t>достижения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>
                <a:solidFill>
                  <a:srgbClr val="000000"/>
                </a:solidFill>
              </a:rPr>
              <a:t>цел</a:t>
            </a:r>
            <a:r>
              <a:rPr lang="ru-RU" sz="1500" dirty="0">
                <a:solidFill>
                  <a:srgbClr val="000000"/>
                </a:solidFill>
              </a:rPr>
              <a:t>и</a:t>
            </a:r>
            <a:r>
              <a:rPr lang="en-US" sz="1500" dirty="0">
                <a:solidFill>
                  <a:srgbClr val="000000"/>
                </a:solidFill>
              </a:rPr>
              <a:t>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a2b73-5be1-7f0b-b08d-831d1990d207/019c031f-b04b-796c-b1d7-f2483dc2c5ea.jpg"/>
          <p:cNvPicPr>
            <a:picLocks noChangeAspect="1"/>
          </p:cNvPicPr>
          <p:nvPr/>
        </p:nvPicPr>
        <p:blipFill>
          <a:blip r:embed="rId3"/>
          <a:srcRect t="276" b="276"/>
          <a:stretch>
            <a:fillRect/>
          </a:stretch>
        </p:blipFill>
        <p:spPr>
          <a:xfrm>
            <a:off x="6217920" y="0"/>
            <a:ext cx="2955471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308610"/>
            <a:ext cx="5114925" cy="565785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ctr">
              <a:lnSpc>
                <a:spcPts val="22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800" b="1" dirty="0" err="1">
                <a:solidFill>
                  <a:srgbClr val="000000"/>
                </a:solidFill>
              </a:rPr>
              <a:t>Пример</a:t>
            </a:r>
            <a:r>
              <a:rPr lang="en-US" sz="2800" b="1" dirty="0">
                <a:solidFill>
                  <a:srgbClr val="000000"/>
                </a:solidFill>
              </a:rPr>
              <a:t> разработки кейса</a:t>
            </a:r>
            <a:endParaRPr lang="en-US" sz="2800" dirty="0"/>
          </a:p>
        </p:txBody>
      </p:sp>
      <p:sp>
        <p:nvSpPr>
          <p:cNvPr id="4" name="Text 1"/>
          <p:cNvSpPr/>
          <p:nvPr/>
        </p:nvSpPr>
        <p:spPr>
          <a:xfrm>
            <a:off x="365760" y="695325"/>
            <a:ext cx="5845810" cy="40665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ctr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200" b="1" dirty="0">
                <a:solidFill>
                  <a:srgbClr val="000000"/>
                </a:solidFill>
              </a:rPr>
              <a:t>Кейс для дисциплины «Организация производства»</a:t>
            </a:r>
            <a:r>
              <a:rPr lang="ru-RU" altLang="en-US" sz="2200" b="1" dirty="0">
                <a:solidFill>
                  <a:srgbClr val="000000"/>
                </a:solidFill>
              </a:rPr>
              <a:t>                                                  </a:t>
            </a:r>
            <a:r>
              <a:rPr lang="en-US" sz="1500" b="1" dirty="0">
                <a:solidFill>
                  <a:srgbClr val="000000"/>
                </a:solidFill>
              </a:rPr>
              <a:t>Название:</a:t>
            </a:r>
            <a:r>
              <a:rPr lang="en-US" sz="1500" dirty="0">
                <a:solidFill>
                  <a:srgbClr val="000000"/>
                </a:solidFill>
              </a:rPr>
              <a:t>  «Оптимизация рабочего места в горячем цехе кафе „</a:t>
            </a:r>
            <a:r>
              <a:rPr lang="en-US" sz="1500" dirty="0" err="1">
                <a:solidFill>
                  <a:srgbClr val="000000"/>
                </a:solidFill>
              </a:rPr>
              <a:t>Дебрянск</a:t>
            </a:r>
            <a:r>
              <a:rPr lang="en-US" sz="1500" dirty="0">
                <a:solidFill>
                  <a:srgbClr val="000000"/>
                </a:solidFill>
              </a:rPr>
              <a:t>“»</a:t>
            </a:r>
            <a:r>
              <a:rPr lang="ru-RU" altLang="en-US" sz="1500" dirty="0">
                <a:solidFill>
                  <a:srgbClr val="000000"/>
                </a:solidFill>
              </a:rPr>
              <a:t>                                                                                                  </a:t>
            </a:r>
            <a:r>
              <a:rPr lang="en-US" sz="1500" b="1" dirty="0">
                <a:solidFill>
                  <a:srgbClr val="000000"/>
                </a:solidFill>
              </a:rPr>
              <a:t>Цель:</a:t>
            </a:r>
            <a:r>
              <a:rPr lang="en-US" sz="1500" dirty="0">
                <a:solidFill>
                  <a:srgbClr val="000000"/>
                </a:solidFill>
              </a:rPr>
              <a:t>  Освоение принципов организации рабочего пространства для обеспечения эффективности и безопасности.</a:t>
            </a:r>
            <a:endParaRPr lang="en-US" sz="2200" dirty="0"/>
          </a:p>
          <a:p>
            <a:pPr marL="0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b="1" dirty="0">
                <a:solidFill>
                  <a:srgbClr val="000000"/>
                </a:solidFill>
              </a:rPr>
              <a:t>Задача:</a:t>
            </a:r>
            <a:r>
              <a:rPr lang="en-US" sz="1500" dirty="0">
                <a:solidFill>
                  <a:srgbClr val="000000"/>
                </a:solidFill>
              </a:rPr>
              <a:t> Проанализировать планировку цеха и предложить оптимальную расстановку оборудования с учётом технологического процесса.</a:t>
            </a:r>
            <a:endParaRPr lang="en-US" sz="2200" dirty="0"/>
          </a:p>
          <a:p>
            <a:pPr marL="0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b="1" dirty="0">
                <a:solidFill>
                  <a:srgbClr val="000000"/>
                </a:solidFill>
              </a:rPr>
              <a:t>Описание ситуации: </a:t>
            </a:r>
            <a:r>
              <a:rPr lang="en-US" sz="1500" dirty="0">
                <a:solidFill>
                  <a:srgbClr val="000000"/>
                </a:solidFill>
              </a:rPr>
              <a:t> Студентам предоставлен план горячего цеха кафе с указанием площади, </a:t>
            </a:r>
            <a:r>
              <a:rPr lang="en-US" sz="1500" dirty="0" err="1">
                <a:solidFill>
                  <a:srgbClr val="000000"/>
                </a:solidFill>
              </a:rPr>
              <a:t>спис</a:t>
            </a:r>
            <a:r>
              <a:rPr lang="ru-RU" sz="1500" dirty="0">
                <a:solidFill>
                  <a:srgbClr val="000000"/>
                </a:solidFill>
              </a:rPr>
              <a:t>о</a:t>
            </a:r>
            <a:r>
              <a:rPr lang="en-US" sz="1500" dirty="0">
                <a:solidFill>
                  <a:srgbClr val="000000"/>
                </a:solidFill>
              </a:rPr>
              <a:t>к оборудования (плиты, столы, </a:t>
            </a:r>
            <a:r>
              <a:rPr lang="en-US" sz="1500" dirty="0" err="1">
                <a:solidFill>
                  <a:srgbClr val="000000"/>
                </a:solidFill>
              </a:rPr>
              <a:t>холодильники</a:t>
            </a:r>
            <a:r>
              <a:rPr lang="ru-RU" sz="1500" dirty="0">
                <a:solidFill>
                  <a:srgbClr val="000000"/>
                </a:solidFill>
              </a:rPr>
              <a:t> и т.д.</a:t>
            </a:r>
            <a:r>
              <a:rPr lang="en-US" sz="1500" dirty="0">
                <a:solidFill>
                  <a:srgbClr val="000000"/>
                </a:solidFill>
              </a:rPr>
              <a:t>)</a:t>
            </a:r>
            <a:r>
              <a:rPr lang="ru-RU" sz="1500" dirty="0">
                <a:solidFill>
                  <a:srgbClr val="000000"/>
                </a:solidFill>
              </a:rPr>
              <a:t>,</a:t>
            </a:r>
            <a:r>
              <a:rPr lang="en-US" sz="1500" dirty="0">
                <a:solidFill>
                  <a:srgbClr val="000000"/>
                </a:solidFill>
              </a:rPr>
              <a:t>  </a:t>
            </a:r>
            <a:r>
              <a:rPr lang="en-US" sz="1500" dirty="0" err="1">
                <a:solidFill>
                  <a:srgbClr val="000000"/>
                </a:solidFill>
              </a:rPr>
              <a:t>количеств</a:t>
            </a:r>
            <a:r>
              <a:rPr lang="ru-RU" sz="1500" dirty="0">
                <a:solidFill>
                  <a:srgbClr val="000000"/>
                </a:solidFill>
              </a:rPr>
              <a:t>о</a:t>
            </a:r>
            <a:r>
              <a:rPr lang="en-US" sz="1500" dirty="0">
                <a:solidFill>
                  <a:srgbClr val="000000"/>
                </a:solidFill>
              </a:rPr>
              <a:t> сотрудников в смене.</a:t>
            </a:r>
            <a:endParaRPr lang="en-US" sz="2200" dirty="0"/>
          </a:p>
          <a:p>
            <a:pPr marL="0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b="1" dirty="0">
                <a:solidFill>
                  <a:srgbClr val="000000"/>
                </a:solidFill>
              </a:rPr>
              <a:t>Ключевые вопросы для обсуждения: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endParaRPr lang="en-US" sz="2200" dirty="0"/>
          </a:p>
          <a:p>
            <a:pPr marL="177800" indent="-1778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000000"/>
                </a:solidFill>
              </a:rPr>
              <a:t>Как разместить оборудование по ходу технологического потока?</a:t>
            </a:r>
            <a:endParaRPr lang="en-US" sz="2200" dirty="0"/>
          </a:p>
          <a:p>
            <a:pPr marL="177800" indent="-1778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000000"/>
                </a:solidFill>
              </a:rPr>
              <a:t>Как обеспечить соблюдение принципа «сырое/готовое»?</a:t>
            </a:r>
            <a:endParaRPr lang="en-US" sz="2200" dirty="0"/>
          </a:p>
          <a:p>
            <a:pPr marL="177800" indent="-1778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+mj-lt"/>
              <a:buAutoNum type="arabicPeriod"/>
            </a:pPr>
            <a:r>
              <a:rPr lang="en-US" sz="1500" dirty="0">
                <a:solidFill>
                  <a:srgbClr val="000000"/>
                </a:solidFill>
              </a:rPr>
              <a:t>Какие решения повысят безопасность и эргономику?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02870"/>
            <a:ext cx="8595360" cy="3830303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lnSpc>
                <a:spcPts val="22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800" b="1" dirty="0">
                <a:solidFill>
                  <a:srgbClr val="000000"/>
                </a:solidFill>
              </a:rPr>
              <a:t>Ключевые принципы для педагога</a:t>
            </a:r>
            <a:endParaRPr lang="en-US" sz="2800" dirty="0"/>
          </a:p>
          <a:p>
            <a:pPr marL="0" indent="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None/>
            </a:pPr>
            <a:endParaRPr lang="ru-RU" sz="2000" b="1" dirty="0">
              <a:solidFill>
                <a:srgbClr val="000000"/>
              </a:solidFill>
            </a:endParaRPr>
          </a:p>
          <a:p>
            <a:pPr marL="0" indent="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None/>
            </a:pPr>
            <a:r>
              <a:rPr lang="en-US" sz="2000" b="1" dirty="0" err="1">
                <a:solidFill>
                  <a:srgbClr val="000000"/>
                </a:solidFill>
              </a:rPr>
              <a:t>Берите</a:t>
            </a:r>
            <a:r>
              <a:rPr lang="en-US" sz="2000" b="1" dirty="0">
                <a:solidFill>
                  <a:srgbClr val="000000"/>
                </a:solidFill>
              </a:rPr>
              <a:t> за основу реальные ситуации</a:t>
            </a:r>
            <a:r>
              <a:rPr lang="en-US" sz="2000" dirty="0">
                <a:solidFill>
                  <a:srgbClr val="000000"/>
                </a:solidFill>
              </a:rPr>
              <a:t> с местных предприятий питания для максимальной </a:t>
            </a:r>
            <a:r>
              <a:rPr lang="en-US" sz="2000" dirty="0" err="1">
                <a:solidFill>
                  <a:srgbClr val="000000"/>
                </a:solidFill>
              </a:rPr>
              <a:t>практической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ценности</a:t>
            </a:r>
            <a:endParaRPr lang="ru-RU" sz="2000" dirty="0">
              <a:solidFill>
                <a:srgbClr val="000000"/>
              </a:solidFill>
            </a:endParaRPr>
          </a:p>
          <a:p>
            <a:pPr marL="0" indent="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None/>
            </a:pPr>
            <a:endParaRPr lang="en-US" sz="2000" dirty="0"/>
          </a:p>
          <a:p>
            <a:pPr marL="0" indent="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None/>
            </a:pPr>
            <a:r>
              <a:rPr lang="en-US" sz="2000" b="1" dirty="0">
                <a:solidFill>
                  <a:srgbClr val="000000"/>
                </a:solidFill>
              </a:rPr>
              <a:t>Поощряйте нестандартные подходы</a:t>
            </a:r>
            <a:r>
              <a:rPr lang="en-US" sz="2000" dirty="0">
                <a:solidFill>
                  <a:srgbClr val="000000"/>
                </a:solidFill>
              </a:rPr>
              <a:t> и творчество в решении, даже стандартных, </a:t>
            </a:r>
            <a:r>
              <a:rPr lang="en-US" sz="2000" dirty="0" err="1">
                <a:solidFill>
                  <a:srgbClr val="000000"/>
                </a:solidFill>
              </a:rPr>
              <a:t>производственных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задач</a:t>
            </a:r>
            <a:endParaRPr lang="ru-RU" sz="2000" dirty="0">
              <a:solidFill>
                <a:srgbClr val="000000"/>
              </a:solidFill>
            </a:endParaRPr>
          </a:p>
          <a:p>
            <a:pPr marL="0" indent="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None/>
            </a:pPr>
            <a:endParaRPr lang="en-US" sz="2000" dirty="0"/>
          </a:p>
          <a:p>
            <a:pPr marL="0" indent="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None/>
            </a:pPr>
            <a:r>
              <a:rPr lang="en-US" sz="2000" b="1" dirty="0">
                <a:solidFill>
                  <a:srgbClr val="000000"/>
                </a:solidFill>
              </a:rPr>
              <a:t>Создавайте атмосферу дискуссии</a:t>
            </a:r>
            <a:r>
              <a:rPr lang="en-US" sz="2000" dirty="0">
                <a:solidFill>
                  <a:srgbClr val="000000"/>
                </a:solidFill>
              </a:rPr>
              <a:t>, где каждый студент может высказать и аргументировать свою </a:t>
            </a:r>
            <a:r>
              <a:rPr lang="en-US" sz="2000" dirty="0" err="1">
                <a:solidFill>
                  <a:srgbClr val="000000"/>
                </a:solidFill>
              </a:rPr>
              <a:t>точку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зрения</a:t>
            </a:r>
            <a:endParaRPr lang="ru-RU" sz="2000" dirty="0">
              <a:solidFill>
                <a:srgbClr val="000000"/>
              </a:solidFill>
            </a:endParaRPr>
          </a:p>
          <a:p>
            <a:pPr marL="0" indent="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None/>
            </a:pPr>
            <a:endParaRPr lang="en-US" sz="2000" dirty="0"/>
          </a:p>
          <a:p>
            <a:pPr marL="0" indent="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None/>
            </a:pPr>
            <a:r>
              <a:rPr lang="en-US" sz="2000" b="1" dirty="0">
                <a:solidFill>
                  <a:srgbClr val="000000"/>
                </a:solidFill>
              </a:rPr>
              <a:t>Используйте наглядность:</a:t>
            </a:r>
            <a:r>
              <a:rPr lang="en-US" sz="2000" dirty="0">
                <a:solidFill>
                  <a:srgbClr val="000000"/>
                </a:solidFill>
              </a:rPr>
              <a:t> схемы, фото, видео цехов, чтобы </a:t>
            </a:r>
            <a:r>
              <a:rPr lang="en-US" sz="2000" dirty="0" err="1">
                <a:solidFill>
                  <a:srgbClr val="000000"/>
                </a:solidFill>
              </a:rPr>
              <a:t>оживить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кейс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a2b73-5be1-7f0b-b08d-831d1990d207/019c031e-fb81-7125-bc27-b8b042d58643.jpg"/>
          <p:cNvPicPr>
            <a:picLocks noChangeAspect="1"/>
          </p:cNvPicPr>
          <p:nvPr/>
        </p:nvPicPr>
        <p:blipFill>
          <a:blip r:embed="rId3"/>
          <a:srcRect l="6714" r="6714"/>
          <a:stretch>
            <a:fillRect/>
          </a:stretch>
        </p:blipFill>
        <p:spPr>
          <a:xfrm>
            <a:off x="274320" y="257175"/>
            <a:ext cx="2286000" cy="462098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834640" y="308610"/>
            <a:ext cx="3931920" cy="30861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 algn="ctr">
              <a:lnSpc>
                <a:spcPts val="22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800" b="1" dirty="0">
                <a:solidFill>
                  <a:srgbClr val="000000"/>
                </a:solidFill>
              </a:rPr>
              <a:t> Заключение</a:t>
            </a:r>
            <a:endParaRPr lang="en-US" sz="2800" dirty="0"/>
          </a:p>
        </p:txBody>
      </p:sp>
      <p:sp>
        <p:nvSpPr>
          <p:cNvPr id="4" name="Text 1"/>
          <p:cNvSpPr/>
          <p:nvPr/>
        </p:nvSpPr>
        <p:spPr>
          <a:xfrm>
            <a:off x="2834640" y="771525"/>
            <a:ext cx="6217920" cy="432054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dirty="0">
                <a:solidFill>
                  <a:srgbClr val="000000"/>
                </a:solidFill>
              </a:rPr>
              <a:t>Ожидаемые результаты проекта:</a:t>
            </a:r>
            <a:endParaRPr lang="en-US" sz="1500" dirty="0"/>
          </a:p>
          <a:p>
            <a:pPr marL="177800" indent="-17780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500" b="1" dirty="0">
                <a:solidFill>
                  <a:srgbClr val="000000"/>
                </a:solidFill>
              </a:rPr>
              <a:t>Для педагогов</a:t>
            </a:r>
            <a:r>
              <a:rPr lang="en-US" sz="1500" dirty="0">
                <a:solidFill>
                  <a:srgbClr val="000000"/>
                </a:solidFill>
              </a:rPr>
              <a:t>: </a:t>
            </a:r>
            <a:r>
              <a:rPr lang="ru-RU" sz="1500" dirty="0">
                <a:solidFill>
                  <a:srgbClr val="000000"/>
                </a:solidFill>
              </a:rPr>
              <a:t>г</a:t>
            </a:r>
            <a:r>
              <a:rPr lang="en-US" sz="1500" dirty="0" err="1">
                <a:solidFill>
                  <a:srgbClr val="000000"/>
                </a:solidFill>
              </a:rPr>
              <a:t>отовый</a:t>
            </a:r>
            <a:r>
              <a:rPr lang="en-US" sz="1500" dirty="0">
                <a:solidFill>
                  <a:srgbClr val="000000"/>
                </a:solidFill>
              </a:rPr>
              <a:t> методический пакет (кейсы + структура + рекомендации) для быстрого и грамотного внедрения технологии в </a:t>
            </a:r>
            <a:r>
              <a:rPr lang="ru-RU" sz="1500" dirty="0">
                <a:solidFill>
                  <a:srgbClr val="000000"/>
                </a:solidFill>
              </a:rPr>
              <a:t>занятие</a:t>
            </a:r>
            <a:r>
              <a:rPr lang="en-US" sz="1500" dirty="0">
                <a:solidFill>
                  <a:srgbClr val="000000"/>
                </a:solidFill>
              </a:rPr>
              <a:t>.</a:t>
            </a:r>
            <a:endParaRPr lang="en-US" sz="1500" dirty="0"/>
          </a:p>
          <a:p>
            <a:pPr marL="177800" indent="-17780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500" b="1" dirty="0">
                <a:solidFill>
                  <a:srgbClr val="000000"/>
                </a:solidFill>
              </a:rPr>
              <a:t>Для образовательного процесса</a:t>
            </a:r>
            <a:r>
              <a:rPr lang="en-US" sz="1500" dirty="0">
                <a:solidFill>
                  <a:srgbClr val="000000"/>
                </a:solidFill>
              </a:rPr>
              <a:t>: </a:t>
            </a:r>
            <a:r>
              <a:rPr lang="ru-RU" sz="1500" dirty="0">
                <a:solidFill>
                  <a:srgbClr val="000000"/>
                </a:solidFill>
              </a:rPr>
              <a:t>п</a:t>
            </a:r>
            <a:r>
              <a:rPr lang="en-US" sz="1500" dirty="0" err="1">
                <a:solidFill>
                  <a:srgbClr val="000000"/>
                </a:solidFill>
              </a:rPr>
              <a:t>овышение</a:t>
            </a:r>
            <a:r>
              <a:rPr lang="en-US" sz="1500" dirty="0">
                <a:solidFill>
                  <a:srgbClr val="000000"/>
                </a:solidFill>
              </a:rPr>
              <a:t> мотивации и вовлечённости студентов через обучение на практике. Формирование критического мышления и опыта решения реальных </a:t>
            </a:r>
            <a:r>
              <a:rPr lang="en-US" sz="1500" dirty="0" err="1">
                <a:solidFill>
                  <a:srgbClr val="000000"/>
                </a:solidFill>
              </a:rPr>
              <a:t>задач</a:t>
            </a:r>
            <a:r>
              <a:rPr lang="en-US" sz="1500" dirty="0">
                <a:solidFill>
                  <a:srgbClr val="000000"/>
                </a:solidFill>
              </a:rPr>
              <a:t>.</a:t>
            </a:r>
            <a:endParaRPr lang="ru-RU" sz="1500" dirty="0">
              <a:solidFill>
                <a:srgbClr val="000000"/>
              </a:solidFill>
            </a:endParaRPr>
          </a:p>
          <a:p>
            <a:pPr marL="177800" indent="-17780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FontTx/>
              <a:buChar char="•"/>
            </a:pPr>
            <a:r>
              <a:rPr lang="ru-RU" sz="1500" b="1" dirty="0">
                <a:solidFill>
                  <a:srgbClr val="000000"/>
                </a:solidFill>
              </a:rPr>
              <a:t>д</a:t>
            </a:r>
            <a:r>
              <a:rPr lang="en-US" sz="1500" b="1" dirty="0" err="1">
                <a:solidFill>
                  <a:srgbClr val="000000"/>
                </a:solidFill>
              </a:rPr>
              <a:t>ля</a:t>
            </a:r>
            <a:r>
              <a:rPr lang="en-US" sz="1500" b="1" dirty="0">
                <a:solidFill>
                  <a:srgbClr val="000000"/>
                </a:solidFill>
              </a:rPr>
              <a:t> </a:t>
            </a:r>
            <a:r>
              <a:rPr lang="en-US" sz="1500" b="1" dirty="0" err="1">
                <a:solidFill>
                  <a:srgbClr val="000000"/>
                </a:solidFill>
              </a:rPr>
              <a:t>системы</a:t>
            </a:r>
            <a:r>
              <a:rPr lang="en-US" sz="1500" b="1" dirty="0">
                <a:solidFill>
                  <a:srgbClr val="000000"/>
                </a:solidFill>
              </a:rPr>
              <a:t> СПО </a:t>
            </a:r>
            <a:r>
              <a:rPr lang="en-US" sz="1500" b="1" dirty="0" err="1">
                <a:solidFill>
                  <a:srgbClr val="000000"/>
                </a:solidFill>
              </a:rPr>
              <a:t>Брянской</a:t>
            </a:r>
            <a:r>
              <a:rPr lang="en-US" sz="1500" b="1" dirty="0">
                <a:solidFill>
                  <a:srgbClr val="000000"/>
                </a:solidFill>
              </a:rPr>
              <a:t> </a:t>
            </a:r>
            <a:r>
              <a:rPr lang="en-US" sz="1500" b="1" dirty="0" err="1">
                <a:solidFill>
                  <a:srgbClr val="000000"/>
                </a:solidFill>
              </a:rPr>
              <a:t>области</a:t>
            </a:r>
            <a:r>
              <a:rPr lang="en-US" sz="1500" dirty="0">
                <a:solidFill>
                  <a:srgbClr val="000000"/>
                </a:solidFill>
              </a:rPr>
              <a:t>: </a:t>
            </a:r>
            <a:r>
              <a:rPr lang="en-US" sz="1500" dirty="0" err="1">
                <a:solidFill>
                  <a:srgbClr val="000000"/>
                </a:solidFill>
              </a:rPr>
              <a:t>Стандартизация</a:t>
            </a:r>
            <a:r>
              <a:rPr lang="en-US" sz="1500" dirty="0">
                <a:solidFill>
                  <a:srgbClr val="000000"/>
                </a:solidFill>
              </a:rPr>
              <a:t> и </a:t>
            </a:r>
            <a:r>
              <a:rPr lang="en-US" sz="1500" dirty="0" err="1">
                <a:solidFill>
                  <a:srgbClr val="000000"/>
                </a:solidFill>
              </a:rPr>
              <a:t>распространение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>
                <a:solidFill>
                  <a:srgbClr val="000000"/>
                </a:solidFill>
              </a:rPr>
              <a:t>эффективной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>
                <a:solidFill>
                  <a:srgbClr val="000000"/>
                </a:solidFill>
              </a:rPr>
              <a:t>практики</a:t>
            </a:r>
            <a:r>
              <a:rPr lang="en-US" sz="1500" dirty="0">
                <a:solidFill>
                  <a:srgbClr val="000000"/>
                </a:solidFill>
              </a:rPr>
              <a:t>, </a:t>
            </a:r>
            <a:r>
              <a:rPr lang="en-US" sz="1500" dirty="0" err="1">
                <a:solidFill>
                  <a:srgbClr val="000000"/>
                </a:solidFill>
              </a:rPr>
              <a:t>что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>
                <a:solidFill>
                  <a:srgbClr val="000000"/>
                </a:solidFill>
              </a:rPr>
              <a:t>напрямую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>
                <a:solidFill>
                  <a:srgbClr val="000000"/>
                </a:solidFill>
              </a:rPr>
              <a:t>влияет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>
                <a:solidFill>
                  <a:srgbClr val="000000"/>
                </a:solidFill>
              </a:rPr>
              <a:t>на</a:t>
            </a:r>
            <a:r>
              <a:rPr lang="en-US" sz="1500" dirty="0">
                <a:solidFill>
                  <a:srgbClr val="000000"/>
                </a:solidFill>
              </a:rPr>
              <a:t> </a:t>
            </a:r>
            <a:r>
              <a:rPr lang="en-US" sz="1500" dirty="0" err="1">
                <a:solidFill>
                  <a:srgbClr val="000000"/>
                </a:solidFill>
              </a:rPr>
              <a:t>качество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>
                <a:solidFill>
                  <a:srgbClr val="000000"/>
                </a:solidFill>
              </a:rPr>
              <a:t>подготовки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>
                <a:solidFill>
                  <a:srgbClr val="000000"/>
                </a:solidFill>
              </a:rPr>
              <a:t>будущих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ru-RU" sz="1500" dirty="0">
                <a:solidFill>
                  <a:srgbClr val="000000"/>
                </a:solidFill>
              </a:rPr>
              <a:t>профессионалов</a:t>
            </a:r>
            <a:r>
              <a:rPr lang="en-US" sz="1500" dirty="0">
                <a:solidFill>
                  <a:srgbClr val="000000"/>
                </a:solidFill>
              </a:rPr>
              <a:t>.</a:t>
            </a:r>
            <a:endParaRPr lang="en-US" sz="1500" dirty="0"/>
          </a:p>
          <a:p>
            <a:pPr marL="177800" indent="-177800">
              <a:lnSpc>
                <a:spcPts val="177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endParaRPr lang="en-US" sz="1500" dirty="0"/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b="1" dirty="0" err="1">
                <a:solidFill>
                  <a:srgbClr val="000000"/>
                </a:solidFill>
              </a:rPr>
              <a:t>Внедрение</a:t>
            </a:r>
            <a:r>
              <a:rPr lang="en-US" sz="1500" b="1" dirty="0">
                <a:solidFill>
                  <a:srgbClr val="000000"/>
                </a:solidFill>
              </a:rPr>
              <a:t> кейс-технологии — это шаг от теории к практике, от знания к компетенции.</a:t>
            </a:r>
            <a:endParaRPr lang="en-US" sz="15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a2b73-5be1-7f0b-b08d-831d1990d207/019c0323-9e3b-7f08-863d-99ac6d919288.jpg"/>
          <p:cNvPicPr>
            <a:picLocks noChangeAspect="1"/>
          </p:cNvPicPr>
          <p:nvPr/>
        </p:nvPicPr>
        <p:blipFill>
          <a:blip r:embed="rId3"/>
          <a:srcRect l="13542" r="13542"/>
          <a:stretch>
            <a:fillRect/>
          </a:stretch>
        </p:blipFill>
        <p:spPr>
          <a:xfrm>
            <a:off x="274320" y="2057400"/>
            <a:ext cx="3799614" cy="297770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74320" y="360045"/>
            <a:ext cx="4023360" cy="16426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>
              <a:lnSpc>
                <a:spcPts val="2200"/>
              </a:lnSpc>
              <a:spcAft>
                <a:spcPts val="1200"/>
              </a:spcAft>
            </a:pPr>
            <a:r>
              <a:rPr lang="en-US" sz="2200" b="1" dirty="0">
                <a:solidFill>
                  <a:srgbClr val="000000"/>
                </a:solidFill>
              </a:rPr>
              <a:t>Проект по использованию кейс-технологии педагогами СПО в подготовке студентов по </a:t>
            </a:r>
            <a:r>
              <a:rPr lang="en-US" sz="2200" b="1" dirty="0" err="1">
                <a:solidFill>
                  <a:srgbClr val="000000"/>
                </a:solidFill>
              </a:rPr>
              <a:t>профессии</a:t>
            </a:r>
            <a:r>
              <a:rPr lang="en-US" sz="2200" b="1" dirty="0">
                <a:solidFill>
                  <a:srgbClr val="000000"/>
                </a:solidFill>
              </a:rPr>
              <a:t> </a:t>
            </a:r>
            <a:r>
              <a:rPr lang="ru-RU" sz="2200" b="1" dirty="0">
                <a:solidFill>
                  <a:srgbClr val="000000"/>
                </a:solidFill>
              </a:rPr>
              <a:t>                  </a:t>
            </a:r>
            <a:r>
              <a:rPr lang="en-US" sz="2200" b="1" dirty="0">
                <a:solidFill>
                  <a:srgbClr val="000000"/>
                </a:solidFill>
              </a:rPr>
              <a:t>43.01.09 </a:t>
            </a:r>
            <a:r>
              <a:rPr lang="en-US" sz="2200" b="1" dirty="0" err="1">
                <a:solidFill>
                  <a:srgbClr val="000000"/>
                </a:solidFill>
              </a:rPr>
              <a:t>Повар</a:t>
            </a:r>
            <a:r>
              <a:rPr lang="en-US" sz="2200" b="1" dirty="0">
                <a:solidFill>
                  <a:srgbClr val="000000"/>
                </a:solidFill>
              </a:rPr>
              <a:t>, </a:t>
            </a:r>
            <a:r>
              <a:rPr lang="en-US" sz="2200" b="1" dirty="0" err="1">
                <a:solidFill>
                  <a:srgbClr val="000000"/>
                </a:solidFill>
              </a:rPr>
              <a:t>кондитер</a:t>
            </a:r>
            <a:endParaRPr lang="en-US" sz="2200" dirty="0"/>
          </a:p>
          <a:p>
            <a:pPr marL="0" indent="0">
              <a:lnSpc>
                <a:spcPts val="2200"/>
              </a:lnSpc>
              <a:spcAft>
                <a:spcPts val="1200"/>
              </a:spcAft>
              <a:buNone/>
            </a:pPr>
            <a:endParaRPr lang="ru-RU" sz="2200" b="1" dirty="0">
              <a:solidFill>
                <a:srgbClr val="000000"/>
              </a:solidFill>
            </a:endParaRPr>
          </a:p>
        </p:txBody>
      </p:sp>
      <p:sp>
        <p:nvSpPr>
          <p:cNvPr id="4" name="Text 1"/>
          <p:cNvSpPr/>
          <p:nvPr/>
        </p:nvSpPr>
        <p:spPr>
          <a:xfrm>
            <a:off x="4663440" y="565785"/>
            <a:ext cx="4023360" cy="4469323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dirty="0">
                <a:solidFill>
                  <a:srgbClr val="000000"/>
                </a:solidFill>
              </a:rPr>
              <a:t>Авторы: </a:t>
            </a:r>
            <a:endParaRPr lang="en-US" sz="1500" dirty="0"/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dirty="0">
                <a:solidFill>
                  <a:srgbClr val="000000"/>
                </a:solidFill>
              </a:rPr>
              <a:t>Чижикова </a:t>
            </a:r>
            <a:r>
              <a:rPr lang="en-US" sz="1500" dirty="0" err="1">
                <a:solidFill>
                  <a:srgbClr val="000000"/>
                </a:solidFill>
              </a:rPr>
              <a:t>Татьяна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>
                <a:solidFill>
                  <a:srgbClr val="000000"/>
                </a:solidFill>
              </a:rPr>
              <a:t>Михайловна</a:t>
            </a:r>
            <a:r>
              <a:rPr lang="ru-RU" sz="1500" dirty="0">
                <a:solidFill>
                  <a:srgbClr val="000000"/>
                </a:solidFill>
              </a:rPr>
              <a:t>,</a:t>
            </a:r>
            <a:r>
              <a:rPr lang="ru-RU" altLang="en-US" sz="1500" dirty="0">
                <a:solidFill>
                  <a:srgbClr val="000000"/>
                </a:solidFill>
              </a:rPr>
              <a:t>  </a:t>
            </a:r>
            <a:r>
              <a:rPr lang="en-US" altLang="en-US" sz="1500" dirty="0"/>
              <a:t>ГАПОУ</a:t>
            </a:r>
            <a:r>
              <a:rPr lang="ru-RU" altLang="en-US" sz="1500" dirty="0"/>
              <a:t>  </a:t>
            </a:r>
            <a:r>
              <a:rPr lang="en-US" altLang="en-US" sz="1500" dirty="0"/>
              <a:t>БТПИТ</a:t>
            </a: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dirty="0">
                <a:solidFill>
                  <a:srgbClr val="000000"/>
                </a:solidFill>
              </a:rPr>
              <a:t>Шпакова </a:t>
            </a:r>
            <a:r>
              <a:rPr lang="en-US" sz="1500" dirty="0" err="1">
                <a:solidFill>
                  <a:srgbClr val="000000"/>
                </a:solidFill>
              </a:rPr>
              <a:t>Алла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>
                <a:solidFill>
                  <a:srgbClr val="000000"/>
                </a:solidFill>
              </a:rPr>
              <a:t>Владимировна</a:t>
            </a:r>
            <a:r>
              <a:rPr lang="ru-RU" sz="1500" dirty="0">
                <a:solidFill>
                  <a:srgbClr val="000000"/>
                </a:solidFill>
              </a:rPr>
              <a:t>,</a:t>
            </a:r>
            <a:r>
              <a:rPr lang="ru-RU" altLang="en-US" sz="1500" dirty="0">
                <a:solidFill>
                  <a:srgbClr val="000000"/>
                </a:solidFill>
              </a:rPr>
              <a:t>     </a:t>
            </a:r>
            <a:r>
              <a:rPr lang="en-US" altLang="en-US" sz="1500" dirty="0">
                <a:solidFill>
                  <a:srgbClr val="000000"/>
                </a:solidFill>
              </a:rPr>
              <a:t>ГАПОУ</a:t>
            </a:r>
            <a:r>
              <a:rPr lang="en-US" altLang="ru-RU" sz="1500" dirty="0">
                <a:solidFill>
                  <a:srgbClr val="000000"/>
                </a:solidFill>
              </a:rPr>
              <a:t> </a:t>
            </a:r>
            <a:r>
              <a:rPr lang="en-US" altLang="en-US" sz="1500" dirty="0">
                <a:solidFill>
                  <a:srgbClr val="000000"/>
                </a:solidFill>
              </a:rPr>
              <a:t>БТТ</a:t>
            </a:r>
            <a:r>
              <a:rPr lang="ru-RU" altLang="en-US" sz="1500" dirty="0">
                <a:solidFill>
                  <a:srgbClr val="000000"/>
                </a:solidFill>
              </a:rPr>
              <a:t>   </a:t>
            </a:r>
            <a:endParaRPr lang="en-US" sz="1500" dirty="0"/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dirty="0">
                <a:solidFill>
                  <a:srgbClr val="000000"/>
                </a:solidFill>
              </a:rPr>
              <a:t>Строганова </a:t>
            </a:r>
            <a:r>
              <a:rPr lang="en-US" sz="1500" dirty="0" err="1">
                <a:solidFill>
                  <a:srgbClr val="000000"/>
                </a:solidFill>
              </a:rPr>
              <a:t>Ольга</a:t>
            </a: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en-US" sz="1500" dirty="0" err="1">
                <a:solidFill>
                  <a:srgbClr val="000000"/>
                </a:solidFill>
              </a:rPr>
              <a:t>Викторовна</a:t>
            </a:r>
            <a:r>
              <a:rPr lang="ru-RU" sz="1500" dirty="0">
                <a:solidFill>
                  <a:srgbClr val="000000"/>
                </a:solidFill>
              </a:rPr>
              <a:t>,</a:t>
            </a:r>
            <a:r>
              <a:rPr lang="ru-RU" altLang="en-US" sz="1500" dirty="0">
                <a:solidFill>
                  <a:srgbClr val="000000"/>
                </a:solidFill>
              </a:rPr>
              <a:t>     ГАПОУ КИПК</a:t>
            </a:r>
            <a:endParaRPr lang="en-US" sz="1500" dirty="0"/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en-US" sz="1500" dirty="0">
              <a:solidFill>
                <a:srgbClr val="000000"/>
              </a:solidFill>
            </a:endParaRP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ru-RU" sz="1500" dirty="0">
              <a:solidFill>
                <a:srgbClr val="000000"/>
              </a:solidFill>
            </a:endParaRP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ru-RU" sz="1500" dirty="0">
              <a:solidFill>
                <a:srgbClr val="000000"/>
              </a:solidFill>
            </a:endParaRP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ru-RU" sz="1500" dirty="0">
              <a:solidFill>
                <a:srgbClr val="000000"/>
              </a:solidFill>
            </a:endParaRP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ru-RU" sz="1500" dirty="0">
              <a:solidFill>
                <a:srgbClr val="000000"/>
              </a:solidFill>
            </a:endParaRP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ru-RU" sz="1500" dirty="0">
              <a:solidFill>
                <a:srgbClr val="000000"/>
              </a:solidFill>
            </a:endParaRP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ru-RU" sz="1500" dirty="0">
              <a:solidFill>
                <a:srgbClr val="000000"/>
              </a:solidFill>
            </a:endParaRP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ru-RU" sz="1500" dirty="0">
              <a:solidFill>
                <a:srgbClr val="000000"/>
              </a:solidFill>
            </a:endParaRP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dirty="0" err="1">
                <a:solidFill>
                  <a:srgbClr val="000000"/>
                </a:solidFill>
              </a:rPr>
              <a:t>Курсы</a:t>
            </a:r>
            <a:r>
              <a:rPr lang="en-US" sz="1500" dirty="0">
                <a:solidFill>
                  <a:srgbClr val="000000"/>
                </a:solidFill>
              </a:rPr>
              <a:t> повышения квалификации: </a:t>
            </a:r>
            <a:endParaRPr lang="ru-RU" sz="1500" dirty="0">
              <a:solidFill>
                <a:srgbClr val="000000"/>
              </a:solidFill>
            </a:endParaRP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dirty="0">
                <a:solidFill>
                  <a:srgbClr val="000000"/>
                </a:solidFill>
              </a:rPr>
              <a:t>26–30 января 2026 г. </a:t>
            </a:r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500" dirty="0">
                <a:solidFill>
                  <a:srgbClr val="000000"/>
                </a:solidFill>
              </a:rPr>
              <a:t> </a:t>
            </a:r>
            <a:r>
              <a:rPr lang="ru-RU" altLang="en-US" sz="1500" dirty="0">
                <a:solidFill>
                  <a:srgbClr val="000000"/>
                </a:solidFill>
              </a:rPr>
              <a:t>ГАУ ДПО БИПКРО</a:t>
            </a:r>
            <a:endParaRPr lang="en-US" sz="1500" dirty="0"/>
          </a:p>
          <a:p>
            <a:pPr marL="0" indent="0">
              <a:lnSpc>
                <a:spcPts val="2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178342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173</Words>
  <Application>Microsoft Office PowerPoint</Application>
  <PresentationFormat>Экран (16:9)</PresentationFormat>
  <Paragraphs>82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Маргарита</cp:lastModifiedBy>
  <cp:revision>10</cp:revision>
  <dcterms:created xsi:type="dcterms:W3CDTF">2026-01-28T06:13:00Z</dcterms:created>
  <dcterms:modified xsi:type="dcterms:W3CDTF">2026-02-04T09:35:10Z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17AF78DCFBA8406DA1C869B0267463F5_13</vt:lpwstr>
  </property>
  <property fmtid="{D5CDD505-2E9C-101B-9397-08002B2CF9AE}" pid="3" name="KSOProductBuildVer">
    <vt:lpwstr>1049-12.2.0.23196</vt:lpwstr>
  </property>
</Properties>
</file>