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2" r:id="rId4"/>
    <p:sldId id="263" r:id="rId5"/>
    <p:sldId id="266" r:id="rId6"/>
    <p:sldId id="267" r:id="rId7"/>
    <p:sldId id="268" r:id="rId8"/>
    <p:sldId id="270" r:id="rId9"/>
    <p:sldId id="258" r:id="rId10"/>
    <p:sldId id="259" r:id="rId11"/>
    <p:sldId id="260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5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58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00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88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192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701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5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08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5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5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0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3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1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0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1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FC0F6-3E2C-4260-80B0-69FD3A8A5185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496EEC-ACA0-4EB5-9C03-0E065B994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448554"/>
            <a:ext cx="7766936" cy="1593410"/>
          </a:xfrm>
        </p:spPr>
        <p:txBody>
          <a:bodyPr/>
          <a:lstStyle/>
          <a:p>
            <a:pPr algn="ctr"/>
            <a:r>
              <a:rPr lang="ru-RU" sz="4800" dirty="0" smtClean="0"/>
              <a:t>Активные методы обучения  в начальных классах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9538" y="3969353"/>
            <a:ext cx="7766936" cy="227753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</a:rPr>
              <a:t>                                                                       </a:t>
            </a:r>
          </a:p>
          <a:p>
            <a:pPr algn="ctr"/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dirty="0" smtClean="0">
                <a:solidFill>
                  <a:schemeClr val="accent2"/>
                </a:solidFill>
              </a:rPr>
              <a:t>                                                         </a:t>
            </a: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99" y="3159659"/>
            <a:ext cx="4092167" cy="30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7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Задание для </a:t>
            </a:r>
            <a:r>
              <a:rPr lang="ru-RU" sz="3200" dirty="0" smtClean="0"/>
              <a:t>парной или групповой </a:t>
            </a:r>
            <a:r>
              <a:rPr lang="ru-RU" sz="3200" dirty="0" smtClean="0"/>
              <a:t>работы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64" y="1520982"/>
            <a:ext cx="7385312" cy="4108425"/>
          </a:xfrm>
        </p:spPr>
      </p:pic>
    </p:spTree>
    <p:extLst>
      <p:ext uri="{BB962C8B-B14F-4D97-AF65-F5344CB8AC3E}">
        <p14:creationId xmlns:p14="http://schemas.microsoft.com/office/powerpoint/2010/main" val="11382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Лист самооценки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662009"/>
              </p:ext>
            </p:extLst>
          </p:nvPr>
        </p:nvGraphicFramePr>
        <p:xfrm>
          <a:off x="2353900" y="1692998"/>
          <a:ext cx="6183517" cy="2295216"/>
        </p:xfrm>
        <a:graphic>
          <a:graphicData uri="http://schemas.openxmlformats.org/drawingml/2006/table">
            <a:tbl>
              <a:tblPr firstRow="1" firstCol="1" bandRow="1"/>
              <a:tblGrid>
                <a:gridCol w="597144"/>
                <a:gridCol w="1748562"/>
                <a:gridCol w="1808727"/>
                <a:gridCol w="2029084"/>
              </a:tblGrid>
              <a:tr h="1113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Знаю хорошо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Иногда делаю ошибки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Мне нужна помощь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95" y="4318503"/>
            <a:ext cx="2851842" cy="25394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051" y="4146487"/>
            <a:ext cx="2326741" cy="2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/>
              <a:t>Благодарю за внимание!</a:t>
            </a: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80" y="3324274"/>
            <a:ext cx="5060119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8131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Активные методы обучения -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66251"/>
            <a:ext cx="8596668" cy="447511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м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етоды, которые побуждают учащихся к активной мыслительной и практической деятельности в процессе овладения учебным материалом. 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Развивают коммуникативные умения и навыки, помогают установлению эмоциональных контактов между учащимися, приучают работать в команде, прислушиваться к мнению своих товарищей.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Осуществляется взаимодействие в паре, в группе.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Приём «Облако слов»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7" y="1572979"/>
            <a:ext cx="4183062" cy="3739194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089970" y="1572980"/>
            <a:ext cx="4184034" cy="37391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Это визуализации данных, набор ключевых слов и словосочетаний, написанных разным размером шрифта и разным цветом.</a:t>
            </a:r>
          </a:p>
          <a:p>
            <a:r>
              <a:rPr lang="ru-RU" sz="2800" u="sng" dirty="0" smtClean="0">
                <a:solidFill>
                  <a:schemeClr val="accent2"/>
                </a:solidFill>
              </a:rPr>
              <a:t>Сервис </a:t>
            </a:r>
            <a:r>
              <a:rPr lang="en-US" sz="2800" u="sng" dirty="0" smtClean="0">
                <a:solidFill>
                  <a:schemeClr val="accent2"/>
                </a:solidFill>
              </a:rPr>
              <a:t>WordArt</a:t>
            </a:r>
            <a:endParaRPr lang="ru-RU" sz="2800" u="sng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6646" y="1491497"/>
            <a:ext cx="3150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246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061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Приём «Облако слов»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673" y="1738351"/>
            <a:ext cx="4522995" cy="472590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76" y="1738352"/>
            <a:ext cx="4020323" cy="4725908"/>
          </a:xfrm>
        </p:spPr>
      </p:pic>
    </p:spTree>
    <p:extLst>
      <p:ext uri="{BB962C8B-B14F-4D97-AF65-F5344CB8AC3E}">
        <p14:creationId xmlns:p14="http://schemas.microsoft.com/office/powerpoint/2010/main" val="27966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Приём «</a:t>
            </a:r>
            <a:r>
              <a:rPr lang="ru-RU" dirty="0" err="1" smtClean="0"/>
              <a:t>Гексы</a:t>
            </a:r>
            <a:r>
              <a:rPr lang="ru-RU" dirty="0" smtClean="0"/>
              <a:t> (соты)»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70" y="1457608"/>
            <a:ext cx="4184034" cy="4583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Используются шестиугольные карточки (</a:t>
            </a:r>
            <a:r>
              <a:rPr lang="ru-RU" b="1" dirty="0" err="1" smtClean="0">
                <a:solidFill>
                  <a:schemeClr val="accent2"/>
                </a:solidFill>
              </a:rPr>
              <a:t>гексы</a:t>
            </a:r>
            <a:r>
              <a:rPr lang="ru-RU" b="1" dirty="0" smtClean="0">
                <a:solidFill>
                  <a:schemeClr val="accent2"/>
                </a:solidFill>
              </a:rPr>
              <a:t>), на которых размещаются ключевые слова, понятия, изображения по изучаемой теме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/>
                </a:solidFill>
              </a:rPr>
              <a:t>Дети </a:t>
            </a:r>
            <a:r>
              <a:rPr lang="ru-RU" dirty="0">
                <a:solidFill>
                  <a:schemeClr val="accent1"/>
                </a:solidFill>
              </a:rPr>
              <a:t>соединяют </a:t>
            </a:r>
            <a:r>
              <a:rPr lang="ru-RU" dirty="0" err="1">
                <a:solidFill>
                  <a:schemeClr val="accent1"/>
                </a:solidFill>
              </a:rPr>
              <a:t>гексы</a:t>
            </a:r>
            <a:r>
              <a:rPr lang="ru-RU" dirty="0">
                <a:solidFill>
                  <a:schemeClr val="accent1"/>
                </a:solidFill>
              </a:rPr>
              <a:t> друг с другом, устанавливая логические связи между ними. Это не просто пересказ, а глубокий анализ и понимание материала! </a:t>
            </a:r>
            <a:endParaRPr lang="ru-RU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Можно работать индивидуально, в парах или в группах, обмениваясь идеями и знаниями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 descr="C:\Users\777\Downloads\984e48b4-17e1-43d7-9959-93d5bd4ba91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792586"/>
            <a:ext cx="4183062" cy="3877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2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Приём «</a:t>
            </a:r>
            <a:r>
              <a:rPr lang="ru-RU" dirty="0" err="1" smtClean="0"/>
              <a:t>Сорбонки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68" y="1883783"/>
            <a:ext cx="4184034" cy="415824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err="1" smtClean="0">
                <a:solidFill>
                  <a:schemeClr val="accent2"/>
                </a:solidFill>
              </a:rPr>
              <a:t>Сорбонки</a:t>
            </a:r>
            <a:r>
              <a:rPr lang="ru-RU" sz="2400" dirty="0" smtClean="0">
                <a:solidFill>
                  <a:schemeClr val="accent2"/>
                </a:solidFill>
              </a:rPr>
              <a:t> – это карточки небольшого размера, предназначенные для активной тренировки памяти, на которых с оной стороны записывается задание, а с другой – ответ.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Обучающийся, перебирая карточки, устно дает ответ на вопрос карточки и сразу имеет возможность его проверить, перевернув карточку другой стороной.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8675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Приём «Кубик </a:t>
            </a:r>
            <a:r>
              <a:rPr lang="ru-RU" dirty="0" err="1" smtClean="0"/>
              <a:t>Блума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089970" y="1358020"/>
            <a:ext cx="4184034" cy="4683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Это объёмная фигура с гранями, на которых написаны слова, являющиеся отправной точкой для ответа. Ученики бросают кубик и продолжают предложение, которое выпало.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Приём направлен на развитие критического мышления. Можно использовать на любом этапе урока</a:t>
            </a:r>
          </a:p>
          <a:p>
            <a:pPr marL="0" indent="0">
              <a:buNone/>
            </a:pP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AutoShape 6" descr="C:\Users\777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C:\Users\777\Desktop\i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C:\Users\777\Desktop\i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C:\Users\777\Desktop\i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925" y="3395050"/>
            <a:ext cx="5142368" cy="3105337"/>
          </a:xfrm>
          <a:prstGeom prst="rect">
            <a:avLst/>
          </a:prstGeom>
        </p:spPr>
      </p:pic>
      <p:pic>
        <p:nvPicPr>
          <p:cNvPr id="14" name="Объект 13" descr="C:\Users\777\Desktop\Кубик Блума. Характепистика героя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6" y="2074862"/>
            <a:ext cx="4480679" cy="3683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1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90C226"/>
                </a:solidFill>
              </a:rPr>
              <a:t>«Мнемотехника»-</a:t>
            </a:r>
            <a:br>
              <a:rPr lang="ru-RU" dirty="0" smtClean="0">
                <a:solidFill>
                  <a:srgbClr val="90C226"/>
                </a:solidFill>
              </a:rPr>
            </a:br>
            <a:r>
              <a:rPr lang="ru-RU" sz="2200" dirty="0" smtClean="0">
                <a:solidFill>
                  <a:srgbClr val="90C226"/>
                </a:solidFill>
              </a:rPr>
              <a:t>искусство запоминания, совокупность приёмов и способов</a:t>
            </a:r>
            <a:r>
              <a:rPr lang="ru-RU" sz="2200" dirty="0">
                <a:solidFill>
                  <a:srgbClr val="90C226"/>
                </a:solidFill>
              </a:rPr>
              <a:t> , </a:t>
            </a:r>
            <a:r>
              <a:rPr lang="ru-RU" sz="2200" dirty="0" smtClean="0">
                <a:solidFill>
                  <a:srgbClr val="90C226"/>
                </a:solidFill>
              </a:rPr>
              <a:t>обеспечивающих запоминание путём создания различных ассоциаций 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160589"/>
            <a:ext cx="4183062" cy="379659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160590"/>
            <a:ext cx="4184650" cy="3796590"/>
          </a:xfrm>
        </p:spPr>
      </p:pic>
    </p:spTree>
    <p:extLst>
      <p:ext uri="{BB962C8B-B14F-4D97-AF65-F5344CB8AC3E}">
        <p14:creationId xmlns:p14="http://schemas.microsoft.com/office/powerpoint/2010/main" val="37630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Задание для </a:t>
            </a:r>
            <a:r>
              <a:rPr lang="ru-RU" sz="3200" dirty="0" smtClean="0"/>
              <a:t>парной или групповой </a:t>
            </a:r>
            <a:r>
              <a:rPr lang="ru-RU" sz="3200" dirty="0" smtClean="0"/>
              <a:t>работы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55" y="1493822"/>
            <a:ext cx="8214747" cy="4548203"/>
          </a:xfrm>
        </p:spPr>
      </p:pic>
    </p:spTree>
    <p:extLst>
      <p:ext uri="{BB962C8B-B14F-4D97-AF65-F5344CB8AC3E}">
        <p14:creationId xmlns:p14="http://schemas.microsoft.com/office/powerpoint/2010/main" val="10860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</TotalTime>
  <Words>265</Words>
  <Application>Microsoft Office PowerPoint</Application>
  <PresentationFormat>Широкоэкранный</PresentationFormat>
  <Paragraphs>47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Helvetica Neue</vt:lpstr>
      <vt:lpstr>Times New Roman</vt:lpstr>
      <vt:lpstr>Trebuchet MS</vt:lpstr>
      <vt:lpstr>Wingdings 3</vt:lpstr>
      <vt:lpstr>Грань</vt:lpstr>
      <vt:lpstr>Активные методы обучения  в начальных классах</vt:lpstr>
      <vt:lpstr>Активные методы обучения - </vt:lpstr>
      <vt:lpstr>Приём «Облако слов»</vt:lpstr>
      <vt:lpstr>Приём «Облако слов»</vt:lpstr>
      <vt:lpstr>Приём «Гексы (соты)» </vt:lpstr>
      <vt:lpstr>Приём «Сорбонки»</vt:lpstr>
      <vt:lpstr>Приём «Кубик Блума»</vt:lpstr>
      <vt:lpstr> «Мнемотехника»- искусство запоминания, совокупность приёмов и способов , обеспечивающих запоминание путём создания различных ассоциаций </vt:lpstr>
      <vt:lpstr>Задание для парной или групповой работы</vt:lpstr>
      <vt:lpstr>Задание для парной или групповой работы</vt:lpstr>
      <vt:lpstr>Лист самооценки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Активные методы обучения на уроках русского языка и литературного чтения в начальных классах</dc:title>
  <dc:creator>777</dc:creator>
  <cp:lastModifiedBy>777</cp:lastModifiedBy>
  <cp:revision>16</cp:revision>
  <dcterms:created xsi:type="dcterms:W3CDTF">2024-03-24T13:14:17Z</dcterms:created>
  <dcterms:modified xsi:type="dcterms:W3CDTF">2025-11-27T18:07:37Z</dcterms:modified>
</cp:coreProperties>
</file>