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2"/>
  </p:handoutMasterIdLst>
  <p:sldIdLst>
    <p:sldId id="256" r:id="rId2"/>
    <p:sldId id="262" r:id="rId3"/>
    <p:sldId id="264" r:id="rId4"/>
    <p:sldId id="265" r:id="rId5"/>
    <p:sldId id="266" r:id="rId6"/>
    <p:sldId id="276" r:id="rId7"/>
    <p:sldId id="270" r:id="rId8"/>
    <p:sldId id="273" r:id="rId9"/>
    <p:sldId id="274" r:id="rId10"/>
    <p:sldId id="27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1918"/>
    <a:srgbClr val="2A170F"/>
    <a:srgbClr val="212932"/>
    <a:srgbClr val="374454"/>
    <a:srgbClr val="758DAF"/>
    <a:srgbClr val="AE0001"/>
    <a:srgbClr val="02489D"/>
    <a:srgbClr val="270100"/>
    <a:srgbClr val="591103"/>
    <a:srgbClr val="213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1291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5087" y="1465729"/>
            <a:ext cx="7900264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4/23/2025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"/>
            <a:ext cx="7869891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5287388"/>
            <a:ext cx="2362200" cy="157061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 rot="16200000">
            <a:off x="6504494" y="5564694"/>
            <a:ext cx="1570612" cy="1016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781798" y="5278442"/>
            <a:ext cx="2362202" cy="1016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10800000">
            <a:off x="6768236" y="2803462"/>
            <a:ext cx="2362202" cy="247497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5400000">
            <a:off x="4412355" y="4439410"/>
            <a:ext cx="2362202" cy="247497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177" y="1419953"/>
            <a:ext cx="8178822" cy="5438047"/>
          </a:xfrm>
          <a:prstGeom prst="rect">
            <a:avLst/>
          </a:prstGeom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023582" y="624877"/>
            <a:ext cx="812041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«гибких </a:t>
            </a:r>
            <a:r>
              <a:rPr lang="ru-RU" sz="2800" b="1" i="1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навыков</a:t>
            </a:r>
            <a:r>
              <a:rPr lang="ru-RU" sz="2800" b="1" i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r>
              <a:rPr kumimoji="0" lang="ru-RU" sz="28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через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работу с текстом</a:t>
            </a:r>
            <a:r>
              <a:rPr kumimoji="0" lang="ru-RU" sz="28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уроках окружающего мира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67784" y="1828800"/>
            <a:ext cx="33573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«Научить человека жить в информационном мире – важнейшая задача современной школы»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Академик А.П. Семенов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6603" y="4612943"/>
            <a:ext cx="38425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Пунина Анастасия Владимировна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читель начальных классов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МБОУ СОШ № 26 имени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В.И.Кугаева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Источники: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Бондаренко Г. И. Развитие умений смыслового чтения в начальной школе,  журнал «Начальная школа» </a:t>
            </a:r>
          </a:p>
          <a:p>
            <a:pPr lvl="0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Мишакина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Т.Л., Гладкова С.А. Формируем универсальные учебные действия на уроках окружающего мира,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Ювента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М., 2016</a:t>
            </a:r>
          </a:p>
          <a:p>
            <a:pPr lvl="0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Наволенко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Г. Я. Работа с научно-популярными текстами (Формирование осознанного чтения) Г.Я.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Наволенко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журнал «Начальная школа»  №8 2012, с.25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5660" y="982639"/>
            <a:ext cx="83114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Мир наших детей не будет похож на мир предыдущих поколений, будущее во многом зависит от их способностей, понимать и воспринимать новые концепции, делать правильный выбор, а также учиться и уметь адаптироваться к изменяющимся условиям в течение всей своей жизни . В условиях  постоянно растущего потока информации человеку необходима способность ориентироваться в ситуации (профессиональной, учебной, бытовой), выбирать и реализовывать на практике адекватные способы получения информации, то есть быть информационно грамотной личностью.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http://www.gan-asesores.es/wp-content/uploads/2013/08/Imag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3707" y="3850678"/>
            <a:ext cx="4787196" cy="2761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Ключевые термины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41696"/>
            <a:ext cx="9143999" cy="5916304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«Гибкие навыки»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«способность и умение самостоятельно искать, анализировать, отбирать,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обрабатывать и передавать необходимую информацию при помощи устных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письменных коммуникативных информационных технологий».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этим термином тесно взаимосвязаны"информационная грамотность" и "информационная культура".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Информационная грамотность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 совокупность знаний, умений, навыков, поведенческих качеств учащегося, позволяющих эффективно находить, оценивать, использовать информацию для успешного включения в разнообразные виды деятельности и отношений.»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Информационная культура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предполагает возможность и готовность учеников самостоятельно работать с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информацией любого вида: текстовой, звуковой, графической.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20119" y="2593075"/>
            <a:ext cx="4449169" cy="6687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Гибкие навыки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1194" y="3835021"/>
            <a:ext cx="3944203" cy="6687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Информационная грамотность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81182" y="3807724"/>
            <a:ext cx="4026090" cy="6414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Информационная культура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3425588" y="3316406"/>
            <a:ext cx="545911" cy="49131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322627" y="3343701"/>
            <a:ext cx="627797" cy="40943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6" idx="1"/>
          </p:cNvCxnSpPr>
          <p:nvPr/>
        </p:nvCxnSpPr>
        <p:spPr>
          <a:xfrm>
            <a:off x="4271749" y="4114800"/>
            <a:ext cx="409433" cy="1364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 сформировать гибкие навыки у школьника?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ocuments\f26c3c4d7dd75a64ce5293a52e71a5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716" y="1269242"/>
            <a:ext cx="2210938" cy="196527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374711" y="1241947"/>
            <a:ext cx="63052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формирования необходимо 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методическом комплекте (УМК) присутствовал материал  который с первых дней обучения детей в школе постоянно и планомерно ставил бы каждого ученика в ситуацию, в которой ему необходимо работать с информацией : вычленять её, воспринимать , преобразовывать ,фиксировать , преобразовывать, сохранять , излагать.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Только при таком условии можно добиться выполнение требований Стандарта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: «В результате изучения всех без исключения предметов в начальной школе выпускники приобретут первичные навыки работы с информацией».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Учебники «Окружающему мир» А.А. Плешакова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ориентированы на требования новых стандартов, предоставляют возможность работы с информацией 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Admin\Documents\img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16658"/>
            <a:ext cx="2361063" cy="214269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"/>
            <a:ext cx="7869891" cy="1419366"/>
          </a:xfrm>
        </p:spPr>
        <p:txBody>
          <a:bodyPr>
            <a:normAutofit/>
          </a:bodyPr>
          <a:lstStyle/>
          <a:p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работы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9684" y="1132764"/>
            <a:ext cx="63121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формирование информационных умений обучающихся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74710" y="1842448"/>
            <a:ext cx="4121623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Работу с информацией предложено  структурировать по разделам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4842" y="3725840"/>
            <a:ext cx="2224585" cy="8598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altLang="ru-RU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Получение, </a:t>
            </a:r>
          </a:p>
          <a:p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поиск и фиксация информации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11440" y="3712191"/>
            <a:ext cx="1937982" cy="7779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1569" y="5145207"/>
            <a:ext cx="7055893" cy="6960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alt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Подбор заданий, направленных на формирование информационных умений.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042245" y="3603010"/>
            <a:ext cx="1856095" cy="9416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sz="2000" dirty="0" smtClean="0"/>
          </a:p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оценка </a:t>
            </a:r>
          </a:p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достоверности информации</a:t>
            </a: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Прямая со стрелкой 57"/>
          <p:cNvCxnSpPr/>
          <p:nvPr/>
        </p:nvCxnSpPr>
        <p:spPr>
          <a:xfrm rot="16200000" flipH="1">
            <a:off x="3295933" y="3227696"/>
            <a:ext cx="873458" cy="136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6305266" y="2811439"/>
            <a:ext cx="941695" cy="7369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10800000" flipV="1">
            <a:off x="1992576" y="2784143"/>
            <a:ext cx="982637" cy="8598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5400000">
            <a:off x="1378424" y="4817663"/>
            <a:ext cx="477674" cy="1364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rot="16200000" flipH="1">
            <a:off x="3521122" y="4804010"/>
            <a:ext cx="545911" cy="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rot="16200000" flipH="1">
            <a:off x="7417559" y="4892723"/>
            <a:ext cx="354846" cy="136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893325" y="3603010"/>
            <a:ext cx="24156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dirty="0" smtClean="0">
                <a:solidFill>
                  <a:srgbClr val="000000"/>
                </a:solidFill>
              </a:rPr>
              <a:t>Понимание и преобразование информации</a:t>
            </a:r>
            <a:endParaRPr lang="ru-RU" altLang="ru-RU" dirty="0" smtClean="0"/>
          </a:p>
        </p:txBody>
      </p:sp>
      <p:sp>
        <p:nvSpPr>
          <p:cNvPr id="22" name="Прямоугольник 21"/>
          <p:cNvSpPr/>
          <p:nvPr/>
        </p:nvSpPr>
        <p:spPr>
          <a:xfrm>
            <a:off x="4899546" y="3657599"/>
            <a:ext cx="2006221" cy="8461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981434" y="3603008"/>
            <a:ext cx="19379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Применение и</a:t>
            </a:r>
          </a:p>
          <a:p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представление</a:t>
            </a:r>
          </a:p>
          <a:p>
            <a:r>
              <a:rPr lang="ru-RU" alt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информации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 rot="16200000" flipH="1">
            <a:off x="5581935" y="4831307"/>
            <a:ext cx="518619" cy="2729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16200000" flipH="1">
            <a:off x="5295332" y="3220870"/>
            <a:ext cx="723330" cy="136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3015" y="1869743"/>
            <a:ext cx="7065526" cy="1637731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Приёмы работы с текстом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ocuments\depositphotos_103903130-stock-illustration-boy-sit-on-glob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934269" cy="2180229"/>
          </a:xfrm>
          <a:prstGeom prst="rect">
            <a:avLst/>
          </a:prstGeom>
          <a:noFill/>
        </p:spPr>
      </p:pic>
      <p:pic>
        <p:nvPicPr>
          <p:cNvPr id="1027" name="Picture 3" descr="C:\Users\Admin\Documents\4d2ef70983639f4439fef9a81bbd11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7898" y="4207065"/>
            <a:ext cx="3232345" cy="2152792"/>
          </a:xfrm>
          <a:prstGeom prst="rect">
            <a:avLst/>
          </a:prstGeom>
          <a:noFill/>
        </p:spPr>
      </p:pic>
      <p:pic>
        <p:nvPicPr>
          <p:cNvPr id="1028" name="Picture 4" descr="C:\Users\Admin\Documents\14070984622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13946" y="275514"/>
            <a:ext cx="2879678" cy="19197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Приём «Инсерт»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чтение с пометками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5087" y="832513"/>
            <a:ext cx="7900264" cy="53444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«V»  -  я это знал</a:t>
            </a:r>
          </a:p>
          <a:p>
            <a:pPr>
              <a:buNone/>
            </a:pPr>
            <a:r>
              <a:rPr lang="ru-RU" alt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– » - я думал иначе</a:t>
            </a:r>
          </a:p>
          <a:p>
            <a:pPr>
              <a:buNone/>
            </a:pPr>
            <a:r>
              <a:rPr lang="ru-RU" alt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«+» - новое для меня</a:t>
            </a:r>
          </a:p>
          <a:p>
            <a:pPr algn="just">
              <a:buNone/>
            </a:pPr>
            <a:r>
              <a:rPr lang="ru-RU" alt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«?» - интересно, непонятно, нужно              разобраться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Прием «Двойной дневник»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 algn="just">
              <a:buNone/>
            </a:pPr>
            <a:endParaRPr lang="ru-RU" alt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alt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1195" y="3794078"/>
            <a:ext cx="7165074" cy="26340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341194" y="4667534"/>
            <a:ext cx="7069540" cy="272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3592773" y="5141793"/>
            <a:ext cx="2689404" cy="212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45660" y="3766783"/>
            <a:ext cx="4681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 привлекло моё внимание в тексте ключевые слова (понятия , даты м т. д.)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58854" y="3912973"/>
            <a:ext cx="2312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Мои комментарии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1188" y="1"/>
            <a:ext cx="5987353" cy="133773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Приём « Ромашка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Блума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»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019869" y="2251881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 rot="1803586">
            <a:off x="464022" y="1596788"/>
            <a:ext cx="1774208" cy="9144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951629" y="873457"/>
            <a:ext cx="914400" cy="140572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 rot="20034183">
            <a:off x="764275" y="2866031"/>
            <a:ext cx="1433014" cy="914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 rot="20224420">
            <a:off x="2715905" y="1569493"/>
            <a:ext cx="1596788" cy="914400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002667" y="3137407"/>
            <a:ext cx="914400" cy="132541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 rot="18703652">
            <a:off x="2988285" y="2646405"/>
            <a:ext cx="914400" cy="1370721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954137" y="1446663"/>
            <a:ext cx="363030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1.Простой вопрос: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Уточняющий вопрос: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3.Интерпреционный вопрос: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4.Творческий вопрос: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5.Оценочный вопрос: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6.Практический вопрос: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2" name="Дуга 11"/>
          <p:cNvSpPr/>
          <p:nvPr/>
        </p:nvSpPr>
        <p:spPr>
          <a:xfrm>
            <a:off x="2579426" y="3029803"/>
            <a:ext cx="395786" cy="3828197"/>
          </a:xfrm>
          <a:prstGeom prst="arc">
            <a:avLst>
              <a:gd name="adj1" fmla="val 16061460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14" descr="кувшинк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31" y="5633823"/>
            <a:ext cx="1324051" cy="994868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5" name="Picture 13" descr="кубышка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116" y="5619028"/>
            <a:ext cx="1484985" cy="1024459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6" name="Рисунок 15" descr="http://saransk.alleyann.ru/assets/images/products/2814/TyphaAngustifolia_04_thumb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531" y="5568286"/>
            <a:ext cx="1272209" cy="1064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http://www.xsunx.ru/data/media/8/alga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979" y="5595583"/>
            <a:ext cx="1476523" cy="10372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2949" y="1"/>
            <a:ext cx="6055592" cy="133773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Интеллект -карта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138984" y="2129052"/>
            <a:ext cx="1078173" cy="111911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05469" y="1569494"/>
            <a:ext cx="1528550" cy="4503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81183" y="2647665"/>
            <a:ext cx="1610436" cy="35484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18866" y="2320119"/>
            <a:ext cx="1665026" cy="3821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138985" y="2415655"/>
            <a:ext cx="1930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Пресный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водоём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10185" y="1555844"/>
            <a:ext cx="1075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растения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0800000" flipV="1">
            <a:off x="4749419" y="2595601"/>
            <a:ext cx="1378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животные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6980" y="2306472"/>
            <a:ext cx="2044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Место обитания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10800000">
            <a:off x="2688609" y="2060812"/>
            <a:ext cx="559558" cy="3411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244454" y="2879678"/>
            <a:ext cx="4230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11" idx="0"/>
          </p:cNvCxnSpPr>
          <p:nvPr/>
        </p:nvCxnSpPr>
        <p:spPr>
          <a:xfrm rot="16200000" flipH="1">
            <a:off x="1582450" y="2129736"/>
            <a:ext cx="286604" cy="668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607326" y="2709080"/>
            <a:ext cx="382137" cy="3684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6200000" flipH="1">
            <a:off x="1248772" y="2941092"/>
            <a:ext cx="586850" cy="272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16200000" flipH="1">
            <a:off x="1903862" y="2927444"/>
            <a:ext cx="464024" cy="682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722125" y="1951630"/>
            <a:ext cx="1624084" cy="39578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612943" y="3330053"/>
            <a:ext cx="1733266" cy="35484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6523630" y="2715904"/>
            <a:ext cx="1897039" cy="57320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>
            <a:stCxn id="10" idx="0"/>
          </p:cNvCxnSpPr>
          <p:nvPr/>
        </p:nvCxnSpPr>
        <p:spPr>
          <a:xfrm rot="16200000" flipV="1">
            <a:off x="5317951" y="2474921"/>
            <a:ext cx="220891" cy="204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6" idx="3"/>
            <a:endCxn id="34" idx="1"/>
          </p:cNvCxnSpPr>
          <p:nvPr/>
        </p:nvCxnSpPr>
        <p:spPr>
          <a:xfrm>
            <a:off x="6291619" y="2825086"/>
            <a:ext cx="232011" cy="1774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6" idx="2"/>
            <a:endCxn id="33" idx="0"/>
          </p:cNvCxnSpPr>
          <p:nvPr/>
        </p:nvCxnSpPr>
        <p:spPr>
          <a:xfrm rot="5400000">
            <a:off x="5319216" y="3162868"/>
            <a:ext cx="327546" cy="6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640239" y="1965278"/>
            <a:ext cx="1891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 питания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626591" y="3370998"/>
            <a:ext cx="1961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Место обитания</a:t>
            </a:r>
          </a:p>
          <a:p>
            <a:endParaRPr lang="ru-RU" dirty="0"/>
          </a:p>
        </p:txBody>
      </p:sp>
      <p:sp>
        <p:nvSpPr>
          <p:cNvPr id="48" name="TextBox 47"/>
          <p:cNvSpPr txBox="1"/>
          <p:nvPr/>
        </p:nvSpPr>
        <p:spPr>
          <a:xfrm>
            <a:off x="6537278" y="2715905"/>
            <a:ext cx="1924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Принадлежность к классам</a:t>
            </a:r>
            <a:endParaRPr lang="ru-RU" dirty="0"/>
          </a:p>
        </p:txBody>
      </p:sp>
      <p:cxnSp>
        <p:nvCxnSpPr>
          <p:cNvPr id="52" name="Прямая со стрелкой 51"/>
          <p:cNvCxnSpPr/>
          <p:nvPr/>
        </p:nvCxnSpPr>
        <p:spPr>
          <a:xfrm rot="16200000" flipV="1">
            <a:off x="4667535" y="1733265"/>
            <a:ext cx="354842" cy="545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stCxn id="32" idx="0"/>
          </p:cNvCxnSpPr>
          <p:nvPr/>
        </p:nvCxnSpPr>
        <p:spPr>
          <a:xfrm rot="16200000" flipV="1">
            <a:off x="5312392" y="1729854"/>
            <a:ext cx="423081" cy="204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rot="5400000" flipH="1" flipV="1">
            <a:off x="6011839" y="1644556"/>
            <a:ext cx="395785" cy="1910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>
            <a:stCxn id="47" idx="1"/>
          </p:cNvCxnSpPr>
          <p:nvPr/>
        </p:nvCxnSpPr>
        <p:spPr>
          <a:xfrm rot="10800000" flipV="1">
            <a:off x="4271749" y="3694164"/>
            <a:ext cx="354842" cy="3046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rot="5400000">
            <a:off x="4763069" y="3903260"/>
            <a:ext cx="491320" cy="818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rot="5400000">
            <a:off x="5179326" y="3951028"/>
            <a:ext cx="450376" cy="272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rot="16200000" flipH="1">
            <a:off x="5773003" y="3835020"/>
            <a:ext cx="382137" cy="1637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rot="5400000" flipH="1" flipV="1">
            <a:off x="6892120" y="2470245"/>
            <a:ext cx="382137" cy="1091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rot="5400000" flipH="1" flipV="1">
            <a:off x="7629098" y="2552132"/>
            <a:ext cx="313898" cy="409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>
            <a:stCxn id="48" idx="3"/>
          </p:cNvCxnSpPr>
          <p:nvPr/>
        </p:nvCxnSpPr>
        <p:spPr>
          <a:xfrm>
            <a:off x="8461612" y="3039071"/>
            <a:ext cx="259307" cy="316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rot="16200000" flipH="1">
            <a:off x="6817056" y="3446059"/>
            <a:ext cx="341194" cy="272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rot="16200000" flipH="1">
            <a:off x="7608627" y="3473355"/>
            <a:ext cx="436728" cy="409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Рисунок 42" descr="C:\Users\Admin\Documents\ac84b112451843.582a0847b6c1f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681183"/>
            <a:ext cx="5254388" cy="2176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1003</TotalTime>
  <Words>467</Words>
  <Application>Microsoft Office PowerPoint</Application>
  <PresentationFormat>Экран (4:3)</PresentationFormat>
  <Paragraphs>77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Актуальность</vt:lpstr>
      <vt:lpstr>Ключевые термины</vt:lpstr>
      <vt:lpstr>Как сформировать гибкие навыки у школьника?</vt:lpstr>
      <vt:lpstr>Система работы </vt:lpstr>
      <vt:lpstr>Приёмы работы с текстом</vt:lpstr>
      <vt:lpstr>Приём «Инсерт» чтение с пометками</vt:lpstr>
      <vt:lpstr>Приём « Ромашка Блума » </vt:lpstr>
      <vt:lpstr>Интеллект -карта</vt:lpstr>
      <vt:lpstr>Источники: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User</cp:lastModifiedBy>
  <cp:revision>155</cp:revision>
  <dcterms:created xsi:type="dcterms:W3CDTF">2016-11-18T14:12:19Z</dcterms:created>
  <dcterms:modified xsi:type="dcterms:W3CDTF">2025-04-23T05:42:00Z</dcterms:modified>
</cp:coreProperties>
</file>