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57" r:id="rId3"/>
    <p:sldId id="259" r:id="rId4"/>
    <p:sldId id="261" r:id="rId5"/>
    <p:sldId id="264" r:id="rId6"/>
    <p:sldId id="266" r:id="rId7"/>
    <p:sldId id="265" r:id="rId8"/>
    <p:sldId id="268" r:id="rId9"/>
    <p:sldId id="262" r:id="rId10"/>
    <p:sldId id="269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ниже базового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СД_1</c:v>
                </c:pt>
                <c:pt idx="1">
                  <c:v>СД_2</c:v>
                </c:pt>
                <c:pt idx="2">
                  <c:v>СД_5</c:v>
                </c:pt>
                <c:pt idx="3">
                  <c:v>СД_6</c:v>
                </c:pt>
                <c:pt idx="4">
                  <c:v>СД_17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4.5</c:v>
                </c:pt>
                <c:pt idx="1">
                  <c:v>7.8</c:v>
                </c:pt>
                <c:pt idx="2">
                  <c:v>8.7000000000000011</c:v>
                </c:pt>
                <c:pt idx="3">
                  <c:v>17.899999999999999</c:v>
                </c:pt>
                <c:pt idx="4">
                  <c:v>22.2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E9-459B-9DE6-29B60468313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базовый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СД_1</c:v>
                </c:pt>
                <c:pt idx="1">
                  <c:v>СД_2</c:v>
                </c:pt>
                <c:pt idx="2">
                  <c:v>СД_5</c:v>
                </c:pt>
                <c:pt idx="3">
                  <c:v>СД_6</c:v>
                </c:pt>
                <c:pt idx="4">
                  <c:v>СД_17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13.9</c:v>
                </c:pt>
                <c:pt idx="1">
                  <c:v>21.9</c:v>
                </c:pt>
                <c:pt idx="2">
                  <c:v>19.600000000000001</c:v>
                </c:pt>
                <c:pt idx="3">
                  <c:v>30.8</c:v>
                </c:pt>
                <c:pt idx="4">
                  <c:v>33.300000000000004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E9-459B-9DE6-29B60468313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СД_1</c:v>
                </c:pt>
                <c:pt idx="1">
                  <c:v>СД_2</c:v>
                </c:pt>
                <c:pt idx="2">
                  <c:v>СД_5</c:v>
                </c:pt>
                <c:pt idx="3">
                  <c:v>СД_6</c:v>
                </c:pt>
                <c:pt idx="4">
                  <c:v>СД_17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65.5</c:v>
                </c:pt>
                <c:pt idx="1">
                  <c:v>67.2</c:v>
                </c:pt>
                <c:pt idx="2">
                  <c:v>67.400000000000006</c:v>
                </c:pt>
                <c:pt idx="3">
                  <c:v>51.3</c:v>
                </c:pt>
                <c:pt idx="4">
                  <c:v>44.4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E9-459B-9DE6-29B60468313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dLbl>
              <c:idx val="1"/>
              <c:layout>
                <c:manualLayout>
                  <c:x val="6.6425112876925966E-3"/>
                  <c:y val="-2.3174158157648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8E9-459B-9DE6-29B604683139}"/>
                </c:ext>
              </c:extLst>
            </c:dLbl>
            <c:dLbl>
              <c:idx val="2"/>
              <c:layout>
                <c:manualLayout>
                  <c:x val="3.3212556438463291E-3"/>
                  <c:y val="-7.72471938588278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8E9-459B-9DE6-29B6046831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СД_1</c:v>
                </c:pt>
                <c:pt idx="1">
                  <c:v>СД_2</c:v>
                </c:pt>
                <c:pt idx="2">
                  <c:v>СД_5</c:v>
                </c:pt>
                <c:pt idx="3">
                  <c:v>СД_6</c:v>
                </c:pt>
                <c:pt idx="4">
                  <c:v>СД_17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16.100000000000001</c:v>
                </c:pt>
                <c:pt idx="1">
                  <c:v>3.1</c:v>
                </c:pt>
                <c:pt idx="2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E9-459B-9DE6-29B6046831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6165248"/>
        <c:axId val="116179328"/>
        <c:axId val="0"/>
      </c:bar3DChart>
      <c:catAx>
        <c:axId val="116165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179328"/>
        <c:crosses val="autoZero"/>
        <c:auto val="1"/>
        <c:lblAlgn val="ctr"/>
        <c:lblOffset val="100"/>
        <c:noMultiLvlLbl val="0"/>
      </c:catAx>
      <c:valAx>
        <c:axId val="116179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165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9736771135556879E-2"/>
          <c:y val="3.2834227225779278E-2"/>
          <c:w val="0.92953136396570524"/>
          <c:h val="0.75115146015359724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ниже базового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dLbl>
              <c:idx val="0"/>
              <c:layout>
                <c:manualLayout>
                  <c:x val="1.5331235569625422E-3"/>
                  <c:y val="4.1042568584538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713-4454-9B92-488AF2F2C3A9}"/>
                </c:ext>
              </c:extLst>
            </c:dLbl>
            <c:dLbl>
              <c:idx val="1"/>
              <c:layout>
                <c:manualLayout>
                  <c:x val="0"/>
                  <c:y val="4.9251340838668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713-4454-9B92-488AF2F2C3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СД_1</c:v>
                </c:pt>
                <c:pt idx="1">
                  <c:v>СД_2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0.4</c:v>
                </c:pt>
                <c:pt idx="1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E9-459B-9DE6-29B60468313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базовый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СД_1</c:v>
                </c:pt>
                <c:pt idx="1">
                  <c:v>СД_2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8.1</c:v>
                </c:pt>
                <c:pt idx="1">
                  <c:v>24.6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E9-459B-9DE6-29B60468313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СД_1</c:v>
                </c:pt>
                <c:pt idx="1">
                  <c:v>СД_2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70.7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E9-459B-9DE6-29B60468313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rgbClr val="002060"/>
              </a:solidFill>
            </a:ln>
            <a:effectLst/>
            <a:sp3d>
              <a:contourClr>
                <a:srgbClr val="002060"/>
              </a:contourClr>
            </a:sp3d>
          </c:spPr>
          <c:invertIfNegative val="0"/>
          <c:dLbls>
            <c:dLbl>
              <c:idx val="1"/>
              <c:layout>
                <c:manualLayout>
                  <c:x val="6.6425112876925957E-3"/>
                  <c:y val="-2.3174158157648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8E9-459B-9DE6-29B604683139}"/>
                </c:ext>
              </c:extLst>
            </c:dLbl>
            <c:dLbl>
              <c:idx val="2"/>
              <c:layout>
                <c:manualLayout>
                  <c:x val="3.3212556438463286E-3"/>
                  <c:y val="-7.72471938588279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E9-459B-9DE6-29B6046831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СД_1</c:v>
                </c:pt>
                <c:pt idx="1">
                  <c:v>СД_2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20.7</c:v>
                </c:pt>
                <c:pt idx="1">
                  <c:v>13.8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E9-459B-9DE6-29B6046831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6986112"/>
        <c:axId val="126987648"/>
        <c:axId val="0"/>
      </c:bar3DChart>
      <c:catAx>
        <c:axId val="12698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6987648"/>
        <c:crosses val="autoZero"/>
        <c:auto val="1"/>
        <c:lblAlgn val="ctr"/>
        <c:lblOffset val="100"/>
        <c:noMultiLvlLbl val="0"/>
      </c:catAx>
      <c:valAx>
        <c:axId val="126987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6986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427256184463497"/>
          <c:y val="0.91744712590633448"/>
          <c:w val="0.7945210027062648"/>
          <c:h val="8.25528740936654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A0578-F53E-4680-B14E-270F12932027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FECF2F-B8A7-42CB-8E04-BB4EB7E621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704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49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020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608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596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60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B10AB-32FF-4AB3-B67B-E6BFD5A4368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82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138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2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86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819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684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903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425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249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875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743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445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00F25-2953-49DF-B8B4-782D42A474ED}" type="datetimeFigureOut">
              <a:rPr lang="ru-RU" smtClean="0"/>
              <a:pPr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E0168-5B76-4E2A-8120-6A7D8519C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45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820F7C9-75EE-4A19-A806-15ACC57B3E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080" y="5154825"/>
            <a:ext cx="6979920" cy="17630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1628294"/>
            <a:ext cx="1219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Итоги самодиагностики образовательных организаций по магистральному направлению «Воспитание» проекта </a:t>
            </a:r>
            <a:br>
              <a:rPr lang="ru-RU" sz="36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«Школа </a:t>
            </a:r>
            <a:r>
              <a:rPr lang="ru-RU" sz="3600" b="1" i="1" dirty="0" err="1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Минпросвещения</a:t>
            </a:r>
            <a:r>
              <a:rPr lang="ru-RU" sz="36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России»</a:t>
            </a:r>
            <a:endParaRPr lang="ru-RU" sz="3600" b="1" i="1" dirty="0">
              <a:solidFill>
                <a:srgbClr val="00206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562124" y="198519"/>
            <a:ext cx="1341410" cy="1326922"/>
            <a:chOff x="10657658" y="116632"/>
            <a:chExt cx="1341410" cy="1326922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одзаголовок 2"/>
          <p:cNvSpPr txBox="1">
            <a:spLocks/>
          </p:cNvSpPr>
          <p:nvPr/>
        </p:nvSpPr>
        <p:spPr>
          <a:xfrm>
            <a:off x="171034" y="4150805"/>
            <a:ext cx="10081119" cy="1116085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1" algn="l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lang="ru-RU" sz="32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Захарова М.В., </a:t>
            </a:r>
            <a:r>
              <a:rPr lang="ru-RU" sz="2800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региональный ответственный за реализацию проекта в Брянской области, проректор ГАУ ДПО «БИПКРО» </a:t>
            </a:r>
            <a:br>
              <a:rPr lang="ru-RU" sz="2800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800" i="1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учебно-методической и проектной деятельности, к.б.н.</a:t>
            </a:r>
            <a:endParaRPr lang="ru-RU" sz="2800" i="1" dirty="0">
              <a:solidFill>
                <a:srgbClr val="002060"/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03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10" name="Рисунок 9"/>
          <p:cNvPicPr/>
          <p:nvPr/>
        </p:nvPicPr>
        <p:blipFill>
          <a:blip r:embed="rId5"/>
          <a:stretch>
            <a:fillRect/>
          </a:stretch>
        </p:blipFill>
        <p:spPr>
          <a:xfrm>
            <a:off x="624254" y="835269"/>
            <a:ext cx="9953722" cy="496765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63461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-762" y="-25181"/>
            <a:ext cx="12192000" cy="6858000"/>
            <a:chOff x="0" y="0"/>
            <a:chExt cx="12192000" cy="6858000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E1C6FCF1-FF37-46F0-907D-F9977EAD7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73736" y="1736353"/>
              <a:ext cx="50154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spc="190" dirty="0">
                  <a:solidFill>
                    <a:srgbClr val="00206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Количество общеобразовательных организаций Брянской области, подлежащих </a:t>
              </a:r>
              <a:r>
                <a:rPr lang="ru-RU" b="1" spc="190" dirty="0" smtClean="0">
                  <a:solidFill>
                    <a:srgbClr val="002060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самодиагностике</a:t>
              </a: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562347" y="2674510"/>
              <a:ext cx="23827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spc="19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июнь  2024 </a:t>
              </a:r>
              <a:r>
                <a:rPr lang="ru-RU" b="1" spc="190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года</a:t>
              </a:r>
              <a:endPara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988106" y="2674510"/>
              <a:ext cx="11694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spc="190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ноябрь</a:t>
              </a:r>
              <a:endPara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Овал 2"/>
            <p:cNvSpPr/>
            <p:nvPr/>
          </p:nvSpPr>
          <p:spPr>
            <a:xfrm>
              <a:off x="393326" y="3058669"/>
              <a:ext cx="1121438" cy="108845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rgbClr val="002060"/>
                  </a:solidFill>
                </a:rPr>
                <a:t>446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2997824" y="3043842"/>
              <a:ext cx="1121438" cy="108845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rgbClr val="002060"/>
                  </a:solidFill>
                </a:rPr>
                <a:t>442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049211" y="186672"/>
            <a:ext cx="8858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Результаты реализации проекта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“Школа </a:t>
            </a:r>
            <a:r>
              <a:rPr lang="ru-RU" sz="2400" b="1" spc="190" dirty="0" err="1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Минпросвещения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России” в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Брянской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области (2024 год)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85190" y="1736353"/>
            <a:ext cx="5015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19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Количество общеобразовательных организаций Брянской области, </a:t>
            </a:r>
            <a:r>
              <a:rPr lang="ru-RU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прошедших самодиагностику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755327" y="2674510"/>
            <a:ext cx="23827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spc="19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июнь  2024 </a:t>
            </a:r>
            <a:r>
              <a:rPr lang="ru-RU" b="1" spc="19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190322" y="2674510"/>
            <a:ext cx="1169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spc="19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ноябрь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604780" y="3058669"/>
            <a:ext cx="1121438" cy="1088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446</a:t>
            </a:r>
            <a:endParaRPr lang="ru-RU" sz="2800" dirty="0"/>
          </a:p>
        </p:txBody>
      </p:sp>
      <p:sp>
        <p:nvSpPr>
          <p:cNvPr id="19" name="Овал 18"/>
          <p:cNvSpPr/>
          <p:nvPr/>
        </p:nvSpPr>
        <p:spPr>
          <a:xfrm>
            <a:off x="9209278" y="3043842"/>
            <a:ext cx="1121438" cy="1088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441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31030" y="4900474"/>
            <a:ext cx="586286" cy="132922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27</a:t>
            </a:r>
            <a:endParaRPr lang="ru-RU" sz="20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416143" y="4406098"/>
            <a:ext cx="586286" cy="182359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49</a:t>
            </a:r>
            <a:endParaRPr lang="ru-RU" sz="20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67862" y="4341089"/>
            <a:ext cx="586286" cy="187514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50</a:t>
            </a:r>
            <a:endParaRPr lang="ru-RU" sz="2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774032" y="4894381"/>
            <a:ext cx="586286" cy="133531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172</a:t>
            </a:r>
            <a:endParaRPr lang="ru-RU" sz="2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546871" y="4682836"/>
            <a:ext cx="586286" cy="154686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237</a:t>
            </a:r>
            <a:endParaRPr lang="ru-RU" sz="20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273154" y="4336471"/>
            <a:ext cx="586286" cy="187514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277</a:t>
            </a:r>
            <a:endParaRPr lang="ru-RU" sz="20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784318" y="4555827"/>
            <a:ext cx="586286" cy="1646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106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502765" y="4597362"/>
            <a:ext cx="586286" cy="1618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112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8206652" y="4918376"/>
            <a:ext cx="586286" cy="12978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82</a:t>
            </a:r>
            <a:endParaRPr lang="ru-RU" sz="20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809308" y="4426700"/>
            <a:ext cx="586286" cy="179407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107</a:t>
            </a:r>
            <a:endParaRPr lang="ru-RU" sz="20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0547994" y="5255491"/>
            <a:ext cx="586286" cy="9652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48</a:t>
            </a:r>
            <a:endParaRPr lang="ru-RU" sz="20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1264863" y="5477164"/>
            <a:ext cx="586286" cy="72521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32</a:t>
            </a:r>
            <a:endParaRPr lang="ru-RU" sz="20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72486" y="6488668"/>
            <a:ext cx="2679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spc="19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УРОВЕНЬ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558543" y="6482068"/>
            <a:ext cx="26169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spc="19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УРОВЕНЬ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70968" y="6480359"/>
            <a:ext cx="26769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spc="19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БАЗОВЫЙ УРОВЕНЬ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9866791" y="6471123"/>
            <a:ext cx="20097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НИЖЕ БАЗОВОГО</a:t>
            </a:r>
            <a:endParaRPr lang="ru-RU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43150" y="6197721"/>
            <a:ext cx="24546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2023    06.2024 11.2024 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679899" y="6229697"/>
            <a:ext cx="24546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2023    06.2024 11.2024 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709062" y="6216397"/>
            <a:ext cx="24546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2023    06.2024 11.2024 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696143" y="6200091"/>
            <a:ext cx="24546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2023    06.2024 11.2024 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80095" y="4555827"/>
            <a:ext cx="747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6,5%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249239" y="4088146"/>
            <a:ext cx="8764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11,0%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85655" y="4035645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11,3%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631749" y="4579822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41,7%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422794" y="4378817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53,1%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153434" y="3996870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62,8%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656896" y="4258808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25,7%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457417" y="4298159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25,1%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8062878" y="4617118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18,6%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786663" y="4554817"/>
            <a:ext cx="586286" cy="1646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106</a:t>
            </a:r>
            <a:endParaRPr lang="ru-RU" sz="2000" b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7505110" y="4596352"/>
            <a:ext cx="586286" cy="1618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112</a:t>
            </a:r>
            <a:endParaRPr lang="ru-RU" sz="2000" b="1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9714615" y="4132247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25,9%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0413135" y="4950698"/>
            <a:ext cx="9532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10,8%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1237111" y="5172371"/>
            <a:ext cx="7978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spc="19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7,3%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" name="Группа 55"/>
          <p:cNvGrpSpPr/>
          <p:nvPr/>
        </p:nvGrpSpPr>
        <p:grpSpPr>
          <a:xfrm>
            <a:off x="10739545" y="13648"/>
            <a:ext cx="1341410" cy="1326922"/>
            <a:chOff x="10657658" y="116632"/>
            <a:chExt cx="1341410" cy="1326922"/>
          </a:xfrm>
        </p:grpSpPr>
        <p:pic>
          <p:nvPicPr>
            <p:cNvPr id="57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58" name="Прямоугольник 5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210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4945" y="6150114"/>
            <a:ext cx="6032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Распределение участников  самодиагностики </a:t>
            </a:r>
            <a:br>
              <a:rPr lang="ru-RU" sz="20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0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уровням и видам самодиагностики</a:t>
            </a:r>
            <a:endParaRPr lang="ru-RU" sz="20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061859554"/>
              </p:ext>
            </p:extLst>
          </p:nvPr>
        </p:nvGraphicFramePr>
        <p:xfrm>
          <a:off x="120072" y="1370194"/>
          <a:ext cx="7647710" cy="4932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100199" y="1639017"/>
            <a:ext cx="5015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ВСЕГО </a:t>
            </a:r>
            <a:r>
              <a:rPr lang="ru-RU" sz="2000" b="1" spc="190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21</a:t>
            </a:r>
            <a:r>
              <a:rPr lang="ru-RU" sz="2000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вариант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00199" y="2089999"/>
            <a:ext cx="5015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ВЫБРАЛИ </a:t>
            </a:r>
            <a:r>
              <a:rPr lang="ru-RU" sz="2000" b="1" spc="190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14</a:t>
            </a:r>
            <a:r>
              <a:rPr lang="ru-RU" sz="2000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вариантов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176504" y="2595393"/>
            <a:ext cx="5015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19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НАИБОЛЕЕ ЧАСТО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951187"/>
              </p:ext>
            </p:extLst>
          </p:nvPr>
        </p:nvGraphicFramePr>
        <p:xfrm>
          <a:off x="7414591" y="3106839"/>
          <a:ext cx="4701104" cy="36247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63887">
                  <a:extLst>
                    <a:ext uri="{9D8B030D-6E8A-4147-A177-3AD203B41FA5}">
                      <a16:colId xmlns:a16="http://schemas.microsoft.com/office/drawing/2014/main" val="1332517328"/>
                    </a:ext>
                  </a:extLst>
                </a:gridCol>
                <a:gridCol w="437217">
                  <a:extLst>
                    <a:ext uri="{9D8B030D-6E8A-4147-A177-3AD203B41FA5}">
                      <a16:colId xmlns:a16="http://schemas.microsoft.com/office/drawing/2014/main" val="335101414"/>
                    </a:ext>
                  </a:extLst>
                </a:gridCol>
              </a:tblGrid>
              <a:tr h="71128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1. Самодиагностика школы, осуществляющей обучение по программам: НОО, ООО, СОО (в школе ОБУЧАЮТСЯ лица с ОВЗ, с инвалидностью)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267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04675404"/>
                  </a:ext>
                </a:extLst>
              </a:tr>
              <a:tr h="89463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2. Самодиагностика школы, осуществляющей обучение по программам: НОО, ООО, СОО (в школе ОТСУТСТВУЮТ лица с ОВЗ, с инвалидностью)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64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37231304"/>
                  </a:ext>
                </a:extLst>
              </a:tr>
              <a:tr h="67295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5. Самодиагностика школы, осуществляющей обучение по программам: НОО, ООО (в школе ОБУЧАЮТСЯ лица с ОВЗ, с инвалидностью)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46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09535694"/>
                  </a:ext>
                </a:extLst>
              </a:tr>
              <a:tr h="67295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6. Самодиагностика школы, осуществляющей обучение по программам: НОО, ООО (в школе ОТСУТСТВУЮТ лица с ОВЗ, с инвалидностью)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39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98337326"/>
                  </a:ext>
                </a:extLst>
              </a:tr>
              <a:tr h="67295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17. Самодиагностика КОРРЕКЦИОННОЙ школы, осуществляющей обучение по программам: НОО, ООО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9</a:t>
                      </a:r>
                      <a:endParaRPr lang="ru-RU" sz="20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099119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049211" y="186672"/>
            <a:ext cx="8858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Результаты реализации проекта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“Школа </a:t>
            </a:r>
            <a:r>
              <a:rPr lang="ru-RU" sz="2400" b="1" spc="190" dirty="0" err="1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Минпросвещения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России” в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Брянской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области (2024 год)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0739545" y="13648"/>
            <a:ext cx="1341410" cy="1326922"/>
            <a:chOff x="10657658" y="116632"/>
            <a:chExt cx="1341410" cy="1326922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474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44944" y="6150114"/>
            <a:ext cx="116470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Распределение участников  самодиагностики по уровням показателей магистрального направления «Воспитание»</a:t>
            </a:r>
            <a:endParaRPr lang="ru-RU" sz="20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8631" y="275851"/>
            <a:ext cx="8858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Результаты реализации проекта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“Школа </a:t>
            </a:r>
            <a:r>
              <a:rPr lang="ru-RU" sz="2400" b="1" spc="190" dirty="0" err="1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Минпросвещения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России” в </a:t>
            </a:r>
            <a:r>
              <a:rPr lang="ru-RU" sz="2400" b="1" spc="190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Брянской </a:t>
            </a: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области (2024 год)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600951" y="1158801"/>
          <a:ext cx="8283742" cy="484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198070" y="1350286"/>
          <a:ext cx="3783724" cy="38050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13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0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5306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1. Самодиагностика школы, осуществляющей обучение по программам: НОО, ООО, СОО (в школе ОБУЧАЮТСЯ лица с ОВЗ, с инвалидностью)</a:t>
                      </a:r>
                      <a:endParaRPr lang="ru-RU" sz="18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267</a:t>
                      </a:r>
                      <a:endParaRPr lang="ru-RU" sz="18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9731">
                <a:tc>
                  <a:txBody>
                    <a:bodyPr/>
                    <a:lstStyle/>
                    <a:p>
                      <a:pPr algn="l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2. Самодиагностика школы, осуществляющей обучение по программам: НОО, ООО, СОО (в школе ОТСУТСТВУЮТ лица с ОВЗ, с инвалидностью)</a:t>
                      </a:r>
                      <a:endParaRPr lang="ru-RU" sz="18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8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64</a:t>
                      </a:r>
                      <a:endParaRPr lang="ru-RU" sz="1800" b="0" i="0" u="none" strike="noStrike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10739545" y="13648"/>
            <a:ext cx="1341410" cy="1326922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0"/>
            <a:ext cx="10689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Перечень показателей магистрального направления «Воспитание», </a:t>
            </a:r>
            <a:b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которым чаще других отмечен уровень «ниже базового»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9370" y="847975"/>
            <a:ext cx="10601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Наименование показателя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Наличие школьных военно-патриотических клубов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6841" y="1229709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Значение, позволяющее выйти за уровень «ниже базового»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наличие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87130" y="1860458"/>
          <a:ext cx="11168994" cy="4540338"/>
        </p:xfrm>
        <a:graphic>
          <a:graphicData uri="http://schemas.openxmlformats.org/drawingml/2006/table">
            <a:tbl>
              <a:tblPr/>
              <a:tblGrid>
                <a:gridCol w="2928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8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2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370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29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Брасовский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Карачевский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Погарский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Брянский 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Клетнянский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Почепский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Брянск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Климовский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Рогнединский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Выгоничский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Клинцовский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Стародубский 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Гордеевский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Клинцы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Суземский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Дятьковский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Комаричский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Суражский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Жирятинский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Красногорский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Трубчевский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Жуковский 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Мглинский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Унечский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Злынковский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Навлинский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Фокино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Новозыбковский г.о.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2758"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2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46841" y="6441370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Уровень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«ниже базового»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показали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147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общеобразовательных организаций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0"/>
            <a:ext cx="10689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Перечень показателей магистрального направления «Воспитание», </a:t>
            </a:r>
            <a:b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которым чаще других отмечен уровень «ниже базового»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4952" y="895271"/>
            <a:ext cx="10547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Наименование показателя - Наличие школьной символики (флаг школы, гимн школы, эмблема школы, элементы школьного костюма и т. п.)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4958" y="1702674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Значение, позволяющее выйти за уровень «ниже базового» - наличие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6841" y="6441370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Уровень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«ниже базового»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показали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81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 общеобразовательная организация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24067" y="2349185"/>
          <a:ext cx="11437008" cy="3711950"/>
        </p:xfrm>
        <a:graphic>
          <a:graphicData uri="http://schemas.openxmlformats.org/drawingml/2006/table">
            <a:tbl>
              <a:tblPr/>
              <a:tblGrid>
                <a:gridCol w="2998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3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6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171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6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Брасовский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Карачевский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Погарский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Брянский 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Клетнянский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Почепский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Брянск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Климовский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Рогнединский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Выгоничский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Клинцовский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Сельцо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                            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Гордеевский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Клинцы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Стародубский 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Дубровский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Комаричский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Суземский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Дятьковский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Красногорский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Суражский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Жирятинский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Мглинский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Трубчевский</a:t>
                      </a: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Жуковский 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Навлинский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Унечский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1195">
                <a:tc>
                  <a:txBody>
                    <a:bodyPr/>
                    <a:lstStyle/>
                    <a:p>
                      <a:pPr marL="72000" algn="l" fontAlgn="t">
                        <a:spcBef>
                          <a:spcPts val="0"/>
                        </a:spcBef>
                      </a:pPr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Злынковский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Новозыбковский</a:t>
                      </a:r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0"/>
            <a:ext cx="10689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Перечень показателей магистрального направления «Воспитание», </a:t>
            </a:r>
            <a:b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которым чаще других отмечен уровень «ниже базового»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4952" y="750893"/>
            <a:ext cx="105471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Наименование показателя - Организация летних тематических смен в школьном лагере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4958" y="1462044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Значение, позволяющее выйти за уровень «ниже базового» - наличие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6841" y="6104486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Уровень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«ниже базового»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показали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71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 общеобразовательная организация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370535" y="1939574"/>
          <a:ext cx="10900979" cy="3840186"/>
        </p:xfrm>
        <a:graphic>
          <a:graphicData uri="http://schemas.openxmlformats.org/drawingml/2006/table">
            <a:tbl>
              <a:tblPr/>
              <a:tblGrid>
                <a:gridCol w="28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2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8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7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82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0805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Брасовский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Климовский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Погарский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Брянский 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Клинцовский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Почепский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Брянск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Клинцы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Рогнединский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r>
                        <a:rPr lang="ru-RU" sz="20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Выгоничский</a:t>
                      </a:r>
                      <a:endParaRPr lang="ru-RU" sz="20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Комаричский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Севский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Гордеевский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Красногорский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Стародубский 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Жуковский м.о.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Мглинский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Суземский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Карачевский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endParaRPr lang="ru-RU" sz="20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Навлинский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Суражский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848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Клетнянский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Новозыбковский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2000" b="0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Трубчевский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2000" b="1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E40E76B-6E1B-4BD2-8CA4-00243F5007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76" y="128187"/>
            <a:ext cx="1308945" cy="13665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53832" y="323149"/>
            <a:ext cx="1333500" cy="11715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0" y="0"/>
            <a:ext cx="10689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Перечень показателей магистрального направления «Воспитание», </a:t>
            </a:r>
            <a:b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spc="190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по которым чаще других отмечен уровень «ниже базового»</a:t>
            </a:r>
            <a:endParaRPr lang="ru-RU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048776"/>
            <a:ext cx="11020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Наименование показателя - Реализация программ краеведения и школьного туризма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970687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Значение, позволяющее выйти за уровень «ниже базового» - 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6841" y="6209037"/>
            <a:ext cx="11845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Уровень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«ниже базового»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показали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60 </a:t>
            </a:r>
            <a:r>
              <a:rPr lang="ru-RU" dirty="0" smtClean="0">
                <a:latin typeface="Times New Roman" pitchFamily="18" charset="0"/>
                <a:ea typeface="Calibri"/>
                <a:cs typeface="Times New Roman" pitchFamily="18" charset="0"/>
              </a:rPr>
              <a:t>общеобразовательных организации</a:t>
            </a: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29903" y="2478505"/>
          <a:ext cx="10664498" cy="3074266"/>
        </p:xfrm>
        <a:graphic>
          <a:graphicData uri="http://schemas.openxmlformats.org/drawingml/2006/table">
            <a:tbl>
              <a:tblPr/>
              <a:tblGrid>
                <a:gridCol w="2796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87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2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863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2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84980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Брасовский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Клинцовский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Рогнединский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Брянский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Клинцы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Сельцо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Брянск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Навлинский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Стародубский м.о.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Выгоничский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Погарский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Суражский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Дятьковский</a:t>
                      </a: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р-н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Фокино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Трубческий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Жуковский 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Почепский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Унечский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881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8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Карачевский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р-н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2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C6FCF1-FF37-46F0-907D-F9977EAD7D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0" y="275267"/>
            <a:ext cx="12192000" cy="6213361"/>
            <a:chOff x="0" y="275267"/>
            <a:chExt cx="12192000" cy="6213361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0" y="1449428"/>
              <a:ext cx="12192000" cy="5039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● координация деятельности структурных подразделений ГАУ ДПО «БИПКРО» в рамках модели сопровождения проекта ШМПР, в том числе использование ресурса региональных методистов при работе с дефицитами, выявленными в ходе </a:t>
              </a:r>
              <a:r>
                <a:rPr lang="ru-RU" sz="22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диагностики</a:t>
              </a:r>
              <a:endPara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● организационно-методическая поддержка ОО по прохождению самодиагностики в автоматизированном сервисе и адресная поддержка управленческих команд при разработке программы развития </a:t>
              </a:r>
              <a:r>
                <a:rPr lang="ru-RU" sz="22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школы</a:t>
              </a:r>
              <a:endPara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● разработка по каждому магистральному направлению комплекса мероприятий, обеспечивающего устойчивую положительную динамику развития общеобразовательной организации по дефицитному </a:t>
              </a:r>
              <a:r>
                <a:rPr lang="ru-RU" sz="22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направлению</a:t>
              </a:r>
              <a:endPara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● ориентация деятельности </a:t>
              </a:r>
              <a:r>
                <a:rPr lang="ru-RU" sz="2200" dirty="0" err="1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стажировочных</a:t>
              </a: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площадок ГАУ ДПО «БИПКРО» на поиск эффективных практик, направленных на достижение школами региона показателей проекта </a:t>
              </a:r>
              <a:r>
                <a:rPr lang="ru-RU" sz="2200" dirty="0" smtClean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ШМПР</a:t>
              </a:r>
              <a:endParaRPr lang="ru-RU" sz="22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200" dirty="0">
                  <a:solidFill>
                    <a:srgbClr val="00206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● презентация опыта управленческих решений ОО на различных диалоговых площадках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02235" y="275267"/>
              <a:ext cx="1043408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spc="19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Перспективы развития проекта в Брянской области </a:t>
              </a:r>
              <a:br>
                <a:rPr lang="ru-RU" sz="3200" b="1" spc="19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</a:br>
              <a:r>
                <a:rPr lang="ru-RU" sz="3200" b="1" spc="190" dirty="0" smtClean="0">
                  <a:solidFill>
                    <a:srgbClr val="002060"/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в 2025 году</a:t>
              </a:r>
              <a:endParaRPr lang="ru-RU" sz="3200" dirty="0">
                <a:solidFill>
                  <a:srgbClr val="002060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11" name="Группа 15"/>
          <p:cNvGrpSpPr/>
          <p:nvPr/>
        </p:nvGrpSpPr>
        <p:grpSpPr>
          <a:xfrm>
            <a:off x="10689021" y="13648"/>
            <a:ext cx="1391934" cy="1294890"/>
            <a:chOff x="10657658" y="116632"/>
            <a:chExt cx="1341410" cy="1326922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657658" y="116632"/>
              <a:ext cx="1314374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63500"/>
            </a:effec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10702924" y="1043444"/>
              <a:ext cx="129614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</a:rPr>
                <a:t>БИПКРО</a:t>
              </a:r>
              <a:endParaRPr lang="ru-RU" sz="20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710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938</Words>
  <Application>Microsoft Office PowerPoint</Application>
  <PresentationFormat>Широкоэкранный</PresentationFormat>
  <Paragraphs>319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35</cp:revision>
  <dcterms:created xsi:type="dcterms:W3CDTF">2024-11-27T02:38:07Z</dcterms:created>
  <dcterms:modified xsi:type="dcterms:W3CDTF">2025-03-25T06:56:14Z</dcterms:modified>
</cp:coreProperties>
</file>