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1" r:id="rId14"/>
    <p:sldId id="267" r:id="rId15"/>
    <p:sldId id="272" r:id="rId16"/>
    <p:sldId id="273" r:id="rId17"/>
    <p:sldId id="268" r:id="rId18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15" y="-2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1F0349-2C23-42A6-B442-0DBE07950D7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5AA3229-A91C-4C76-8611-32187196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33272" y="2843784"/>
            <a:ext cx="9624198" cy="202107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3200" b="0" i="0" u="none">
                <a:solidFill>
                  <a:srgbClr val="00206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</a:rPr>
              <a:t>Центр реализации учебных программ дистанционного обучения в рамках элективных и факультативных курсов естественнонаучного профиля</a:t>
            </a:r>
            <a:r>
              <a:rPr lang="ru-RU" sz="3200" dirty="0">
                <a:solidFill>
                  <a:srgbClr val="00206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</a:rPr>
              <a:t/>
            </a:r>
            <a:br>
              <a:rPr lang="ru-RU" sz="3200" dirty="0">
                <a:solidFill>
                  <a:srgbClr val="00206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</a:rPr>
            </a:br>
            <a:endParaRPr sz="3200">
              <a:solidFill>
                <a:srgbClr val="002060"/>
              </a:solidFill>
              <a:highlight>
                <a:srgbClr val="FFFFFF"/>
              </a:highlight>
              <a:latin typeface="Trebuchet MS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4579" y="166597"/>
            <a:ext cx="1708001" cy="1666342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 bwMode="auto">
          <a:xfrm>
            <a:off x="2917371" y="5804838"/>
            <a:ext cx="6179958" cy="9236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r" defTabSz="457200"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100">
                <a:solidFill>
                  <a:srgbClr val="002060"/>
                </a:solidFill>
              </a:rPr>
              <a:t>Руководитель инновационной площадки:</a:t>
            </a:r>
            <a:endParaRPr/>
          </a:p>
          <a:p>
            <a:pPr>
              <a:defRPr/>
            </a:pPr>
            <a:r>
              <a:rPr lang="ru-RU" sz="2100">
                <a:solidFill>
                  <a:srgbClr val="002060"/>
                </a:solidFill>
              </a:rPr>
              <a:t> Директор ГАОУ «Медицинский Сеченовский предуниверсарий</a:t>
            </a:r>
          </a:p>
          <a:p>
            <a:pPr>
              <a:defRPr/>
            </a:pPr>
            <a:r>
              <a:rPr lang="ru-RU" sz="2100">
                <a:solidFill>
                  <a:srgbClr val="002060"/>
                </a:solidFill>
              </a:rPr>
              <a:t> Брянской области»</a:t>
            </a:r>
            <a:endParaRPr/>
          </a:p>
          <a:p>
            <a:pPr>
              <a:defRPr/>
            </a:pPr>
            <a:r>
              <a:rPr lang="ru-RU" sz="2100">
                <a:solidFill>
                  <a:srgbClr val="002060"/>
                </a:solidFill>
              </a:rPr>
              <a:t> А.Н. Ермаков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>
                <a:solidFill>
                  <a:schemeClr val="tx2">
                    <a:lumMod val="75000"/>
                  </a:schemeClr>
                </a:solidFill>
              </a:rPr>
            </a:br>
            <a:endParaRPr lang="ru-RU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1502114" y="2249424"/>
            <a:ext cx="8210325" cy="518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Инновационная региональная площадка на базе ГАОУ «Медицинский Сеченовский предуниверсарий Брянской области»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62743" y="5299519"/>
            <a:ext cx="10753172" cy="14670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467E2A"/>
                </a:solidFill>
              </a:rPr>
              <a:t>-</a:t>
            </a:r>
            <a:r>
              <a:rPr lang="ru-RU" sz="1500" dirty="0">
                <a:solidFill>
                  <a:srgbClr val="467E2A"/>
                </a:solidFill>
              </a:rPr>
              <a:t>курсы проводятся еженедельно, в период с ноября по май;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- общее количество курсовых часов – 84 часа, в том числе: по биологии – 42 часа, по химии – 42 часа; 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- курсы проводятся в форме видеоконференции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- количество участников курсов: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       2022/2023 уч.г. – 54 учащихся</a:t>
            </a:r>
            <a:br>
              <a:rPr lang="ru-RU" sz="1500" dirty="0">
                <a:solidFill>
                  <a:srgbClr val="467E2A"/>
                </a:solidFill>
              </a:rPr>
            </a:br>
            <a:r>
              <a:rPr lang="ru-RU" sz="1500" dirty="0">
                <a:solidFill>
                  <a:srgbClr val="467E2A"/>
                </a:solidFill>
              </a:rPr>
              <a:t>       2023/2024 уч.г. – </a:t>
            </a:r>
            <a:r>
              <a:rPr lang="ru-RU" sz="1500" dirty="0" smtClean="0">
                <a:solidFill>
                  <a:srgbClr val="467E2A"/>
                </a:solidFill>
              </a:rPr>
              <a:t>169</a:t>
            </a:r>
            <a:r>
              <a:rPr lang="ru-RU" sz="1500" dirty="0" smtClean="0">
                <a:solidFill>
                  <a:srgbClr val="467E2A"/>
                </a:solidFill>
              </a:rPr>
              <a:t> </a:t>
            </a:r>
            <a:r>
              <a:rPr lang="ru-RU" sz="1500" dirty="0">
                <a:solidFill>
                  <a:srgbClr val="467E2A"/>
                </a:solidFill>
              </a:rPr>
              <a:t>учащихся.</a:t>
            </a:r>
            <a:endParaRPr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 t="62" r="14412" b="11093"/>
          <a:stretch/>
        </p:blipFill>
        <p:spPr bwMode="auto">
          <a:xfrm>
            <a:off x="2657680" y="1633713"/>
            <a:ext cx="6150660" cy="3591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003" y="297171"/>
            <a:ext cx="1708001" cy="1666342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1802004" y="755548"/>
            <a:ext cx="8210325" cy="878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700" dirty="0">
                <a:solidFill>
                  <a:srgbClr val="002060"/>
                </a:solidFill>
              </a:rPr>
              <a:t>Использование платформы «Сферум»  для подготовки учащихся </a:t>
            </a:r>
            <a:r>
              <a:rPr lang="ru-RU" sz="1700" dirty="0" smtClean="0">
                <a:solidFill>
                  <a:srgbClr val="002060"/>
                </a:solidFill>
              </a:rPr>
              <a:t>8 - 11 </a:t>
            </a:r>
            <a:r>
              <a:rPr lang="ru-RU" sz="1700" dirty="0">
                <a:solidFill>
                  <a:srgbClr val="002060"/>
                </a:solidFill>
              </a:rPr>
              <a:t>классов школ Брянской области  к вступительным испытаниям в предуниверсарий по биологии и химии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 l="17531"/>
          <a:stretch/>
        </p:blipFill>
        <p:spPr bwMode="auto">
          <a:xfrm>
            <a:off x="541780" y="2377600"/>
            <a:ext cx="2097654" cy="19843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826586" y="2343903"/>
            <a:ext cx="3043705" cy="20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3963" y="5173080"/>
            <a:ext cx="3286062" cy="59005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Метод «погружения».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 Практические занятия по химии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для абитуриентов предуниверсария</a:t>
            </a:r>
            <a:r>
              <a:rPr lang="ru-RU" sz="2500" dirty="0">
                <a:solidFill>
                  <a:srgbClr val="78A020"/>
                </a:solidFill>
              </a:rPr>
              <a:t/>
            </a:r>
            <a:br>
              <a:rPr lang="ru-RU" sz="2500" dirty="0">
                <a:solidFill>
                  <a:srgbClr val="78A020"/>
                </a:solidFill>
              </a:rPr>
            </a:br>
            <a:r>
              <a:rPr lang="ru-RU" sz="2500" dirty="0">
                <a:solidFill>
                  <a:srgbClr val="78A020"/>
                </a:solidFill>
              </a:rPr>
              <a:t>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003" y="297171"/>
            <a:ext cx="1708001" cy="16663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170312" y="5230275"/>
            <a:ext cx="34059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Метод «погружения».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 Практические занятия по биологии для абитуриентов предуниверсария </a:t>
            </a:r>
            <a:endParaRPr lang="ru-RU" dirty="0"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2762544" y="619330"/>
            <a:ext cx="6025252" cy="1095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5 апреля 2024г. 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I</a:t>
            </a:r>
            <a:r>
              <a:rPr lang="ru-RU" sz="2800" dirty="0" smtClean="0">
                <a:solidFill>
                  <a:srgbClr val="002060"/>
                </a:solidFill>
              </a:rPr>
              <a:t> День открытых дверей  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78A020"/>
                </a:solidFill>
              </a:rPr>
              <a:t>:</a:t>
            </a:r>
            <a:endParaRPr sz="2000"/>
          </a:p>
        </p:txBody>
      </p:sp>
      <p:pic>
        <p:nvPicPr>
          <p:cNvPr id="12" name="Picture 11" descr="photo_5224406272374331745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953" y="2174629"/>
            <a:ext cx="2259624" cy="3012832"/>
          </a:xfrm>
          <a:prstGeom prst="rect">
            <a:avLst/>
          </a:prstGeom>
        </p:spPr>
      </p:pic>
      <p:pic>
        <p:nvPicPr>
          <p:cNvPr id="16" name="Picture 15" descr="photo_5224406272374331744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1807" y="2875083"/>
            <a:ext cx="2989385" cy="2242039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578710" y="4569341"/>
            <a:ext cx="3286062" cy="590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 «погружения».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Практические занятия по медицине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абитуриентов предуниверсария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78A0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78A0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78A0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photo_5224406272374331752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5961" y="1969477"/>
            <a:ext cx="1852979" cy="2470638"/>
          </a:xfrm>
          <a:prstGeom prst="rect">
            <a:avLst/>
          </a:prstGeom>
        </p:spPr>
      </p:pic>
      <p:pic>
        <p:nvPicPr>
          <p:cNvPr id="21" name="Picture 20" descr="photo_5224406272374331764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9537" y="2294792"/>
            <a:ext cx="2860431" cy="2145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79926" y="4795011"/>
            <a:ext cx="3286062" cy="59005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Метод «погружения».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 Практические занятия по химии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для абитуриентов предуниверсария</a:t>
            </a:r>
            <a:r>
              <a:rPr lang="ru-RU" sz="2500" dirty="0">
                <a:solidFill>
                  <a:srgbClr val="78A020"/>
                </a:solidFill>
              </a:rPr>
              <a:t/>
            </a:r>
            <a:br>
              <a:rPr lang="ru-RU" sz="2500" dirty="0">
                <a:solidFill>
                  <a:srgbClr val="78A020"/>
                </a:solidFill>
              </a:rPr>
            </a:br>
            <a:r>
              <a:rPr lang="ru-RU" sz="2500" dirty="0">
                <a:solidFill>
                  <a:srgbClr val="78A020"/>
                </a:solidFill>
              </a:rPr>
              <a:t>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003" y="297171"/>
            <a:ext cx="1708001" cy="16663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02468" y="2038580"/>
            <a:ext cx="2464258" cy="1848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24527" y="2006507"/>
            <a:ext cx="2312372" cy="17342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07061" y="2622637"/>
            <a:ext cx="2464259" cy="18481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7125027" y="4764282"/>
            <a:ext cx="34059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002060"/>
                </a:solidFill>
              </a:rPr>
              <a:t>Метод «погружения».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 Практические занятия по биологии для абитуриентов предуниверсария </a:t>
            </a:r>
            <a:endParaRPr lang="ru-RU"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2103121" y="557784"/>
            <a:ext cx="6025252" cy="1095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Использование метода «погружения».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 работе с участниками подготовительных курсов  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78A020"/>
                </a:solidFill>
              </a:rPr>
              <a:t>:</a:t>
            </a:r>
            <a:endParaRPr sz="20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4249" y="2622637"/>
            <a:ext cx="2655509" cy="1991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8326" y="4838972"/>
            <a:ext cx="5005512" cy="59005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Практические занятия по химии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предуниверсаристов</a:t>
            </a:r>
            <a:r>
              <a:rPr lang="ru-RU" sz="2500" dirty="0">
                <a:solidFill>
                  <a:srgbClr val="78A020"/>
                </a:solidFill>
              </a:rPr>
              <a:t/>
            </a:r>
            <a:br>
              <a:rPr lang="ru-RU" sz="2500" dirty="0">
                <a:solidFill>
                  <a:srgbClr val="78A020"/>
                </a:solidFill>
              </a:rPr>
            </a:br>
            <a:r>
              <a:rPr lang="ru-RU" sz="2500" dirty="0">
                <a:solidFill>
                  <a:srgbClr val="78A020"/>
                </a:solidFill>
              </a:rPr>
              <a:t>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3472" y="200456"/>
            <a:ext cx="1708001" cy="16663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7125026" y="5687475"/>
            <a:ext cx="4419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Практические </a:t>
            </a:r>
            <a:r>
              <a:rPr lang="ru-RU" sz="1400" dirty="0" smtClean="0">
                <a:solidFill>
                  <a:srgbClr val="002060"/>
                </a:solidFill>
              </a:rPr>
              <a:t>занятия предуниверсаристов «Шаг в медицину»</a:t>
            </a:r>
            <a:endParaRPr lang="ru-RU" dirty="0"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1874520" y="364353"/>
            <a:ext cx="8131125" cy="1095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Практические занятия по профильным предметам, как главное условие вовлечения предуниверсаристов в работу с абитуриентами предуниверсария </a:t>
            </a:r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78A020"/>
                </a:solidFill>
              </a:rPr>
              <a:t>:</a:t>
            </a:r>
            <a:endParaRPr sz="2000"/>
          </a:p>
        </p:txBody>
      </p:sp>
      <p:pic>
        <p:nvPicPr>
          <p:cNvPr id="12" name="Picture 11" descr="photo_5303356451403716260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70" y="1966546"/>
            <a:ext cx="1934307" cy="2579076"/>
          </a:xfrm>
          <a:prstGeom prst="rect">
            <a:avLst/>
          </a:prstGeom>
        </p:spPr>
      </p:pic>
      <p:pic>
        <p:nvPicPr>
          <p:cNvPr id="15" name="Picture 14" descr="photo_5303356451403716212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2760" y="2233245"/>
            <a:ext cx="1951891" cy="2602521"/>
          </a:xfrm>
          <a:prstGeom prst="rect">
            <a:avLst/>
          </a:prstGeom>
        </p:spPr>
      </p:pic>
      <p:pic>
        <p:nvPicPr>
          <p:cNvPr id="16" name="Picture 15" descr="photo_5372934221519246601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2584" y="2830144"/>
            <a:ext cx="2011973" cy="2682631"/>
          </a:xfrm>
          <a:prstGeom prst="rect">
            <a:avLst/>
          </a:prstGeom>
        </p:spPr>
      </p:pic>
      <p:pic>
        <p:nvPicPr>
          <p:cNvPr id="17" name="Picture 16" descr="photo_5372934221519246588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8775" y="2831123"/>
            <a:ext cx="2024429" cy="2699239"/>
          </a:xfrm>
          <a:prstGeom prst="rect">
            <a:avLst/>
          </a:prstGeom>
        </p:spPr>
      </p:pic>
      <p:pic>
        <p:nvPicPr>
          <p:cNvPr id="19" name="Picture 18" descr="photo_5372934221519246578_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94277" y="2831123"/>
            <a:ext cx="2017834" cy="2690445"/>
          </a:xfrm>
          <a:prstGeom prst="rect">
            <a:avLst/>
          </a:prstGeom>
        </p:spPr>
      </p:pic>
      <p:pic>
        <p:nvPicPr>
          <p:cNvPr id="20" name="Picture 19" descr="photo_5303356451403716249_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28644" y="2488223"/>
            <a:ext cx="1747472" cy="2329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80" y="297171"/>
            <a:ext cx="1708001" cy="1666342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1642435" y="1137550"/>
            <a:ext cx="7837755" cy="668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Посещение РЦ «Сеченовский медицинский предуниверсарий» (практический экзамен по дополнительной дисциплине</a:t>
            </a:r>
            <a:endParaRPr sz="2000"/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 «Шаг в медицину":</a:t>
            </a:r>
            <a:endParaRPr sz="20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48188" y="2266714"/>
            <a:ext cx="3673392" cy="2066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30681" y="2266713"/>
            <a:ext cx="2514600" cy="18859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284095" y="2249129"/>
            <a:ext cx="2388388" cy="3184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24907" y="47785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31 участника практического этапа олимпиады - 7 получили 60 баллов из 60 возможных. Средний балл наших участников конкурса составил более 56 баллов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80" y="297171"/>
            <a:ext cx="1708001" cy="1666342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2312377" y="756138"/>
            <a:ext cx="7649308" cy="940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Профориентационные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мероприятия для предуниверсаристов</a:t>
            </a:r>
            <a:endParaRPr sz="2400"/>
          </a:p>
        </p:txBody>
      </p:sp>
      <p:pic>
        <p:nvPicPr>
          <p:cNvPr id="11" name="Picture 10" descr="photo_5264845459640409396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032" y="1820982"/>
            <a:ext cx="3886200" cy="27233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281352" y="4607170"/>
            <a:ext cx="10867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Встреча с начальником отдела Департамента здравоохранения Брянской области и врачей Брянской детской областной больницы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 descr="photo_5264845459640409397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1" y="1821571"/>
            <a:ext cx="3789484" cy="2697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80" y="297171"/>
            <a:ext cx="1708001" cy="1666342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2312377" y="756138"/>
            <a:ext cx="7649308" cy="940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Профориентационные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мероприятия для предуниверсаристов</a:t>
            </a:r>
            <a:endParaRPr sz="2400"/>
          </a:p>
        </p:txBody>
      </p:sp>
      <p:sp>
        <p:nvSpPr>
          <p:cNvPr id="15" name="Rectangle 14"/>
          <p:cNvSpPr/>
          <p:nvPr/>
        </p:nvSpPr>
        <p:spPr bwMode="auto">
          <a:xfrm>
            <a:off x="184638" y="5155225"/>
            <a:ext cx="3701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Встреча с выпускниками предуниверсария – студентами медицинских ВУЗов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hzjr7eMLhK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4142372"/>
            <a:ext cx="3288323" cy="2466241"/>
          </a:xfrm>
          <a:prstGeom prst="rect">
            <a:avLst/>
          </a:prstGeom>
        </p:spPr>
      </p:pic>
      <p:pic>
        <p:nvPicPr>
          <p:cNvPr id="9" name="Picture 8" descr="eE2i_rNWxz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388" y="2681654"/>
            <a:ext cx="3266943" cy="2180940"/>
          </a:xfrm>
          <a:prstGeom prst="rect">
            <a:avLst/>
          </a:prstGeom>
        </p:spPr>
      </p:pic>
      <p:pic>
        <p:nvPicPr>
          <p:cNvPr id="16" name="Picture 15" descr="So2kQvJGO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260" y="2692039"/>
            <a:ext cx="3764185" cy="2117354"/>
          </a:xfrm>
          <a:prstGeom prst="rect">
            <a:avLst/>
          </a:prstGeom>
        </p:spPr>
      </p:pic>
      <p:pic>
        <p:nvPicPr>
          <p:cNvPr id="17" name="Picture 16" descr="jhBhjKS3JG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8169" y="1802425"/>
            <a:ext cx="3387987" cy="2261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4632" y="0"/>
            <a:ext cx="1475039" cy="1439062"/>
          </a:xfrm>
          <a:prstGeom prst="rect">
            <a:avLst/>
          </a:prstGeom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 bwMode="auto">
          <a:xfrm>
            <a:off x="576072" y="1303315"/>
            <a:ext cx="9217329" cy="414779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- Отбор </a:t>
            </a:r>
            <a:r>
              <a:rPr lang="ru-RU" dirty="0">
                <a:solidFill>
                  <a:srgbClr val="000066"/>
                </a:solidFill>
              </a:rPr>
              <a:t>абитуриентов к поступлению в предунивресарий проводится, в том числе в рамках профильной смены с участием учащихся 8 – 9 классов на базе лагеря «Новокемп». Теоретические знания в области химии и биологии подкрепляются практическими занятиями, в том числе полевыми работами проводимыми в рамках профильной смены.</a:t>
            </a:r>
            <a:endParaRPr/>
          </a:p>
          <a:p>
            <a:pPr marL="0" indent="0" algn="just"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- Создание </a:t>
            </a:r>
            <a:r>
              <a:rPr lang="ru-RU" dirty="0">
                <a:solidFill>
                  <a:srgbClr val="000066"/>
                </a:solidFill>
              </a:rPr>
              <a:t>профильной летней медицинской школы во взаимодействии с  ЕГФ БГУ им. И.Г. Петровского (профессорско-преподавательский состав, студенты) позволит популяризировать деятельность предуниверсария и повысить заинтересованность к поступлению в образовательную организацию. </a:t>
            </a:r>
            <a:endParaRPr/>
          </a:p>
          <a:p>
            <a:pPr marL="0" indent="0" algn="just">
              <a:buNone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0" indent="0" algn="just">
              <a:buNone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0" indent="0" algn="just">
              <a:buNone/>
              <a:defRPr/>
            </a:pPr>
            <a:endParaRPr lang="ru-RU" dirty="0">
              <a:solidFill>
                <a:srgbClr val="000066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dirty="0">
              <a:solidFill>
                <a:srgbClr val="000066"/>
              </a:solidFill>
            </a:endParaRPr>
          </a:p>
          <a:p>
            <a:pPr algn="just">
              <a:buFontTx/>
              <a:buChar char="-"/>
              <a:defRPr/>
            </a:pPr>
            <a:endParaRPr lang="ru-RU" dirty="0">
              <a:solidFill>
                <a:srgbClr val="000066"/>
              </a:solidFill>
            </a:endParaRPr>
          </a:p>
          <a:p>
            <a:pPr>
              <a:buFontTx/>
              <a:buChar char="-"/>
              <a:defRPr/>
            </a:pP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1685682" y="441800"/>
            <a:ext cx="7785055" cy="9226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Летняя естественно-научная школа предуниверсария</a:t>
            </a:r>
            <a:endParaRPr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800" dirty="0">
              <a:solidFill>
                <a:srgbClr val="78A02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33281" y="4053690"/>
            <a:ext cx="3200911" cy="14052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17272" y="4060569"/>
            <a:ext cx="4434921" cy="19470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4060570"/>
            <a:ext cx="4247469" cy="1864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90837" y="300209"/>
            <a:ext cx="8210325" cy="522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/>
              <a:t>Актуальность инновационного проекта: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564674" y="868329"/>
            <a:ext cx="10405544" cy="305405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Обеспечен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и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е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высококвалифицированными медицинскими кадрами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необходимыми для дальнейшего развития региона – задача, являющаяся одной из ключевых</a:t>
            </a:r>
            <a:r>
              <a:rPr lang="ru-RU" sz="1800" b="0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для региона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.</a:t>
            </a:r>
            <a:endParaRPr sz="1800" b="0" i="0" u="none">
              <a:solidFill>
                <a:srgbClr val="002060"/>
              </a:solidFill>
              <a:latin typeface="Trebuchet MS"/>
              <a:cs typeface="Trebuchet MS"/>
            </a:endParaRPr>
          </a:p>
          <a:p>
            <a:pPr algn="just">
              <a:defRPr/>
            </a:pPr>
            <a:r>
              <a:rPr lang="ru-RU" sz="1800" b="0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-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Современные средства коммуникации позволяют создать условия для дистанционной подготовки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учащихся 8 – 9 классов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к поступлению в предуниверсарий и успешной сдачи вступительных испытаний. </a:t>
            </a:r>
            <a:endParaRPr sz="1800" b="0" i="0" u="none">
              <a:solidFill>
                <a:srgbClr val="002060"/>
              </a:solidFill>
              <a:latin typeface="Trebuchet MS"/>
              <a:cs typeface="Trebuchet MS"/>
            </a:endParaRPr>
          </a:p>
          <a:p>
            <a:pPr algn="just">
              <a:defRPr/>
            </a:pP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Предуниверсарий Брянской области – это образовательное учреждение с уже в корне заложенной естественнонаучной направленностью, где обучают опытные педагоги, знающие дело как в своей педагогической деятельности, так и в работе с применением компьютерных технологий. Такой опыт педагогов, современное оснащение, наличие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учебного кабинета «Практической медиц</a:t>
            </a:r>
            <a:r>
              <a:rPr lang="ru-RU" sz="1800" b="1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и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ны» </a:t>
            </a:r>
            <a:endParaRPr sz="1800" b="0" i="0" u="none">
              <a:solidFill>
                <a:srgbClr val="002060"/>
              </a:solidFill>
              <a:latin typeface="Trebuchet MS"/>
              <a:cs typeface="Trebuchet MS"/>
            </a:endParaRPr>
          </a:p>
          <a:p>
            <a:pPr algn="just">
              <a:defRPr/>
            </a:pP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На 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23 апреля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2024г. 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дистанционные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подготовительные 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курсы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проводимые посредством системы «Сферум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»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посещают 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6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9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учащийся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общеобразовательных 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организаций.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Более 55% учащихся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обучаются за пределами города Брянска, в том числе в районных и сельских школах области. </a:t>
            </a:r>
          </a:p>
          <a:p>
            <a:pPr algn="just">
              <a:defRPr/>
            </a:pPr>
            <a:r>
              <a:rPr lang="ru-RU" sz="1800" b="0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С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реди посещающих курсы, есть ребятя из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Уфы, 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Москвы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и Московской области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Смоленской области, республики Крым,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Курска</a:t>
            </a:r>
            <a:r>
              <a:rPr lang="ru-RU" sz="1800" b="1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 Воркуты, </a:t>
            </a:r>
            <a:r>
              <a:rPr sz="1800" b="1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.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endParaRPr sz="1800" b="0" i="0" u="none">
              <a:solidFill>
                <a:srgbClr val="002060"/>
              </a:solidFill>
              <a:latin typeface="Trebuchet MS"/>
              <a:ea typeface="Trebuchet MS"/>
              <a:cs typeface="Trebuchet MS"/>
            </a:endParaRPr>
          </a:p>
          <a:p>
            <a:pPr algn="just">
              <a:defRPr/>
            </a:pPr>
            <a:r>
              <a:rPr lang="ru-RU" sz="1800" b="0" i="0" u="none" dirty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К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урсы посещаются </a:t>
            </a:r>
            <a:r>
              <a:rPr sz="18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учащимися 7 – 11 классов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, что говорит о существенной востребованности курсов естественно-научного 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профиля</a:t>
            </a:r>
            <a:r>
              <a:rPr lang="ru-RU" sz="1800" b="0" i="0" u="none" dirty="0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(медицинское направление)</a:t>
            </a:r>
            <a:r>
              <a:rPr sz="1800" b="0" i="0" u="none" smtClean="0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1800" b="0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</a:rPr>
              <a:t>в региональной образовательной среде. </a:t>
            </a:r>
            <a:endParaRPr sz="180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708001" cy="1666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4413793" name="Заголовок 1"/>
          <p:cNvSpPr>
            <a:spLocks noGrp="1"/>
          </p:cNvSpPr>
          <p:nvPr/>
        </p:nvSpPr>
        <p:spPr bwMode="auto">
          <a:xfrm>
            <a:off x="1426734" y="173011"/>
            <a:ext cx="8210324" cy="522400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400"/>
              <a:t>Актуальность инновационного проекта:</a:t>
            </a:r>
            <a:endParaRPr/>
          </a:p>
        </p:txBody>
      </p:sp>
      <p:pic>
        <p:nvPicPr>
          <p:cNvPr id="206999504" name="Picture 20699950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591844"/>
            <a:ext cx="10857596" cy="6107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21570" y="280425"/>
            <a:ext cx="8210325" cy="87816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/>
              <a:t>Цели и задачи проекта: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50398" y="1305144"/>
            <a:ext cx="8596667" cy="383378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20000"/>
          </a:bodyPr>
          <a:lstStyle/>
          <a:p>
            <a:pPr indent="449580" algn="just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ea typeface="Trebuchet MS"/>
                <a:cs typeface="Trebuchet MS"/>
              </a:rPr>
              <a:t>Целью проекта является </a:t>
            </a:r>
            <a:r>
              <a:rPr sz="8000" b="1" i="0" u="none">
                <a:solidFill>
                  <a:srgbClr val="002060"/>
                </a:solidFill>
                <a:ea typeface="Trebuchet MS"/>
                <a:cs typeface="Trebuchet MS"/>
              </a:rPr>
              <a:t>реализация участниками образовательных отношений учебных программ (подготовительных, элективных или факультативных курсов)  в части естественнонаучного профиля, через сетевое партнерское взаимодействие со школами города Брянска и Брянской области посредством дистанционных форм обучения.</a:t>
            </a:r>
            <a:endParaRPr sz="8000" b="1">
              <a:solidFill>
                <a:srgbClr val="002060"/>
              </a:solidFill>
              <a:cs typeface="Trebuchet MS"/>
            </a:endParaRPr>
          </a:p>
          <a:p>
            <a:pPr marL="0" indent="0" algn="ctr">
              <a:buNone/>
              <a:defRPr/>
            </a:pPr>
            <a:r>
              <a:rPr lang="ru-RU" sz="6400" b="1" dirty="0">
                <a:solidFill>
                  <a:srgbClr val="000066"/>
                </a:solidFill>
                <a:latin typeface="+mj-lt"/>
              </a:rPr>
              <a:t>Задачами проекта являются:</a:t>
            </a:r>
            <a:endParaRPr sz="6400">
              <a:latin typeface="+mj-lt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расширить партнерство со школами г. Брянска и области;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продолжить выявление контингента обучающихся, имеющих образовательную потребность медицинской направленности (проведение встреч и опросов с 9,10-классниками общеобразовательных учреждений г. Брянска и области, а также родительской аудиторией);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разработать программы подготовительных курсов химико-биологической и медицинской  направленности, а также профориентационные курсы в сфере медицины;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продолжить повышение квалификации кадров в области дистанционных технологий;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  <a:p>
            <a:pPr>
              <a:defRPr/>
            </a:pPr>
            <a:r>
              <a:rPr sz="6400" b="1" i="0" u="none">
                <a:solidFill>
                  <a:srgbClr val="002060"/>
                </a:solidFill>
                <a:latin typeface="+mj-lt"/>
                <a:ea typeface="Trebuchet MS"/>
                <a:cs typeface="Trebuchet MS"/>
              </a:rPr>
              <a:t>- разработать и провести выходной контроль, ежегодно анализировать результаты деятельности центра, вносить корректировки в программы при необходимости.</a:t>
            </a:r>
            <a:endParaRPr sz="6400" b="1">
              <a:solidFill>
                <a:srgbClr val="002060"/>
              </a:solidFill>
              <a:latin typeface="+mj-lt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9451" y="0"/>
            <a:ext cx="1708001" cy="1666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7955077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 algn="ctr">
              <a:defRPr/>
            </a:pPr>
            <a:r>
              <a:rPr lang="ru-RU" sz="3600" b="0" i="0" u="none" strike="noStrike" cap="none" spc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Ожидаемые результаты:</a:t>
            </a:r>
            <a:endParaRPr/>
          </a:p>
        </p:txBody>
      </p:sp>
      <p:sp>
        <p:nvSpPr>
          <p:cNvPr id="578958232" name="Content Placeholder 2"/>
          <p:cNvSpPr>
            <a:spLocks noGrp="1"/>
          </p:cNvSpPr>
          <p:nvPr>
            <p:ph idx="1"/>
          </p:nvPr>
        </p:nvSpPr>
        <p:spPr bwMode="auto">
          <a:xfrm>
            <a:off x="537305" y="1461116"/>
            <a:ext cx="9025630" cy="482723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0000"/>
          </a:bodyPr>
          <a:lstStyle/>
          <a:p>
            <a:pPr algn="just">
              <a:defRPr/>
            </a:pP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Распростран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ить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опыта профильного 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обучения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, что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позволит удовлетворить учебную потребность участников образовательных отношений. </a:t>
            </a:r>
          </a:p>
          <a:p>
            <a:pPr algn="just">
              <a:defRPr/>
            </a:pPr>
            <a:r>
              <a:rPr lang="ru-RU" sz="2800" b="0" i="0" u="none" dirty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П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одготов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ить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обучающихся 9 классов к успешной сдаче ГИА по ключевым дисциплинам (химии, биологии, физике), а также вступительным испытаниям по химии и биологии и благоприятному последующему обучению в медицинском Предуниверсарии, </a:t>
            </a:r>
          </a:p>
          <a:p>
            <a:pPr algn="just">
              <a:defRPr/>
            </a:pPr>
            <a:r>
              <a:rPr lang="ru-RU" sz="2800" b="0" i="0" u="none" dirty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П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одготов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ить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10 и 11-классников к сдаче предпрофессионального экзамена в 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Сеченовском университете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.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endParaRPr sz="2800" b="0" i="0" u="none">
              <a:solidFill>
                <a:srgbClr val="7030A0"/>
              </a:solidFill>
              <a:latin typeface="Trebuchet MS"/>
              <a:ea typeface="Trebuchet MS"/>
              <a:cs typeface="Trebuchet MS"/>
            </a:endParaRPr>
          </a:p>
          <a:p>
            <a:pPr algn="just">
              <a:defRPr/>
            </a:pP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Осуществить к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ачественн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ую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подготовк</a:t>
            </a:r>
            <a:r>
              <a:rPr lang="ru-RU" sz="2800" b="0" i="0" u="none" dirty="0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у</a:t>
            </a:r>
            <a:r>
              <a:rPr sz="2800" b="0" i="0" u="none" smtClean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ru-RU" sz="2800" b="0" i="0" u="none" dirty="0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абитуриентов в медицинские ВУЗы России</a:t>
            </a:r>
            <a:r>
              <a:rPr sz="2800" b="0" i="0" u="none">
                <a:solidFill>
                  <a:srgbClr val="7030A0"/>
                </a:solidFill>
                <a:latin typeface="Trebuchet MS"/>
                <a:ea typeface="Trebuchet MS"/>
                <a:cs typeface="Trebuchet MS"/>
              </a:rPr>
              <a:t>.</a:t>
            </a:r>
            <a:endParaRPr sz="2800" u="none">
              <a:solidFill>
                <a:srgbClr val="7030A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90837" y="300209"/>
            <a:ext cx="8210325" cy="522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/>
              <a:t>Этапы реализации проекта: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7792" y="822960"/>
          <a:ext cx="1155395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"/>
                <a:gridCol w="1883664"/>
                <a:gridCol w="3527552"/>
                <a:gridCol w="57515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 smtClean="0"/>
                        <a:t>Основные мероприятия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Ожидаемые результаты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1.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Организационный этап</a:t>
                      </a: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 smtClean="0">
                          <a:latin typeface="+mj-lt"/>
                        </a:rPr>
                        <a:t>Январь – февраль 2024</a:t>
                      </a:r>
                      <a:endParaRPr lang="en-US" sz="1400" b="1" dirty="0" smtClean="0">
                        <a:latin typeface="+mj-lt"/>
                      </a:endParaRP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Сформирована нормативно-правовая база для реализации проекта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Федеральный закон от 29.12.2012 №273-ФЗ «Об образовании в Российской Федерации»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Государственная программа   "Развитие образования и науки Брянской области" (утверждена постановлением Правительства Брянской области от 31 декабря 2018 года № 764 - П)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Программа развития государственного автономного общеобразовательного учреждения «Медицинский Сеченовский предуниверсарий Брянской области»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  <a:tr h="1950382"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Создано педагогическое сообщество учителей, применяющих дистанционные образовательные технологии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 smtClean="0">
                          <a:latin typeface="+mj-lt"/>
                        </a:rPr>
                        <a:t> В</a:t>
                      </a:r>
                      <a:r>
                        <a:rPr lang="ru-RU" sz="1400" baseline="0" dirty="0" smtClean="0">
                          <a:latin typeface="+mj-lt"/>
                        </a:rPr>
                        <a:t> рамках проекта первой инновационной площадки 2021 – 2023г.г. сформировалось педагогическое сообщество, обладающее значительным опытом использования дистанционных образовательных площадок (8 учителей и специалистов предуниверсария).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+mj-lt"/>
                        </a:rPr>
                        <a:t> Педагогическое сообщество предуниверсария включает в себя учителей основных, профильных предметов (химия, биология, русский язык, математика т.т.д.), учителей дополнительного образования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Пополнение и развитие материально технической базы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latin typeface="+mj-lt"/>
                        </a:rPr>
                        <a:t>Предуниверсарий обладает достаточной материально-технической базой для полноценной</a:t>
                      </a:r>
                      <a:r>
                        <a:rPr lang="ru-RU" sz="1400" baseline="0" dirty="0" smtClean="0">
                          <a:latin typeface="+mj-lt"/>
                        </a:rPr>
                        <a:t> работы дистанционных образовательных площадок, как по основным, профильнм предметам, так и по предметам дополнительного образования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+mj-lt"/>
                        </a:rPr>
                        <a:t> Налажено тесное взаимодействие с ЕГФ БГУ им. Акад. И.Г. Петровского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90837" y="300209"/>
            <a:ext cx="8210325" cy="522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/>
              <a:t>Этапы реализации проекта:</a:t>
            </a:r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7792" y="822960"/>
          <a:ext cx="11553952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"/>
                <a:gridCol w="1618488"/>
                <a:gridCol w="2487168"/>
                <a:gridCol w="70571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№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Этап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dirty="0" smtClean="0"/>
                        <a:t>Основные мероприятия</a:t>
                      </a:r>
                      <a:endParaRPr lang="en-US" sz="1500" dirty="0" smtClean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Ожидаемые результаты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1.</a:t>
                      </a:r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Проектный</a:t>
                      </a:r>
                      <a:r>
                        <a:rPr lang="ru-RU" sz="1500" baseline="0" dirty="0" smtClean="0">
                          <a:latin typeface="+mj-lt"/>
                        </a:rPr>
                        <a:t> этап</a:t>
                      </a:r>
                      <a:endParaRPr lang="ru-RU" sz="1500" dirty="0" smtClean="0">
                        <a:latin typeface="+mj-lt"/>
                      </a:endParaRP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март 2024 – май 2026</a:t>
                      </a:r>
                      <a:endParaRPr lang="en-US" sz="1500" dirty="0" smtClean="0">
                        <a:latin typeface="+mj-lt"/>
                      </a:endParaRPr>
                    </a:p>
                    <a:p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Мероприятия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направленные на педагогическое сообщество: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Активное функционирование созданного сообщества учителей (еженедельное проведение региональных «цифровых» курсов, элективов)</a:t>
                      </a:r>
                    </a:p>
                    <a:p>
                      <a:pPr marL="0" marR="0" indent="0" algn="l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Рост количества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учителей-предметников, принимающих участие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 работе инновационной площадки 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(В рамках направления осуществлялось взаимодействие со школами Клинцов, 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Дятьково, 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Погара)</a:t>
                      </a:r>
                      <a:endParaRPr lang="ru-RU" sz="1500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учителей-предметников в дистанционных проектах по распространению опыта использования дистанционных образовательных технологий (образовательные площадки</a:t>
                      </a:r>
                      <a:r>
                        <a:rPr lang="ru-RU" sz="15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распространению и развитию площадок «Сферум», «РЭШ»</a:t>
                      </a: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just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квалификации учителей-предметников, в том числе и с использованием дистанционных технологий</a:t>
                      </a:r>
                    </a:p>
                    <a:p>
                      <a:pPr marL="0" marR="0" indent="0" algn="just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районного семинара по распространению опыта использования дистанционных образовательных технологий (по итогам развития РИП)</a:t>
                      </a:r>
                    </a:p>
                    <a:p>
                      <a:pPr marL="0" marR="0" indent="0" algn="just" defTabSz="4572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15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предметных цифровых продуктов (создание видеолекций на цифровых носителях, серии дидактических материалов на цифровых носителях, интерактивных цифровых образовательных игр,  проведение )</a:t>
                      </a:r>
                      <a:endParaRPr lang="en-US" sz="15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en-US" sz="15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990837" y="300209"/>
            <a:ext cx="8210325" cy="522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/>
              <a:t>Этапы реализации проекта:</a:t>
            </a:r>
            <a:endParaRPr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7792" y="822960"/>
          <a:ext cx="11553952" cy="577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"/>
                <a:gridCol w="1618488"/>
                <a:gridCol w="3593592"/>
                <a:gridCol w="59507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Этап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/>
                        <a:t>Основные мероприятия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Ожидаемые результаты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1.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Проектный</a:t>
                      </a:r>
                      <a:r>
                        <a:rPr lang="ru-RU" sz="1800" baseline="0" dirty="0" smtClean="0">
                          <a:latin typeface="+mj-lt"/>
                        </a:rPr>
                        <a:t> этап</a:t>
                      </a:r>
                      <a:endParaRPr lang="ru-RU" sz="1800" dirty="0" smtClean="0">
                        <a:latin typeface="+mj-lt"/>
                      </a:endParaRP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latin typeface="+mj-lt"/>
                        </a:rPr>
                        <a:t>март 2024 – май 2026</a:t>
                      </a:r>
                      <a:endParaRPr lang="en-US" sz="1800" dirty="0" smtClean="0"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Мероприятия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направленные на ученичекое сообщество: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Участие обучающихся в подготовительных курсах по естетственно-научным предметам, на основе цифровой платформы «Сферум»,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Участие обучающихся в образовательных мероприятиях с применением метода «погружения», проводимых на базе предуниверсария и ЕГФ БГУ им. Акад И.Г. 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Петровского, проведение Дня открытых дверей</a:t>
                      </a:r>
                      <a:endParaRPr lang="ru-RU" sz="1700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Вовлечение учащихся предуниверсария в подготовку к цифровых образовательных продуктов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Профориентационные мероприятия</a:t>
                      </a:r>
                      <a:endParaRPr lang="ru-RU" sz="1700" baseline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Проведение летней естетственно – научной школы предуниверсария в рамках сотрудничества с летним оздоровительным лагерем «Новокемп»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7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обучающихся в виртуальных лабораториях, с видеокурсами, интерактивными демонстрациями</a:t>
                      </a:r>
                      <a:endParaRPr lang="en-US" sz="17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57680" y="347165"/>
            <a:ext cx="8210325" cy="8781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6497" y="5096971"/>
            <a:ext cx="3694117" cy="78807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1300">
                <a:solidFill>
                  <a:srgbClr val="000066"/>
                </a:solidFill>
              </a:rPr>
              <a:t>Встреча с родительской общественностью Клинцовского района </a:t>
            </a:r>
            <a:r>
              <a:rPr lang="ru-RU" sz="1300">
                <a:solidFill>
                  <a:srgbClr val="7030A0"/>
                </a:solidFill>
              </a:rPr>
              <a:t>(СОШ </a:t>
            </a:r>
            <a:r>
              <a:rPr lang="ru-RU" sz="1300" b="0" i="0">
                <a:solidFill>
                  <a:srgbClr val="7030A0"/>
                </a:solidFill>
                <a:latin typeface="-apple-system"/>
              </a:rPr>
              <a:t>№3 им. С. Орджоникидзе) </a:t>
            </a:r>
            <a:endParaRPr lang="ru-RU" sz="130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003" y="297171"/>
            <a:ext cx="1708001" cy="1666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17812" y="718482"/>
            <a:ext cx="7464635" cy="106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6489" y="2855481"/>
            <a:ext cx="2221790" cy="16663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93105" y="3196882"/>
            <a:ext cx="2311563" cy="1733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032092" y="1894646"/>
            <a:ext cx="3014442" cy="16956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889696" y="2418322"/>
            <a:ext cx="3115112" cy="17522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152145" y="3103927"/>
            <a:ext cx="3250427" cy="18283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8528870" y="5096971"/>
            <a:ext cx="3663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Размещение информации о предуниверсарии в региональных СМИ</a:t>
            </a:r>
            <a:endParaRPr lang="ru-RU" sz="14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427024" y="3027779"/>
            <a:ext cx="3382712" cy="1902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 bwMode="auto">
          <a:xfrm>
            <a:off x="4672667" y="5089259"/>
            <a:ext cx="3552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0066"/>
                </a:solidFill>
              </a:rPr>
              <a:t>Размещение материалов для подготовки к поступлению в предуниверсарий на сайте образовательной организации</a:t>
            </a: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spd="med" p14:dur="750" advClick="1">
        <p:wipe dir="l"/>
      </p:transition>
    </mc:Choice>
    <mc:Fallback>
      <p:transition spd="med">
        <p:wip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346</TotalTime>
  <Pages>0</Pages>
  <Words>1212</Words>
  <Characters>0</Characters>
  <Application>ONLYOFFICE/7.4.1.36</Application>
  <DocSecurity>0</DocSecurity>
  <PresentationFormat>Custom</PresentationFormat>
  <Lines>0</Lines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Аспект</vt:lpstr>
      <vt:lpstr> Центр реализации учебных программ дистанционного обучения в рамках элективных и факультативных курсов естественнонаучного профиля </vt:lpstr>
      <vt:lpstr>Актуальность инновационного проекта:</vt:lpstr>
      <vt:lpstr>Slide 3</vt:lpstr>
      <vt:lpstr>Цели и задачи проекта:</vt:lpstr>
      <vt:lpstr>Ожидаемые результаты:</vt:lpstr>
      <vt:lpstr>Этапы реализации проекта:</vt:lpstr>
      <vt:lpstr>Этапы реализации проекта:</vt:lpstr>
      <vt:lpstr>Этапы реализации проекта:</vt:lpstr>
      <vt:lpstr> </vt:lpstr>
      <vt:lpstr>-курсы проводятся еженедельно, в период с ноября по май; - общее количество курсовых часов – 84 часа, в том числе: по биологии – 42 часа, по химии – 42 часа;  - курсы проводятся в форме видеоконференции - количество участников курсов:        2022/2023 уч.г. – 54 учащихся        2023/2024 уч.г. – 169 учащихся.</vt:lpstr>
      <vt:lpstr>Метод «погружения».  Практические занятия по химии  для абитуриентов предуниверсария :</vt:lpstr>
      <vt:lpstr>Метод «погружения».  Практические занятия по химии  для абитуриентов предуниверсария :</vt:lpstr>
      <vt:lpstr> Практические занятия по химии  предуниверсаристов :</vt:lpstr>
      <vt:lpstr>Slide 14</vt:lpstr>
      <vt:lpstr>Slide 15</vt:lpstr>
      <vt:lpstr>Slide 16</vt:lpstr>
      <vt:lpstr>Slide 17</vt:lpstr>
    </vt:vector>
  </TitlesOfParts>
  <LinksUpToDate>false</LinksUpToDate>
  <CharactersWithSpaces>0</CharactersWithSpaces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Предуниверсарий, как центр реализации учебных программ дистанционного обучения в рамках элективных и факультативных курсов естественнонаучного профиля.</dc:title>
  <dc:creator>user</dc:creator>
  <cp:lastModifiedBy>My PC</cp:lastModifiedBy>
  <cp:revision>191</cp:revision>
  <dcterms:created xsi:type="dcterms:W3CDTF">2022-12-12T07:23:31Z</dcterms:created>
  <dcterms:modified xsi:type="dcterms:W3CDTF">2024-04-23T20:36:00Z</dcterms:modified>
  <dc:identifier/>
  <dc:language/>
  <cp:version/>
</cp:coreProperties>
</file>