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5" r:id="rId9"/>
    <p:sldId id="264" r:id="rId10"/>
  </p:sldIdLst>
  <p:sldSz cx="14630400" cy="8229600"/>
  <p:notesSz cx="8229600" cy="146304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73" d="100"/>
          <a:sy n="73" d="100"/>
        </p:scale>
        <p:origin x="485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65366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0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75000"/>
            </a:srgbClr>
          </a:solidFill>
          <a:ln/>
        </p:spPr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52560" y="0"/>
            <a:ext cx="5486400" cy="8229600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514999" y="2484577"/>
            <a:ext cx="7477601" cy="191643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ctr">
              <a:lnSpc>
                <a:spcPts val="7545"/>
              </a:lnSpc>
              <a:buNone/>
            </a:pPr>
            <a:r>
              <a:rPr lang="en-US" sz="6036" b="1" kern="0" spc="-35" dirty="0">
                <a:solidFill>
                  <a:srgbClr val="000000"/>
                </a:solidFill>
                <a:latin typeface="adonis-web" pitchFamily="34" charset="0"/>
                <a:ea typeface="adonis-web" pitchFamily="34" charset="-122"/>
                <a:cs typeface="adonis-web" pitchFamily="34" charset="-120"/>
              </a:rPr>
              <a:t>Сборка Wi-Fi антенны</a:t>
            </a:r>
            <a:endParaRPr lang="en-US" sz="6036" dirty="0"/>
          </a:p>
        </p:txBody>
      </p:sp>
      <p:sp>
        <p:nvSpPr>
          <p:cNvPr id="6" name="Text 2"/>
          <p:cNvSpPr/>
          <p:nvPr/>
        </p:nvSpPr>
        <p:spPr>
          <a:xfrm>
            <a:off x="833199" y="4564856"/>
            <a:ext cx="7477601" cy="710803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799"/>
              </a:lnSpc>
              <a:buNone/>
            </a:pPr>
            <a:endParaRPr lang="en-US" sz="1750" dirty="0"/>
          </a:p>
        </p:txBody>
      </p:sp>
      <p:sp>
        <p:nvSpPr>
          <p:cNvPr id="7" name="Shape 3"/>
          <p:cNvSpPr/>
          <p:nvPr/>
        </p:nvSpPr>
        <p:spPr>
          <a:xfrm>
            <a:off x="833199" y="5542240"/>
            <a:ext cx="355402" cy="355402"/>
          </a:xfrm>
          <a:prstGeom prst="roundRect">
            <a:avLst>
              <a:gd name="adj" fmla="val 25726039"/>
            </a:avLst>
          </a:prstGeom>
          <a:noFill/>
          <a:ln w="7620">
            <a:solidFill>
              <a:srgbClr val="FFFFFF"/>
            </a:solidFill>
            <a:prstDash val="solid"/>
          </a:ln>
        </p:spPr>
      </p:sp>
      <p:sp>
        <p:nvSpPr>
          <p:cNvPr id="9" name="Text 4"/>
          <p:cNvSpPr/>
          <p:nvPr/>
        </p:nvSpPr>
        <p:spPr>
          <a:xfrm>
            <a:off x="1335107" y="6602155"/>
            <a:ext cx="2523649" cy="388858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l">
              <a:lnSpc>
                <a:spcPts val="3062"/>
              </a:lnSpc>
              <a:buNone/>
            </a:pPr>
            <a:r>
              <a:rPr lang="ru-RU" kern="0" spc="-35" dirty="0" smtClean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Выполнил:  Толкачев Николай, обучающийся МОУ-СОШ №4 г. Унеча. </a:t>
            </a:r>
          </a:p>
          <a:p>
            <a:pPr marL="0" indent="0" algn="l">
              <a:lnSpc>
                <a:spcPts val="3062"/>
              </a:lnSpc>
              <a:buNone/>
            </a:pPr>
            <a:r>
              <a:rPr lang="ru-RU" kern="0" spc="-35" dirty="0" smtClean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</a:rPr>
              <a:t>Руководитель:   Пожарская Е.А.</a:t>
            </a:r>
          </a:p>
          <a:p>
            <a:pPr marL="0" indent="0" algn="l">
              <a:lnSpc>
                <a:spcPts val="3062"/>
              </a:lnSpc>
              <a:buNone/>
            </a:pPr>
            <a:r>
              <a:rPr lang="ru-RU" kern="0" spc="-35" dirty="0" smtClean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</a:rPr>
              <a:t>                                                                                                 2024 г.</a:t>
            </a:r>
            <a:endParaRPr lang="en-US" dirty="0"/>
          </a:p>
        </p:txBody>
      </p:sp>
      <p:sp>
        <p:nvSpPr>
          <p:cNvPr id="11" name="Text 1"/>
          <p:cNvSpPr/>
          <p:nvPr/>
        </p:nvSpPr>
        <p:spPr>
          <a:xfrm>
            <a:off x="761992" y="863114"/>
            <a:ext cx="7477601" cy="191643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ctr">
              <a:lnSpc>
                <a:spcPts val="7545"/>
              </a:lnSpc>
              <a:buNone/>
            </a:pPr>
            <a:r>
              <a:rPr lang="ru-RU" sz="6036" dirty="0">
                <a:ea typeface="adonis-web"/>
              </a:rPr>
              <a:t>П</a:t>
            </a:r>
            <a:r>
              <a:rPr lang="ru-RU" sz="6036" dirty="0" smtClean="0">
                <a:ea typeface="adonis-web"/>
              </a:rPr>
              <a:t>роект</a:t>
            </a:r>
            <a:endParaRPr lang="en-US" sz="6036" dirty="0">
              <a:latin typeface="adonis-web"/>
              <a:ea typeface="adonis-web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75000"/>
            </a:srgbClr>
          </a:solidFill>
          <a:ln/>
        </p:spPr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5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85000"/>
            </a:srgbClr>
          </a:solidFill>
          <a:ln/>
        </p:spPr>
      </p:sp>
      <p:sp>
        <p:nvSpPr>
          <p:cNvPr id="6" name="Text 2"/>
          <p:cNvSpPr/>
          <p:nvPr/>
        </p:nvSpPr>
        <p:spPr>
          <a:xfrm>
            <a:off x="1513463" y="636233"/>
            <a:ext cx="5554980" cy="694373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5468"/>
              </a:lnSpc>
              <a:buNone/>
            </a:pPr>
            <a:r>
              <a:rPr lang="en-US" sz="4374" b="1" kern="0" spc="-35" dirty="0">
                <a:solidFill>
                  <a:srgbClr val="000000"/>
                </a:solidFill>
                <a:latin typeface="adonis-web" pitchFamily="34" charset="0"/>
                <a:ea typeface="adonis-web" pitchFamily="34" charset="-122"/>
                <a:cs typeface="adonis-web" pitchFamily="34" charset="-120"/>
              </a:rPr>
              <a:t>Актуальность</a:t>
            </a:r>
            <a:endParaRPr lang="en-US" sz="4374" dirty="0"/>
          </a:p>
        </p:txBody>
      </p:sp>
      <p:sp>
        <p:nvSpPr>
          <p:cNvPr id="12" name="Text 8"/>
          <p:cNvSpPr/>
          <p:nvPr/>
        </p:nvSpPr>
        <p:spPr>
          <a:xfrm>
            <a:off x="5890855" y="3238857"/>
            <a:ext cx="185261" cy="416481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ctr">
              <a:lnSpc>
                <a:spcPts val="3281"/>
              </a:lnSpc>
              <a:buNone/>
            </a:pPr>
            <a:endParaRPr lang="en-US" sz="2624" dirty="0"/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65722" y="119976"/>
            <a:ext cx="5462489" cy="2822693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0888" y="3062645"/>
            <a:ext cx="12250990" cy="48831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59978"/>
            <a:ext cx="14630400" cy="8229600"/>
          </a:xfrm>
          <a:prstGeom prst="rect">
            <a:avLst/>
          </a:prstGeom>
          <a:solidFill>
            <a:srgbClr val="FFFFFF">
              <a:alpha val="75000"/>
            </a:srgbClr>
          </a:solidFill>
          <a:ln/>
        </p:spPr>
      </p:sp>
      <p:sp>
        <p:nvSpPr>
          <p:cNvPr id="4" name="Text 1"/>
          <p:cNvSpPr/>
          <p:nvPr/>
        </p:nvSpPr>
        <p:spPr>
          <a:xfrm>
            <a:off x="959644" y="567674"/>
            <a:ext cx="5554980" cy="694373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5468"/>
              </a:lnSpc>
              <a:buNone/>
            </a:pPr>
            <a:r>
              <a:rPr lang="en-US" sz="4374" b="1" kern="0" spc="-35" dirty="0">
                <a:solidFill>
                  <a:srgbClr val="000000"/>
                </a:solidFill>
                <a:latin typeface="adonis-web" pitchFamily="34" charset="0"/>
                <a:ea typeface="adonis-web" pitchFamily="34" charset="-122"/>
                <a:cs typeface="adonis-web" pitchFamily="34" charset="-120"/>
              </a:rPr>
              <a:t>Цель и задачи</a:t>
            </a:r>
            <a:endParaRPr lang="en-US" sz="4374" dirty="0"/>
          </a:p>
        </p:txBody>
      </p:sp>
      <p:sp>
        <p:nvSpPr>
          <p:cNvPr id="5" name="Text 2"/>
          <p:cNvSpPr/>
          <p:nvPr/>
        </p:nvSpPr>
        <p:spPr>
          <a:xfrm>
            <a:off x="959644" y="2296872"/>
            <a:ext cx="2777490" cy="347186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2734"/>
              </a:lnSpc>
              <a:buNone/>
            </a:pPr>
            <a:r>
              <a:rPr lang="en-US" sz="2400" b="1" kern="0" spc="-35" dirty="0">
                <a:solidFill>
                  <a:srgbClr val="000000"/>
                </a:solidFill>
                <a:latin typeface="adonis-web" pitchFamily="34" charset="0"/>
                <a:ea typeface="adonis-web" pitchFamily="34" charset="-122"/>
                <a:cs typeface="adonis-web" pitchFamily="34" charset="-120"/>
              </a:rPr>
              <a:t>Цель</a:t>
            </a:r>
            <a:endParaRPr lang="en-US" sz="2400" dirty="0"/>
          </a:p>
        </p:txBody>
      </p:sp>
      <p:sp>
        <p:nvSpPr>
          <p:cNvPr id="6" name="Text 3"/>
          <p:cNvSpPr/>
          <p:nvPr/>
        </p:nvSpPr>
        <p:spPr>
          <a:xfrm>
            <a:off x="912376" y="3069728"/>
            <a:ext cx="4695706" cy="1066205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799"/>
              </a:lnSpc>
              <a:buNone/>
            </a:pPr>
            <a:r>
              <a:rPr lang="en-US" sz="2400" kern="0" spc="-35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Изучить принципы работы Wi-Fi и создать самодельную антенну для улучшения сигнала и покрытия сети.</a:t>
            </a:r>
            <a:endParaRPr lang="en-US" sz="2400" dirty="0"/>
          </a:p>
        </p:txBody>
      </p:sp>
      <p:sp>
        <p:nvSpPr>
          <p:cNvPr id="7" name="Text 4"/>
          <p:cNvSpPr/>
          <p:nvPr/>
        </p:nvSpPr>
        <p:spPr>
          <a:xfrm>
            <a:off x="7593687" y="3033474"/>
            <a:ext cx="2777490" cy="347186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2734"/>
              </a:lnSpc>
              <a:buNone/>
            </a:pPr>
            <a:r>
              <a:rPr lang="en-US" sz="2400" b="1" kern="0" spc="-35" dirty="0">
                <a:solidFill>
                  <a:srgbClr val="000000"/>
                </a:solidFill>
                <a:latin typeface="adonis-web" pitchFamily="34" charset="0"/>
                <a:ea typeface="adonis-web" pitchFamily="34" charset="-122"/>
                <a:cs typeface="adonis-web" pitchFamily="34" charset="-120"/>
              </a:rPr>
              <a:t>Задачи</a:t>
            </a:r>
            <a:endParaRPr lang="en-US" sz="2400" dirty="0"/>
          </a:p>
        </p:txBody>
      </p:sp>
      <p:sp>
        <p:nvSpPr>
          <p:cNvPr id="8" name="Text 5"/>
          <p:cNvSpPr/>
          <p:nvPr/>
        </p:nvSpPr>
        <p:spPr>
          <a:xfrm>
            <a:off x="7949089" y="3602831"/>
            <a:ext cx="4340304" cy="355402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342900" indent="-342900" algn="l">
              <a:lnSpc>
                <a:spcPts val="2799"/>
              </a:lnSpc>
              <a:buSzPct val="100000"/>
              <a:buChar char="•"/>
            </a:pPr>
            <a:r>
              <a:rPr lang="en-US" sz="2400" kern="0" spc="-35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Понять, что такое Wi-Fi и как он работает</a:t>
            </a:r>
            <a:endParaRPr lang="en-US" sz="2400" dirty="0"/>
          </a:p>
        </p:txBody>
      </p:sp>
      <p:sp>
        <p:nvSpPr>
          <p:cNvPr id="9" name="Text 6"/>
          <p:cNvSpPr/>
          <p:nvPr/>
        </p:nvSpPr>
        <p:spPr>
          <a:xfrm>
            <a:off x="7949089" y="4047053"/>
            <a:ext cx="4340304" cy="710803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342900" indent="-342900" algn="l">
              <a:lnSpc>
                <a:spcPts val="2799"/>
              </a:lnSpc>
              <a:buSzPct val="100000"/>
              <a:buChar char="•"/>
            </a:pPr>
            <a:r>
              <a:rPr lang="en-US" sz="2400" kern="0" spc="-35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Изучить особенности распространения радиосигнала</a:t>
            </a:r>
            <a:endParaRPr lang="en-US" sz="2400" dirty="0"/>
          </a:p>
        </p:txBody>
      </p:sp>
      <p:sp>
        <p:nvSpPr>
          <p:cNvPr id="10" name="Text 7"/>
          <p:cNvSpPr/>
          <p:nvPr/>
        </p:nvSpPr>
        <p:spPr>
          <a:xfrm>
            <a:off x="7949089" y="5286086"/>
            <a:ext cx="4340304" cy="710803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342900" indent="-342900" algn="l">
              <a:lnSpc>
                <a:spcPts val="2799"/>
              </a:lnSpc>
              <a:buSzPct val="100000"/>
              <a:buChar char="•"/>
            </a:pPr>
            <a:r>
              <a:rPr lang="en-US" sz="2400" kern="0" spc="-35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Разработать и собрать простую направленную Wi-Fi антенну</a:t>
            </a:r>
            <a:endParaRPr lang="en-US" sz="2400" dirty="0"/>
          </a:p>
        </p:txBody>
      </p:sp>
      <p:sp>
        <p:nvSpPr>
          <p:cNvPr id="11" name="Text 8"/>
          <p:cNvSpPr/>
          <p:nvPr/>
        </p:nvSpPr>
        <p:spPr>
          <a:xfrm>
            <a:off x="7949089" y="6353885"/>
            <a:ext cx="4340304" cy="710803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342900" indent="-342900" algn="l">
              <a:lnSpc>
                <a:spcPts val="2799"/>
              </a:lnSpc>
              <a:buSzPct val="100000"/>
              <a:buChar char="•"/>
            </a:pPr>
            <a:r>
              <a:rPr lang="en-US" sz="2400" kern="0" spc="-35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Протестировать антенну и оценить ее эффективность</a:t>
            </a:r>
            <a:endParaRPr lang="en-US" sz="2400" dirty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97161" y="471116"/>
            <a:ext cx="4055474" cy="2953217"/>
          </a:xfrm>
          <a:prstGeom prst="rect">
            <a:avLst/>
          </a:prstGeom>
        </p:spPr>
      </p:pic>
      <p:pic>
        <p:nvPicPr>
          <p:cNvPr id="14" name="Рисунок 13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590" y="4964146"/>
            <a:ext cx="6377300" cy="29711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75000"/>
            </a:srgbClr>
          </a:solidFill>
          <a:ln/>
        </p:spPr>
      </p:sp>
      <p:sp>
        <p:nvSpPr>
          <p:cNvPr id="4" name="Text 1"/>
          <p:cNvSpPr/>
          <p:nvPr/>
        </p:nvSpPr>
        <p:spPr>
          <a:xfrm>
            <a:off x="2348389" y="1254562"/>
            <a:ext cx="5554980" cy="694373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5468"/>
              </a:lnSpc>
              <a:buNone/>
            </a:pPr>
            <a:r>
              <a:rPr lang="en-US" sz="4374" b="1" kern="0" spc="-35" dirty="0">
                <a:solidFill>
                  <a:srgbClr val="000000"/>
                </a:solidFill>
                <a:latin typeface="adonis-web" pitchFamily="34" charset="0"/>
                <a:ea typeface="adonis-web" pitchFamily="34" charset="-122"/>
                <a:cs typeface="adonis-web" pitchFamily="34" charset="-120"/>
              </a:rPr>
              <a:t>Что такое Wi-Fi?</a:t>
            </a:r>
            <a:endParaRPr lang="en-US" sz="4374" dirty="0"/>
          </a:p>
        </p:txBody>
      </p:sp>
      <p:sp>
        <p:nvSpPr>
          <p:cNvPr id="5" name="Shape 2"/>
          <p:cNvSpPr/>
          <p:nvPr/>
        </p:nvSpPr>
        <p:spPr>
          <a:xfrm>
            <a:off x="2348389" y="2393275"/>
            <a:ext cx="4855726" cy="2353389"/>
          </a:xfrm>
          <a:prstGeom prst="roundRect">
            <a:avLst>
              <a:gd name="adj" fmla="val 4249"/>
            </a:avLst>
          </a:prstGeom>
          <a:solidFill>
            <a:srgbClr val="F0D4F7"/>
          </a:solidFill>
          <a:ln w="7620">
            <a:solidFill>
              <a:srgbClr val="D6BADD"/>
            </a:solidFill>
            <a:prstDash val="solid"/>
          </a:ln>
        </p:spPr>
      </p:sp>
      <p:sp>
        <p:nvSpPr>
          <p:cNvPr id="6" name="Text 3"/>
          <p:cNvSpPr/>
          <p:nvPr/>
        </p:nvSpPr>
        <p:spPr>
          <a:xfrm>
            <a:off x="2578179" y="2623066"/>
            <a:ext cx="4396145" cy="694373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734"/>
              </a:lnSpc>
              <a:buNone/>
            </a:pPr>
            <a:r>
              <a:rPr lang="en-US" sz="2187" b="1" kern="0" spc="-35" dirty="0">
                <a:solidFill>
                  <a:srgbClr val="272525"/>
                </a:solidFill>
                <a:latin typeface="adonis-web" pitchFamily="34" charset="0"/>
                <a:ea typeface="adonis-web" pitchFamily="34" charset="-122"/>
                <a:cs typeface="adonis-web" pitchFamily="34" charset="-120"/>
              </a:rPr>
              <a:t>Технология беспроводной связи</a:t>
            </a:r>
            <a:endParaRPr lang="en-US" sz="2187" dirty="0"/>
          </a:p>
        </p:txBody>
      </p:sp>
      <p:sp>
        <p:nvSpPr>
          <p:cNvPr id="7" name="Text 4"/>
          <p:cNvSpPr/>
          <p:nvPr/>
        </p:nvSpPr>
        <p:spPr>
          <a:xfrm>
            <a:off x="2578179" y="3450669"/>
            <a:ext cx="4396145" cy="1066205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799"/>
              </a:lnSpc>
              <a:buNone/>
            </a:pPr>
            <a:r>
              <a:rPr lang="en-US" sz="1750" kern="0" spc="-35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Wi-Fi позволяет подключать устройства к локальной сети и Интернету без использования кабелей.</a:t>
            </a:r>
            <a:endParaRPr lang="en-US" sz="1750" dirty="0"/>
          </a:p>
        </p:txBody>
      </p:sp>
      <p:sp>
        <p:nvSpPr>
          <p:cNvPr id="8" name="Shape 5"/>
          <p:cNvSpPr/>
          <p:nvPr/>
        </p:nvSpPr>
        <p:spPr>
          <a:xfrm>
            <a:off x="7426285" y="2393275"/>
            <a:ext cx="4855726" cy="2353389"/>
          </a:xfrm>
          <a:prstGeom prst="roundRect">
            <a:avLst>
              <a:gd name="adj" fmla="val 4249"/>
            </a:avLst>
          </a:prstGeom>
          <a:solidFill>
            <a:srgbClr val="F0D4F7"/>
          </a:solidFill>
          <a:ln w="7620">
            <a:solidFill>
              <a:srgbClr val="D6BADD"/>
            </a:solidFill>
            <a:prstDash val="solid"/>
          </a:ln>
        </p:spPr>
      </p:sp>
      <p:sp>
        <p:nvSpPr>
          <p:cNvPr id="9" name="Text 6"/>
          <p:cNvSpPr/>
          <p:nvPr/>
        </p:nvSpPr>
        <p:spPr>
          <a:xfrm>
            <a:off x="7656076" y="2623066"/>
            <a:ext cx="3063359" cy="347186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2734"/>
              </a:lnSpc>
              <a:buNone/>
            </a:pPr>
            <a:r>
              <a:rPr lang="en-US" sz="2187" b="1" kern="0" spc="-35" dirty="0">
                <a:solidFill>
                  <a:srgbClr val="272525"/>
                </a:solidFill>
                <a:latin typeface="adonis-web" pitchFamily="34" charset="0"/>
                <a:ea typeface="adonis-web" pitchFamily="34" charset="-122"/>
                <a:cs typeface="adonis-web" pitchFamily="34" charset="-120"/>
              </a:rPr>
              <a:t>Стандарты IEEE 802.11</a:t>
            </a:r>
            <a:endParaRPr lang="en-US" sz="2187" dirty="0"/>
          </a:p>
        </p:txBody>
      </p:sp>
      <p:sp>
        <p:nvSpPr>
          <p:cNvPr id="10" name="Text 7"/>
          <p:cNvSpPr/>
          <p:nvPr/>
        </p:nvSpPr>
        <p:spPr>
          <a:xfrm>
            <a:off x="7656076" y="3103483"/>
            <a:ext cx="4396145" cy="1066205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799"/>
              </a:lnSpc>
              <a:buNone/>
            </a:pPr>
            <a:r>
              <a:rPr lang="en-US" sz="1750" kern="0" spc="-35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Существуют различные версии Wi-Fi стандартов, которые определяют скорость, дальность и частоту сигнала.</a:t>
            </a:r>
            <a:endParaRPr lang="en-US" sz="1750" dirty="0"/>
          </a:p>
        </p:txBody>
      </p:sp>
      <p:sp>
        <p:nvSpPr>
          <p:cNvPr id="11" name="Shape 8"/>
          <p:cNvSpPr/>
          <p:nvPr/>
        </p:nvSpPr>
        <p:spPr>
          <a:xfrm>
            <a:off x="2348389" y="4968835"/>
            <a:ext cx="4855726" cy="2006203"/>
          </a:xfrm>
          <a:prstGeom prst="roundRect">
            <a:avLst>
              <a:gd name="adj" fmla="val 4984"/>
            </a:avLst>
          </a:prstGeom>
          <a:solidFill>
            <a:srgbClr val="F0D4F7"/>
          </a:solidFill>
          <a:ln w="7620">
            <a:solidFill>
              <a:srgbClr val="D6BADD"/>
            </a:solidFill>
            <a:prstDash val="solid"/>
          </a:ln>
        </p:spPr>
      </p:sp>
      <p:sp>
        <p:nvSpPr>
          <p:cNvPr id="12" name="Text 9"/>
          <p:cNvSpPr/>
          <p:nvPr/>
        </p:nvSpPr>
        <p:spPr>
          <a:xfrm>
            <a:off x="2578179" y="5198626"/>
            <a:ext cx="3202662" cy="347186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2734"/>
              </a:lnSpc>
              <a:buNone/>
            </a:pPr>
            <a:r>
              <a:rPr lang="en-US" sz="2187" b="1" kern="0" spc="-35" dirty="0">
                <a:solidFill>
                  <a:srgbClr val="272525"/>
                </a:solidFill>
                <a:latin typeface="adonis-web" pitchFamily="34" charset="0"/>
                <a:ea typeface="adonis-web" pitchFamily="34" charset="-122"/>
                <a:cs typeface="adonis-web" pitchFamily="34" charset="-120"/>
              </a:rPr>
              <a:t>Частотные диапазоны</a:t>
            </a:r>
            <a:endParaRPr lang="en-US" sz="2187" dirty="0"/>
          </a:p>
        </p:txBody>
      </p:sp>
      <p:sp>
        <p:nvSpPr>
          <p:cNvPr id="13" name="Text 10"/>
          <p:cNvSpPr/>
          <p:nvPr/>
        </p:nvSpPr>
        <p:spPr>
          <a:xfrm>
            <a:off x="2578179" y="5679043"/>
            <a:ext cx="4396145" cy="1066205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799"/>
              </a:lnSpc>
              <a:buNone/>
            </a:pPr>
            <a:r>
              <a:rPr lang="en-US" sz="1750" kern="0" spc="-35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Наиболее распространенные частоты - 2,4 ГГц и 5 ГГц. Они обеспечивают компромисс между скоростью и дальностью.</a:t>
            </a:r>
            <a:endParaRPr lang="en-US" sz="1750" dirty="0"/>
          </a:p>
        </p:txBody>
      </p:sp>
      <p:sp>
        <p:nvSpPr>
          <p:cNvPr id="14" name="Shape 11"/>
          <p:cNvSpPr/>
          <p:nvPr/>
        </p:nvSpPr>
        <p:spPr>
          <a:xfrm>
            <a:off x="7426285" y="4968835"/>
            <a:ext cx="4855726" cy="2006203"/>
          </a:xfrm>
          <a:prstGeom prst="roundRect">
            <a:avLst>
              <a:gd name="adj" fmla="val 4984"/>
            </a:avLst>
          </a:prstGeom>
          <a:solidFill>
            <a:srgbClr val="F0D4F7"/>
          </a:solidFill>
          <a:ln w="7620">
            <a:solidFill>
              <a:srgbClr val="D6BADD"/>
            </a:solidFill>
            <a:prstDash val="solid"/>
          </a:ln>
        </p:spPr>
      </p:sp>
      <p:sp>
        <p:nvSpPr>
          <p:cNvPr id="15" name="Text 12"/>
          <p:cNvSpPr/>
          <p:nvPr/>
        </p:nvSpPr>
        <p:spPr>
          <a:xfrm>
            <a:off x="7656076" y="5198626"/>
            <a:ext cx="4132421" cy="347186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2734"/>
              </a:lnSpc>
              <a:buNone/>
            </a:pPr>
            <a:r>
              <a:rPr lang="en-US" sz="2187" b="1" kern="0" spc="-35" dirty="0">
                <a:solidFill>
                  <a:srgbClr val="272525"/>
                </a:solidFill>
                <a:latin typeface="adonis-web" pitchFamily="34" charset="0"/>
                <a:ea typeface="adonis-web" pitchFamily="34" charset="-122"/>
                <a:cs typeface="adonis-web" pitchFamily="34" charset="-120"/>
              </a:rPr>
              <a:t>Принципы передачи данных</a:t>
            </a:r>
            <a:endParaRPr lang="en-US" sz="2187" dirty="0"/>
          </a:p>
        </p:txBody>
      </p:sp>
      <p:sp>
        <p:nvSpPr>
          <p:cNvPr id="16" name="Text 13"/>
          <p:cNvSpPr/>
          <p:nvPr/>
        </p:nvSpPr>
        <p:spPr>
          <a:xfrm>
            <a:off x="7656076" y="5679043"/>
            <a:ext cx="4396145" cy="710803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799"/>
              </a:lnSpc>
              <a:buNone/>
            </a:pPr>
            <a:r>
              <a:rPr lang="en-US" sz="1750" kern="0" spc="-35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Wi-Fi использует радиоволны для отправки и получения информации между устройствами.</a:t>
            </a:r>
            <a:endParaRPr lang="en-US" sz="1750" dirty="0"/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51758" y="34742"/>
            <a:ext cx="4099911" cy="2136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75000"/>
            </a:srgbClr>
          </a:solidFill>
          <a:ln/>
        </p:spPr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80420" y="0"/>
            <a:ext cx="3657600" cy="8229600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826294" y="607576"/>
            <a:ext cx="9320213" cy="1377077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5422"/>
              </a:lnSpc>
              <a:buNone/>
            </a:pPr>
            <a:r>
              <a:rPr lang="en-US" sz="4338" b="1" kern="0" spc="-35" dirty="0">
                <a:solidFill>
                  <a:srgbClr val="000000"/>
                </a:solidFill>
                <a:latin typeface="adonis-web" pitchFamily="34" charset="0"/>
                <a:ea typeface="adonis-web" pitchFamily="34" charset="-122"/>
                <a:cs typeface="adonis-web" pitchFamily="34" charset="-120"/>
              </a:rPr>
              <a:t>Особенности распространения радиоволн</a:t>
            </a:r>
            <a:endParaRPr lang="en-US" sz="4338" dirty="0"/>
          </a:p>
        </p:txBody>
      </p:sp>
      <p:sp>
        <p:nvSpPr>
          <p:cNvPr id="6" name="Shape 2"/>
          <p:cNvSpPr/>
          <p:nvPr/>
        </p:nvSpPr>
        <p:spPr>
          <a:xfrm>
            <a:off x="1134785" y="2315170"/>
            <a:ext cx="44053" cy="5306854"/>
          </a:xfrm>
          <a:prstGeom prst="roundRect">
            <a:avLst>
              <a:gd name="adj" fmla="val 225099"/>
            </a:avLst>
          </a:prstGeom>
          <a:solidFill>
            <a:srgbClr val="D6BADD"/>
          </a:solidFill>
          <a:ln/>
        </p:spPr>
      </p:sp>
      <p:sp>
        <p:nvSpPr>
          <p:cNvPr id="7" name="Shape 3"/>
          <p:cNvSpPr/>
          <p:nvPr/>
        </p:nvSpPr>
        <p:spPr>
          <a:xfrm>
            <a:off x="1404699" y="2713077"/>
            <a:ext cx="771168" cy="44053"/>
          </a:xfrm>
          <a:prstGeom prst="roundRect">
            <a:avLst>
              <a:gd name="adj" fmla="val 225099"/>
            </a:avLst>
          </a:prstGeom>
          <a:solidFill>
            <a:srgbClr val="D6BADD"/>
          </a:solidFill>
          <a:ln/>
        </p:spPr>
      </p:sp>
      <p:sp>
        <p:nvSpPr>
          <p:cNvPr id="8" name="Shape 4"/>
          <p:cNvSpPr/>
          <p:nvPr/>
        </p:nvSpPr>
        <p:spPr>
          <a:xfrm>
            <a:off x="908923" y="2487335"/>
            <a:ext cx="495776" cy="495776"/>
          </a:xfrm>
          <a:prstGeom prst="roundRect">
            <a:avLst>
              <a:gd name="adj" fmla="val 20002"/>
            </a:avLst>
          </a:prstGeom>
          <a:solidFill>
            <a:srgbClr val="F0D4F7"/>
          </a:solidFill>
          <a:ln w="7620">
            <a:solidFill>
              <a:srgbClr val="D6BADD"/>
            </a:solidFill>
            <a:prstDash val="solid"/>
          </a:ln>
        </p:spPr>
      </p:sp>
      <p:sp>
        <p:nvSpPr>
          <p:cNvPr id="9" name="Text 5"/>
          <p:cNvSpPr/>
          <p:nvPr/>
        </p:nvSpPr>
        <p:spPr>
          <a:xfrm>
            <a:off x="1065014" y="2528649"/>
            <a:ext cx="183594" cy="413147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ctr">
              <a:lnSpc>
                <a:spcPts val="3253"/>
              </a:lnSpc>
              <a:buNone/>
            </a:pPr>
            <a:r>
              <a:rPr lang="en-US" sz="2603" b="1" kern="0" spc="-35" dirty="0">
                <a:solidFill>
                  <a:srgbClr val="272525"/>
                </a:solidFill>
                <a:latin typeface="adonis-web" pitchFamily="34" charset="0"/>
                <a:ea typeface="adonis-web" pitchFamily="34" charset="-122"/>
                <a:cs typeface="adonis-web" pitchFamily="34" charset="-120"/>
              </a:rPr>
              <a:t>1</a:t>
            </a:r>
            <a:endParaRPr lang="en-US" sz="2603" dirty="0"/>
          </a:p>
        </p:txBody>
      </p:sp>
      <p:sp>
        <p:nvSpPr>
          <p:cNvPr id="10" name="Text 6"/>
          <p:cNvSpPr/>
          <p:nvPr/>
        </p:nvSpPr>
        <p:spPr>
          <a:xfrm>
            <a:off x="2368748" y="2535436"/>
            <a:ext cx="2754511" cy="344329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l">
              <a:lnSpc>
                <a:spcPts val="2711"/>
              </a:lnSpc>
              <a:buNone/>
            </a:pPr>
            <a:r>
              <a:rPr lang="en-US" sz="2169" b="1" kern="0" spc="-35" dirty="0">
                <a:solidFill>
                  <a:srgbClr val="272525"/>
                </a:solidFill>
                <a:latin typeface="adonis-web" pitchFamily="34" charset="0"/>
                <a:ea typeface="adonis-web" pitchFamily="34" charset="-122"/>
                <a:cs typeface="adonis-web" pitchFamily="34" charset="-120"/>
              </a:rPr>
              <a:t>Частота</a:t>
            </a:r>
            <a:endParaRPr lang="en-US" sz="2169" dirty="0"/>
          </a:p>
        </p:txBody>
      </p:sp>
      <p:sp>
        <p:nvSpPr>
          <p:cNvPr id="11" name="Text 7"/>
          <p:cNvSpPr/>
          <p:nvPr/>
        </p:nvSpPr>
        <p:spPr>
          <a:xfrm>
            <a:off x="2368748" y="3011924"/>
            <a:ext cx="7777758" cy="705088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l">
              <a:lnSpc>
                <a:spcPts val="2776"/>
              </a:lnSpc>
              <a:buNone/>
            </a:pPr>
            <a:r>
              <a:rPr lang="en-US" sz="2000" kern="0" spc="-35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Более высокие частоты, такие как 5 ГГц, распространяются хуже и легче поглощаются препятствиями.</a:t>
            </a:r>
            <a:endParaRPr lang="en-US" sz="2000" dirty="0"/>
          </a:p>
        </p:txBody>
      </p:sp>
      <p:sp>
        <p:nvSpPr>
          <p:cNvPr id="12" name="Shape 8"/>
          <p:cNvSpPr/>
          <p:nvPr/>
        </p:nvSpPr>
        <p:spPr>
          <a:xfrm>
            <a:off x="1404699" y="4555450"/>
            <a:ext cx="771168" cy="44053"/>
          </a:xfrm>
          <a:prstGeom prst="roundRect">
            <a:avLst>
              <a:gd name="adj" fmla="val 225099"/>
            </a:avLst>
          </a:prstGeom>
          <a:solidFill>
            <a:srgbClr val="D6BADD"/>
          </a:solidFill>
          <a:ln/>
        </p:spPr>
      </p:sp>
      <p:sp>
        <p:nvSpPr>
          <p:cNvPr id="13" name="Shape 9"/>
          <p:cNvSpPr/>
          <p:nvPr/>
        </p:nvSpPr>
        <p:spPr>
          <a:xfrm>
            <a:off x="908923" y="4329708"/>
            <a:ext cx="495776" cy="495776"/>
          </a:xfrm>
          <a:prstGeom prst="roundRect">
            <a:avLst>
              <a:gd name="adj" fmla="val 20002"/>
            </a:avLst>
          </a:prstGeom>
          <a:solidFill>
            <a:srgbClr val="F0D4F7"/>
          </a:solidFill>
          <a:ln w="7620">
            <a:solidFill>
              <a:srgbClr val="D6BADD"/>
            </a:solidFill>
            <a:prstDash val="solid"/>
          </a:ln>
        </p:spPr>
      </p:sp>
      <p:sp>
        <p:nvSpPr>
          <p:cNvPr id="14" name="Text 10"/>
          <p:cNvSpPr/>
          <p:nvPr/>
        </p:nvSpPr>
        <p:spPr>
          <a:xfrm>
            <a:off x="1065014" y="4371023"/>
            <a:ext cx="183594" cy="413147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ctr">
              <a:lnSpc>
                <a:spcPts val="3253"/>
              </a:lnSpc>
              <a:buNone/>
            </a:pPr>
            <a:r>
              <a:rPr lang="en-US" sz="2603" b="1" kern="0" spc="-35" dirty="0">
                <a:solidFill>
                  <a:srgbClr val="272525"/>
                </a:solidFill>
                <a:latin typeface="adonis-web" pitchFamily="34" charset="0"/>
                <a:ea typeface="adonis-web" pitchFamily="34" charset="-122"/>
                <a:cs typeface="adonis-web" pitchFamily="34" charset="-120"/>
              </a:rPr>
              <a:t>2</a:t>
            </a:r>
            <a:endParaRPr lang="en-US" sz="2603" dirty="0"/>
          </a:p>
        </p:txBody>
      </p:sp>
      <p:sp>
        <p:nvSpPr>
          <p:cNvPr id="15" name="Text 11"/>
          <p:cNvSpPr/>
          <p:nvPr/>
        </p:nvSpPr>
        <p:spPr>
          <a:xfrm>
            <a:off x="2368748" y="4377809"/>
            <a:ext cx="2754511" cy="344329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l">
              <a:lnSpc>
                <a:spcPts val="2711"/>
              </a:lnSpc>
              <a:buNone/>
            </a:pPr>
            <a:r>
              <a:rPr lang="en-US" sz="2169" b="1" kern="0" spc="-35" dirty="0">
                <a:solidFill>
                  <a:srgbClr val="272525"/>
                </a:solidFill>
                <a:latin typeface="adonis-web" pitchFamily="34" charset="0"/>
                <a:ea typeface="adonis-web" pitchFamily="34" charset="-122"/>
                <a:cs typeface="adonis-web" pitchFamily="34" charset="-120"/>
              </a:rPr>
              <a:t>Отражение</a:t>
            </a:r>
            <a:endParaRPr lang="en-US" sz="2169" dirty="0"/>
          </a:p>
        </p:txBody>
      </p:sp>
      <p:sp>
        <p:nvSpPr>
          <p:cNvPr id="16" name="Text 12"/>
          <p:cNvSpPr/>
          <p:nvPr/>
        </p:nvSpPr>
        <p:spPr>
          <a:xfrm>
            <a:off x="2368748" y="4854297"/>
            <a:ext cx="7777758" cy="705088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l">
              <a:lnSpc>
                <a:spcPts val="2776"/>
              </a:lnSpc>
              <a:buNone/>
            </a:pPr>
            <a:r>
              <a:rPr lang="en-US" sz="2000" kern="0" spc="-35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Радиоволны отражаются от металлических и твердых поверхностей, вызывая интерференцию сигнала.</a:t>
            </a:r>
            <a:endParaRPr lang="en-US" sz="2000" dirty="0"/>
          </a:p>
        </p:txBody>
      </p:sp>
      <p:sp>
        <p:nvSpPr>
          <p:cNvPr id="17" name="Shape 13"/>
          <p:cNvSpPr/>
          <p:nvPr/>
        </p:nvSpPr>
        <p:spPr>
          <a:xfrm>
            <a:off x="1404699" y="6397823"/>
            <a:ext cx="771168" cy="44053"/>
          </a:xfrm>
          <a:prstGeom prst="roundRect">
            <a:avLst>
              <a:gd name="adj" fmla="val 225099"/>
            </a:avLst>
          </a:prstGeom>
          <a:solidFill>
            <a:srgbClr val="D6BADD"/>
          </a:solidFill>
          <a:ln/>
        </p:spPr>
      </p:sp>
      <p:sp>
        <p:nvSpPr>
          <p:cNvPr id="18" name="Shape 14"/>
          <p:cNvSpPr/>
          <p:nvPr/>
        </p:nvSpPr>
        <p:spPr>
          <a:xfrm>
            <a:off x="908923" y="6172081"/>
            <a:ext cx="495776" cy="495776"/>
          </a:xfrm>
          <a:prstGeom prst="roundRect">
            <a:avLst>
              <a:gd name="adj" fmla="val 20002"/>
            </a:avLst>
          </a:prstGeom>
          <a:solidFill>
            <a:srgbClr val="F0D4F7"/>
          </a:solidFill>
          <a:ln w="7620">
            <a:solidFill>
              <a:srgbClr val="D6BADD"/>
            </a:solidFill>
            <a:prstDash val="solid"/>
          </a:ln>
        </p:spPr>
      </p:sp>
      <p:sp>
        <p:nvSpPr>
          <p:cNvPr id="19" name="Text 15"/>
          <p:cNvSpPr/>
          <p:nvPr/>
        </p:nvSpPr>
        <p:spPr>
          <a:xfrm>
            <a:off x="1065014" y="6213396"/>
            <a:ext cx="183594" cy="413147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ctr">
              <a:lnSpc>
                <a:spcPts val="3253"/>
              </a:lnSpc>
              <a:buNone/>
            </a:pPr>
            <a:r>
              <a:rPr lang="en-US" sz="2603" b="1" kern="0" spc="-35" dirty="0">
                <a:solidFill>
                  <a:srgbClr val="272525"/>
                </a:solidFill>
                <a:latin typeface="adonis-web" pitchFamily="34" charset="0"/>
                <a:ea typeface="adonis-web" pitchFamily="34" charset="-122"/>
                <a:cs typeface="adonis-web" pitchFamily="34" charset="-120"/>
              </a:rPr>
              <a:t>3</a:t>
            </a:r>
            <a:endParaRPr lang="en-US" sz="2603" dirty="0"/>
          </a:p>
        </p:txBody>
      </p:sp>
      <p:sp>
        <p:nvSpPr>
          <p:cNvPr id="20" name="Text 16"/>
          <p:cNvSpPr/>
          <p:nvPr/>
        </p:nvSpPr>
        <p:spPr>
          <a:xfrm>
            <a:off x="2368748" y="6220182"/>
            <a:ext cx="2754511" cy="344329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l">
              <a:lnSpc>
                <a:spcPts val="2711"/>
              </a:lnSpc>
              <a:buNone/>
            </a:pPr>
            <a:r>
              <a:rPr lang="en-US" sz="2169" b="1" kern="0" spc="-35" dirty="0">
                <a:solidFill>
                  <a:srgbClr val="272525"/>
                </a:solidFill>
                <a:latin typeface="adonis-web" pitchFamily="34" charset="0"/>
                <a:ea typeface="adonis-web" pitchFamily="34" charset="-122"/>
                <a:cs typeface="adonis-web" pitchFamily="34" charset="-120"/>
              </a:rPr>
              <a:t>Преграды</a:t>
            </a:r>
            <a:endParaRPr lang="en-US" sz="2169" dirty="0"/>
          </a:p>
        </p:txBody>
      </p:sp>
      <p:sp>
        <p:nvSpPr>
          <p:cNvPr id="21" name="Text 17"/>
          <p:cNvSpPr/>
          <p:nvPr/>
        </p:nvSpPr>
        <p:spPr>
          <a:xfrm>
            <a:off x="2368748" y="6696670"/>
            <a:ext cx="7777758" cy="705088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l">
              <a:lnSpc>
                <a:spcPts val="2776"/>
              </a:lnSpc>
              <a:buNone/>
            </a:pPr>
            <a:r>
              <a:rPr lang="en-US" sz="2000" kern="0" spc="-35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Стены, мебель и другие предметы ослабляют и рассеивают сигнал Wi-Fi, ухудшая покрытие.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969302" y="7222025"/>
            <a:ext cx="1868563" cy="1051067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813879" y="413325"/>
            <a:ext cx="5578197" cy="694373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5468"/>
              </a:lnSpc>
              <a:buNone/>
            </a:pPr>
            <a:r>
              <a:rPr lang="en-US" sz="4374" b="1" kern="0" spc="-35" dirty="0">
                <a:solidFill>
                  <a:srgbClr val="000000"/>
                </a:solidFill>
                <a:latin typeface="adonis-web" pitchFamily="34" charset="0"/>
                <a:ea typeface="adonis-web" pitchFamily="34" charset="-122"/>
                <a:cs typeface="adonis-web" pitchFamily="34" charset="-120"/>
              </a:rPr>
              <a:t>Что такое антенна?</a:t>
            </a:r>
            <a:endParaRPr lang="en-US" sz="4374" dirty="0"/>
          </a:p>
        </p:txBody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8067" y="1743249"/>
            <a:ext cx="555427" cy="555427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813878" y="2645806"/>
            <a:ext cx="2532195" cy="694373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l">
              <a:lnSpc>
                <a:spcPts val="2734"/>
              </a:lnSpc>
              <a:buNone/>
            </a:pPr>
            <a:r>
              <a:rPr lang="en-US" sz="2187" b="1" kern="0" spc="-35" dirty="0">
                <a:solidFill>
                  <a:srgbClr val="272525"/>
                </a:solidFill>
                <a:latin typeface="adonis-web" pitchFamily="34" charset="0"/>
                <a:ea typeface="adonis-web" pitchFamily="34" charset="-122"/>
                <a:cs typeface="adonis-web" pitchFamily="34" charset="-120"/>
              </a:rPr>
              <a:t>Преобразование</a:t>
            </a:r>
            <a:endParaRPr lang="en-US" sz="2187" dirty="0"/>
          </a:p>
        </p:txBody>
      </p:sp>
      <p:sp>
        <p:nvSpPr>
          <p:cNvPr id="7" name="Text 3"/>
          <p:cNvSpPr/>
          <p:nvPr/>
        </p:nvSpPr>
        <p:spPr>
          <a:xfrm>
            <a:off x="813878" y="3302326"/>
            <a:ext cx="2370756" cy="1421606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l">
              <a:lnSpc>
                <a:spcPts val="2799"/>
              </a:lnSpc>
              <a:buNone/>
            </a:pPr>
            <a:r>
              <a:rPr lang="en-US" sz="2000" kern="0" spc="-35" dirty="0" smtClean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Антенна</a:t>
            </a:r>
            <a:r>
              <a:rPr lang="ru-RU" sz="2000" kern="0" spc="-35" dirty="0" smtClean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 преобразует электрический сигнал в электромагнитные волны и наоборот.</a:t>
            </a:r>
            <a:endParaRPr lang="en-US" sz="2000" dirty="0"/>
          </a:p>
        </p:txBody>
      </p:sp>
      <p:pic>
        <p:nvPicPr>
          <p:cNvPr id="8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74123" y="3024612"/>
            <a:ext cx="555427" cy="555427"/>
          </a:xfrm>
          <a:prstGeom prst="rect">
            <a:avLst/>
          </a:prstGeom>
        </p:spPr>
      </p:pic>
      <p:sp>
        <p:nvSpPr>
          <p:cNvPr id="9" name="Text 4"/>
          <p:cNvSpPr/>
          <p:nvPr/>
        </p:nvSpPr>
        <p:spPr>
          <a:xfrm>
            <a:off x="4227398" y="3773875"/>
            <a:ext cx="2463244" cy="694373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l">
              <a:lnSpc>
                <a:spcPts val="2734"/>
              </a:lnSpc>
              <a:buNone/>
            </a:pPr>
            <a:r>
              <a:rPr lang="en-US" sz="2187" b="1" kern="0" spc="-35" dirty="0">
                <a:solidFill>
                  <a:srgbClr val="272525"/>
                </a:solidFill>
                <a:latin typeface="adonis-web" pitchFamily="34" charset="0"/>
                <a:ea typeface="adonis-web" pitchFamily="34" charset="-122"/>
                <a:cs typeface="adonis-web" pitchFamily="34" charset="-120"/>
              </a:rPr>
              <a:t>Направленность</a:t>
            </a:r>
            <a:endParaRPr lang="en-US" sz="2187" b="1" dirty="0"/>
          </a:p>
        </p:txBody>
      </p:sp>
      <p:sp>
        <p:nvSpPr>
          <p:cNvPr id="10" name="Text 5"/>
          <p:cNvSpPr/>
          <p:nvPr/>
        </p:nvSpPr>
        <p:spPr>
          <a:xfrm>
            <a:off x="4328869" y="4468248"/>
            <a:ext cx="2233493" cy="1777008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l">
              <a:lnSpc>
                <a:spcPts val="2799"/>
              </a:lnSpc>
              <a:buNone/>
            </a:pPr>
            <a:r>
              <a:rPr lang="en-US" sz="2000" kern="0" spc="-35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Антенны бывают направленными, передающими сигнал в одном направлении, и ненаправленными.</a:t>
            </a:r>
            <a:endParaRPr lang="en-US" sz="2000" dirty="0"/>
          </a:p>
        </p:txBody>
      </p:sp>
      <p:pic>
        <p:nvPicPr>
          <p:cNvPr id="11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08196" y="829984"/>
            <a:ext cx="555427" cy="555427"/>
          </a:xfrm>
          <a:prstGeom prst="rect">
            <a:avLst/>
          </a:prstGeom>
        </p:spPr>
      </p:pic>
      <p:sp>
        <p:nvSpPr>
          <p:cNvPr id="12" name="Text 6"/>
          <p:cNvSpPr/>
          <p:nvPr/>
        </p:nvSpPr>
        <p:spPr>
          <a:xfrm>
            <a:off x="7315200" y="1749313"/>
            <a:ext cx="2233374" cy="347186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l">
              <a:lnSpc>
                <a:spcPts val="2734"/>
              </a:lnSpc>
              <a:buNone/>
            </a:pPr>
            <a:r>
              <a:rPr lang="en-US" sz="2187" b="1" kern="0" spc="-35" dirty="0">
                <a:solidFill>
                  <a:srgbClr val="272525"/>
                </a:solidFill>
                <a:latin typeface="adonis-web" pitchFamily="34" charset="0"/>
                <a:ea typeface="adonis-web" pitchFamily="34" charset="-122"/>
                <a:cs typeface="adonis-web" pitchFamily="34" charset="-120"/>
              </a:rPr>
              <a:t>Усиление</a:t>
            </a:r>
            <a:endParaRPr lang="en-US" sz="2187" dirty="0"/>
          </a:p>
        </p:txBody>
      </p:sp>
      <p:sp>
        <p:nvSpPr>
          <p:cNvPr id="13" name="Text 7"/>
          <p:cNvSpPr/>
          <p:nvPr/>
        </p:nvSpPr>
        <p:spPr>
          <a:xfrm>
            <a:off x="7229893" y="2451675"/>
            <a:ext cx="2233374" cy="1777008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l">
              <a:lnSpc>
                <a:spcPts val="2799"/>
              </a:lnSpc>
              <a:buNone/>
            </a:pPr>
            <a:r>
              <a:rPr lang="en-US" sz="2000" kern="0" spc="-35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Направленные антенны обеспечивают больший радиус действия благодаря усилению сигнала.</a:t>
            </a:r>
            <a:endParaRPr lang="en-US" sz="2000" dirty="0"/>
          </a:p>
        </p:txBody>
      </p:sp>
      <p:pic>
        <p:nvPicPr>
          <p:cNvPr id="14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40784" y="3191687"/>
            <a:ext cx="555427" cy="555427"/>
          </a:xfrm>
          <a:prstGeom prst="rect">
            <a:avLst/>
          </a:prstGeom>
        </p:spPr>
      </p:pic>
      <p:sp>
        <p:nvSpPr>
          <p:cNvPr id="15" name="Text 8"/>
          <p:cNvSpPr/>
          <p:nvPr/>
        </p:nvSpPr>
        <p:spPr>
          <a:xfrm>
            <a:off x="10685188" y="3881496"/>
            <a:ext cx="2723291" cy="694373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l">
              <a:lnSpc>
                <a:spcPts val="2734"/>
              </a:lnSpc>
              <a:buNone/>
            </a:pPr>
            <a:r>
              <a:rPr lang="en-US" sz="2187" b="1" kern="0" spc="-35" dirty="0">
                <a:solidFill>
                  <a:srgbClr val="272525"/>
                </a:solidFill>
                <a:latin typeface="adonis-web" pitchFamily="34" charset="0"/>
                <a:ea typeface="adonis-web" pitchFamily="34" charset="-122"/>
                <a:cs typeface="adonis-web" pitchFamily="34" charset="-120"/>
              </a:rPr>
              <a:t>Сопротивление</a:t>
            </a:r>
            <a:endParaRPr lang="en-US" sz="2187" dirty="0"/>
          </a:p>
        </p:txBody>
      </p:sp>
      <p:sp>
        <p:nvSpPr>
          <p:cNvPr id="16" name="Text 9"/>
          <p:cNvSpPr/>
          <p:nvPr/>
        </p:nvSpPr>
        <p:spPr>
          <a:xfrm>
            <a:off x="10702395" y="4589541"/>
            <a:ext cx="2233493" cy="1777008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l">
              <a:lnSpc>
                <a:spcPts val="2799"/>
              </a:lnSpc>
              <a:buNone/>
            </a:pPr>
            <a:r>
              <a:rPr lang="en-US" sz="1750" kern="0" spc="-35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В</a:t>
            </a:r>
            <a:r>
              <a:rPr lang="en-US" sz="2000" kern="0" spc="-35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ажно согласование антенны с электрической цепью для эффективной передачи сигнала.</a:t>
            </a:r>
            <a:endParaRPr lang="en-US" sz="2000" dirty="0"/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85188" y="380712"/>
            <a:ext cx="3658744" cy="2437638"/>
          </a:xfrm>
          <a:prstGeom prst="rect">
            <a:avLst/>
          </a:prstGeom>
        </p:spPr>
      </p:pic>
      <p:pic>
        <p:nvPicPr>
          <p:cNvPr id="2050" name="Picture 2" descr="https://furman.top/uploads/posts/2023-11/1699481379_furman-top-p-elektromagnitnie-volni-fon-vkontakte-9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939" y="5856089"/>
            <a:ext cx="3598893" cy="2136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75000"/>
            </a:srgbClr>
          </a:solidFill>
          <a:ln/>
        </p:spPr>
      </p:sp>
      <p:sp>
        <p:nvSpPr>
          <p:cNvPr id="4" name="Text 1"/>
          <p:cNvSpPr/>
          <p:nvPr/>
        </p:nvSpPr>
        <p:spPr>
          <a:xfrm>
            <a:off x="3830348" y="221935"/>
            <a:ext cx="6532959" cy="694373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5468"/>
              </a:lnSpc>
              <a:buNone/>
            </a:pPr>
            <a:r>
              <a:rPr lang="en-US" sz="4374" b="1" kern="0" spc="-35" dirty="0">
                <a:solidFill>
                  <a:srgbClr val="000000"/>
                </a:solidFill>
                <a:latin typeface="adonis-web" pitchFamily="34" charset="0"/>
                <a:ea typeface="adonis-web" pitchFamily="34" charset="-122"/>
                <a:cs typeface="adonis-web" pitchFamily="34" charset="-120"/>
              </a:rPr>
              <a:t>Процесс изготовления</a:t>
            </a:r>
            <a:endParaRPr lang="en-US" sz="4374" dirty="0"/>
          </a:p>
        </p:txBody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3418" y="1225867"/>
            <a:ext cx="3502760" cy="888682"/>
          </a:xfrm>
          <a:prstGeom prst="rect">
            <a:avLst/>
          </a:prstGeom>
        </p:spPr>
      </p:pic>
      <p:pic>
        <p:nvPicPr>
          <p:cNvPr id="8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03977" y="1202806"/>
            <a:ext cx="3660683" cy="888682"/>
          </a:xfrm>
          <a:prstGeom prst="rect">
            <a:avLst/>
          </a:prstGeom>
        </p:spPr>
      </p:pic>
      <p:sp>
        <p:nvSpPr>
          <p:cNvPr id="20" name="Text 4"/>
          <p:cNvSpPr txBox="1"/>
          <p:nvPr/>
        </p:nvSpPr>
        <p:spPr>
          <a:xfrm>
            <a:off x="721064" y="2263497"/>
            <a:ext cx="5208822" cy="3139321"/>
          </a:xfrm>
          <a:prstGeom prst="rect">
            <a:avLst/>
          </a:prstGeom>
          <a:noFill/>
          <a:ln/>
        </p:spPr>
        <p:txBody>
          <a:bodyPr wrap="square" rtlCol="0" anchor="t">
            <a:spAutoFit/>
          </a:bodyPr>
          <a:lstStyle/>
          <a:p>
            <a:r>
              <a:rPr lang="ru-RU" b="1" dirty="0">
                <a:solidFill>
                  <a:schemeClr val="bg1">
                    <a:lumMod val="95000"/>
                  </a:schemeClr>
                </a:solidFill>
              </a:rPr>
              <a:t>Первый </a:t>
            </a:r>
            <a:r>
              <a:rPr lang="ru-RU" b="1" dirty="0" smtClean="0">
                <a:solidFill>
                  <a:schemeClr val="bg1">
                    <a:lumMod val="95000"/>
                  </a:schemeClr>
                </a:solidFill>
              </a:rPr>
              <a:t>этап</a:t>
            </a:r>
            <a:endParaRPr lang="ru-RU" dirty="0" smtClean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ru-RU" sz="2000" dirty="0" smtClean="0">
                <a:ea typeface="adonis-web"/>
              </a:rPr>
              <a:t>Первый </a:t>
            </a:r>
            <a:r>
              <a:rPr lang="ru-RU" sz="2000" dirty="0">
                <a:ea typeface="adonis-web"/>
              </a:rPr>
              <a:t>этап нашего процесса состоит в вырезании дисков из металлической фольги с различными диаметрами. Важно, чтобы диски имели максимально близкую к окружности форму, чтобы предотвратить потерю качества сигнала. Мы также аккуратно просверливаем отверстия в центре каждого диска под диаметр используемой сердцевины.</a:t>
            </a:r>
            <a:endParaRPr lang="ru-RU" sz="2000" b="1" dirty="0">
              <a:solidFill>
                <a:schemeClr val="bg1">
                  <a:lumMod val="95000"/>
                </a:schemeClr>
              </a:solidFill>
              <a:ea typeface="adonis-web"/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39699" y="5787018"/>
            <a:ext cx="4090771" cy="2170364"/>
          </a:xfrm>
          <a:prstGeom prst="rect">
            <a:avLst/>
          </a:prstGeom>
        </p:spPr>
      </p:pic>
      <p:sp>
        <p:nvSpPr>
          <p:cNvPr id="22" name="Rectangle 12"/>
          <p:cNvSpPr>
            <a:spLocks noChangeArrowheads="1"/>
          </p:cNvSpPr>
          <p:nvPr/>
        </p:nvSpPr>
        <p:spPr bwMode="auto">
          <a:xfrm rot="10800000" flipV="1">
            <a:off x="8289650" y="2401996"/>
            <a:ext cx="5237083" cy="2862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000" b="0" i="0" u="none" strike="noStrike" cap="none" normalizeH="0" baseline="0" dirty="0" smtClean="0">
                <a:ln>
                  <a:noFill/>
                </a:ln>
                <a:effectLst/>
                <a:ea typeface="adonis-web"/>
                <a:cs typeface="Times New Roman" panose="02020603050405020304" pitchFamily="18" charset="0"/>
              </a:rPr>
              <a:t>На втором этапе мы переходим к непосредственной сборке. Располагаем диски на определенном расстоянии друг от друга, согласно схеме. Затем мы закрепляем диски с помощью гаек, обеспечивая надежное соединение между ними. В завершении припаиваем оплетку к последнему диску, а жилку кабеля к предпоследнему диску. Антенна готова</a:t>
            </a:r>
            <a:endParaRPr kumimoji="0" lang="ru-RU" altLang="ru-RU" sz="2000" b="0" i="0" u="none" strike="noStrike" cap="none" normalizeH="0" baseline="0" dirty="0" smtClean="0">
              <a:ln>
                <a:noFill/>
              </a:ln>
              <a:effectLst/>
              <a:ea typeface="adonis-web"/>
            </a:endParaRPr>
          </a:p>
        </p:txBody>
      </p:sp>
      <p:pic>
        <p:nvPicPr>
          <p:cNvPr id="23" name="Рисунок 22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2489" y="5754328"/>
            <a:ext cx="4571407" cy="22030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1"/>
          <p:cNvSpPr txBox="1"/>
          <p:nvPr/>
        </p:nvSpPr>
        <p:spPr>
          <a:xfrm>
            <a:off x="720378" y="4426704"/>
            <a:ext cx="12701333" cy="3416320"/>
          </a:xfrm>
          <a:prstGeom prst="rect">
            <a:avLst/>
          </a:prstGeom>
          <a:noFill/>
          <a:ln/>
        </p:spPr>
        <p:txBody>
          <a:bodyPr wrap="square" rtlCol="0" anchor="t">
            <a:spAutoFit/>
          </a:bodyPr>
          <a:lstStyle/>
          <a:p>
            <a:pPr marL="342900" indent="-342900">
              <a:buAutoNum type="arabicPeriod"/>
            </a:pPr>
            <a:r>
              <a:rPr lang="ru-RU" sz="2400" dirty="0" smtClean="0"/>
              <a:t>В </a:t>
            </a:r>
            <a:r>
              <a:rPr lang="ru-RU" sz="2400" dirty="0"/>
              <a:t>ходе данного проекта мне удалось успешно собрать мощную, а главное простую в сборке </a:t>
            </a:r>
            <a:r>
              <a:rPr lang="en-US" sz="2400" dirty="0" smtClean="0"/>
              <a:t>Wi</a:t>
            </a:r>
            <a:r>
              <a:rPr lang="ru-RU" sz="2400" dirty="0" smtClean="0"/>
              <a:t>-</a:t>
            </a:r>
            <a:r>
              <a:rPr lang="en-US" sz="2400" dirty="0" smtClean="0"/>
              <a:t>FI</a:t>
            </a:r>
            <a:r>
              <a:rPr lang="ru-RU" sz="2400" dirty="0" smtClean="0"/>
              <a:t> </a:t>
            </a:r>
            <a:r>
              <a:rPr lang="ru-RU" sz="2400" dirty="0"/>
              <a:t>антенну. В будущем я планирую провести замеры, и узнать, что больше всего влияет на мощность </a:t>
            </a:r>
            <a:r>
              <a:rPr lang="en-US" sz="2400" dirty="0"/>
              <a:t>WiFi</a:t>
            </a:r>
            <a:r>
              <a:rPr lang="ru-RU" sz="2400" dirty="0"/>
              <a:t> </a:t>
            </a:r>
            <a:r>
              <a:rPr lang="ru-RU" sz="2400" dirty="0" smtClean="0"/>
              <a:t>сигнала</a:t>
            </a:r>
          </a:p>
          <a:p>
            <a:pPr marL="342900" indent="-342900">
              <a:buAutoNum type="arabicPeriod"/>
            </a:pPr>
            <a:endParaRPr lang="ru-RU" sz="2400" dirty="0" smtClean="0"/>
          </a:p>
          <a:p>
            <a:pPr marL="342900" lvl="0" indent="-342900">
              <a:buFontTx/>
              <a:buAutoNum type="arabicPeriod"/>
            </a:pPr>
            <a:r>
              <a:rPr lang="ru-RU" sz="2400" dirty="0"/>
              <a:t>В процессе сборки я столкнулся с трудностью при спайке различных металлов. Нужно очень хорошо подходить к выбору соответствующих материалов. </a:t>
            </a:r>
            <a:endParaRPr lang="ru-RU" sz="2400" dirty="0" smtClean="0"/>
          </a:p>
          <a:p>
            <a:pPr marL="342900" lvl="0" indent="-342900">
              <a:buFontTx/>
              <a:buAutoNum type="arabicPeriod"/>
            </a:pPr>
            <a:endParaRPr lang="ru-RU" sz="2400" dirty="0"/>
          </a:p>
          <a:p>
            <a:pPr marL="342900" indent="-342900">
              <a:buAutoNum type="arabicPeriod"/>
            </a:pPr>
            <a:r>
              <a:rPr lang="ru-RU" sz="2400" dirty="0"/>
              <a:t>Для того, чтобы антенна стала усиливать сигнал пришлось очень тщательно подбирать расстояния между металлическими дисками</a:t>
            </a:r>
            <a:endParaRPr lang="en-US" sz="2400" dirty="0"/>
          </a:p>
        </p:txBody>
      </p:sp>
      <p:pic>
        <p:nvPicPr>
          <p:cNvPr id="5" name="Рисунок 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18" y="0"/>
            <a:ext cx="14347606" cy="42671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91845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10110" y="0"/>
            <a:ext cx="14630400" cy="8229600"/>
          </a:xfrm>
          <a:prstGeom prst="rect">
            <a:avLst/>
          </a:prstGeom>
          <a:solidFill>
            <a:srgbClr val="FFFFFF">
              <a:alpha val="75000"/>
            </a:srgbClr>
          </a:solidFill>
          <a:ln/>
        </p:spPr>
      </p:sp>
      <p:sp>
        <p:nvSpPr>
          <p:cNvPr id="4" name="Text 1"/>
          <p:cNvSpPr/>
          <p:nvPr/>
        </p:nvSpPr>
        <p:spPr>
          <a:xfrm>
            <a:off x="2348389" y="2013347"/>
            <a:ext cx="5554980" cy="694373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5468"/>
              </a:lnSpc>
              <a:buNone/>
            </a:pPr>
            <a:r>
              <a:rPr lang="en-US" sz="4374" b="1" kern="0" spc="-35" dirty="0">
                <a:solidFill>
                  <a:srgbClr val="000000"/>
                </a:solidFill>
                <a:latin typeface="adonis-web" pitchFamily="34" charset="0"/>
                <a:ea typeface="adonis-web" pitchFamily="34" charset="-122"/>
                <a:cs typeface="adonis-web" pitchFamily="34" charset="-120"/>
              </a:rPr>
              <a:t>Выводы</a:t>
            </a:r>
            <a:endParaRPr lang="en-US" sz="4374" dirty="0"/>
          </a:p>
        </p:txBody>
      </p:sp>
      <p:sp>
        <p:nvSpPr>
          <p:cNvPr id="5" name="Shape 2"/>
          <p:cNvSpPr/>
          <p:nvPr/>
        </p:nvSpPr>
        <p:spPr>
          <a:xfrm>
            <a:off x="2192173" y="3152060"/>
            <a:ext cx="3163014" cy="3064193"/>
          </a:xfrm>
          <a:prstGeom prst="roundRect">
            <a:avLst>
              <a:gd name="adj" fmla="val 3263"/>
            </a:avLst>
          </a:prstGeom>
          <a:solidFill>
            <a:srgbClr val="F0D4F7"/>
          </a:solidFill>
          <a:ln w="7620">
            <a:solidFill>
              <a:srgbClr val="D6BADD"/>
            </a:solidFill>
            <a:prstDash val="solid"/>
          </a:ln>
        </p:spPr>
      </p:sp>
      <p:sp>
        <p:nvSpPr>
          <p:cNvPr id="6" name="Text 3"/>
          <p:cNvSpPr/>
          <p:nvPr/>
        </p:nvSpPr>
        <p:spPr>
          <a:xfrm>
            <a:off x="2578179" y="3381851"/>
            <a:ext cx="2703433" cy="694373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734"/>
              </a:lnSpc>
              <a:buNone/>
            </a:pPr>
            <a:r>
              <a:rPr lang="en-US" sz="2187" b="1" kern="0" spc="-35" dirty="0">
                <a:solidFill>
                  <a:srgbClr val="272525"/>
                </a:solidFill>
                <a:latin typeface="adonis-web" pitchFamily="34" charset="0"/>
                <a:ea typeface="adonis-web" pitchFamily="34" charset="-122"/>
                <a:cs typeface="adonis-web" pitchFamily="34" charset="-120"/>
              </a:rPr>
              <a:t>Практическая польза</a:t>
            </a:r>
            <a:endParaRPr lang="en-US" sz="2187" dirty="0"/>
          </a:p>
        </p:txBody>
      </p:sp>
      <p:sp>
        <p:nvSpPr>
          <p:cNvPr id="7" name="Text 4"/>
          <p:cNvSpPr/>
          <p:nvPr/>
        </p:nvSpPr>
        <p:spPr>
          <a:xfrm>
            <a:off x="2578179" y="4209455"/>
            <a:ext cx="2703433" cy="1777008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799"/>
              </a:lnSpc>
              <a:buNone/>
            </a:pPr>
            <a:r>
              <a:rPr lang="en-US" sz="1750" kern="0" spc="-35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Самостоятельная сборка Wi-Fi антенны - простой и эффективный способ улучшить беспроводную сеть.</a:t>
            </a:r>
            <a:endParaRPr lang="en-US" sz="1750" dirty="0"/>
          </a:p>
        </p:txBody>
      </p:sp>
      <p:sp>
        <p:nvSpPr>
          <p:cNvPr id="8" name="Shape 5"/>
          <p:cNvSpPr/>
          <p:nvPr/>
        </p:nvSpPr>
        <p:spPr>
          <a:xfrm>
            <a:off x="5733574" y="3152061"/>
            <a:ext cx="3163014" cy="3064193"/>
          </a:xfrm>
          <a:prstGeom prst="roundRect">
            <a:avLst>
              <a:gd name="adj" fmla="val 3263"/>
            </a:avLst>
          </a:prstGeom>
          <a:solidFill>
            <a:srgbClr val="F0D4F7"/>
          </a:solidFill>
          <a:ln w="7620">
            <a:solidFill>
              <a:srgbClr val="D6BADD"/>
            </a:solidFill>
            <a:prstDash val="solid"/>
          </a:ln>
        </p:spPr>
      </p:sp>
      <p:sp>
        <p:nvSpPr>
          <p:cNvPr id="9" name="Text 6"/>
          <p:cNvSpPr/>
          <p:nvPr/>
        </p:nvSpPr>
        <p:spPr>
          <a:xfrm>
            <a:off x="5963364" y="3381851"/>
            <a:ext cx="2703433" cy="347186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2734"/>
              </a:lnSpc>
              <a:buNone/>
            </a:pPr>
            <a:r>
              <a:rPr lang="en-US" sz="2187" b="1" kern="0" spc="-35" dirty="0">
                <a:solidFill>
                  <a:srgbClr val="272525"/>
                </a:solidFill>
                <a:latin typeface="adonis-web" pitchFamily="34" charset="0"/>
                <a:ea typeface="adonis-web" pitchFamily="34" charset="-122"/>
                <a:cs typeface="adonis-web" pitchFamily="34" charset="-120"/>
              </a:rPr>
              <a:t>Развитие навыков</a:t>
            </a:r>
            <a:endParaRPr lang="en-US" sz="2187" dirty="0"/>
          </a:p>
        </p:txBody>
      </p:sp>
      <p:sp>
        <p:nvSpPr>
          <p:cNvPr id="10" name="Text 7"/>
          <p:cNvSpPr/>
          <p:nvPr/>
        </p:nvSpPr>
        <p:spPr>
          <a:xfrm>
            <a:off x="5963364" y="3862268"/>
            <a:ext cx="2703433" cy="1777008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799"/>
              </a:lnSpc>
              <a:buNone/>
            </a:pPr>
            <a:r>
              <a:rPr lang="en-US" sz="1750" kern="0" spc="-35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Процесс создания антенны позволяет получить базовые знания об устройстве и принципах работы Wi-Fi.</a:t>
            </a:r>
            <a:endParaRPr lang="en-US" sz="1750" dirty="0"/>
          </a:p>
        </p:txBody>
      </p:sp>
      <p:sp>
        <p:nvSpPr>
          <p:cNvPr id="11" name="Shape 8"/>
          <p:cNvSpPr/>
          <p:nvPr/>
        </p:nvSpPr>
        <p:spPr>
          <a:xfrm>
            <a:off x="9118759" y="3152061"/>
            <a:ext cx="3163014" cy="3064193"/>
          </a:xfrm>
          <a:prstGeom prst="roundRect">
            <a:avLst>
              <a:gd name="adj" fmla="val 3263"/>
            </a:avLst>
          </a:prstGeom>
          <a:solidFill>
            <a:srgbClr val="F0D4F7"/>
          </a:solidFill>
          <a:ln w="7620">
            <a:solidFill>
              <a:srgbClr val="D6BADD"/>
            </a:solidFill>
            <a:prstDash val="solid"/>
          </a:ln>
        </p:spPr>
      </p:sp>
      <p:sp>
        <p:nvSpPr>
          <p:cNvPr id="12" name="Text 9"/>
          <p:cNvSpPr/>
          <p:nvPr/>
        </p:nvSpPr>
        <p:spPr>
          <a:xfrm>
            <a:off x="9348549" y="3381851"/>
            <a:ext cx="2703433" cy="694373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734"/>
              </a:lnSpc>
              <a:buNone/>
            </a:pPr>
            <a:r>
              <a:rPr lang="en-US" sz="2187" b="1" kern="0" spc="-35" dirty="0">
                <a:solidFill>
                  <a:srgbClr val="272525"/>
                </a:solidFill>
                <a:latin typeface="adonis-web" pitchFamily="34" charset="0"/>
                <a:ea typeface="adonis-web" pitchFamily="34" charset="-122"/>
                <a:cs typeface="adonis-web" pitchFamily="34" charset="-120"/>
              </a:rPr>
              <a:t>Возможности модернизации</a:t>
            </a:r>
            <a:endParaRPr lang="en-US" sz="2187" dirty="0"/>
          </a:p>
        </p:txBody>
      </p:sp>
      <p:sp>
        <p:nvSpPr>
          <p:cNvPr id="13" name="Text 10"/>
          <p:cNvSpPr/>
          <p:nvPr/>
        </p:nvSpPr>
        <p:spPr>
          <a:xfrm>
            <a:off x="9348548" y="4076224"/>
            <a:ext cx="2703433" cy="1777008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799"/>
              </a:lnSpc>
              <a:buNone/>
            </a:pPr>
            <a:r>
              <a:rPr lang="en-US" sz="1750" kern="0" spc="-35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Данный проект может быть дополнен новыми идеями, например, создание антенны для другого стандарта или частоты.</a:t>
            </a:r>
            <a:endParaRPr lang="en-US" sz="1750" dirty="0"/>
          </a:p>
        </p:txBody>
      </p:sp>
      <p:pic>
        <p:nvPicPr>
          <p:cNvPr id="14" name="video_2024-04-22_19-39-45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444795" y="2707721"/>
            <a:ext cx="2022582" cy="350853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>
              <p:cMediaNode vol="87805">
                <p:cTn id="7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93</TotalTime>
  <Words>486</Words>
  <Application>Microsoft Office PowerPoint</Application>
  <PresentationFormat>Произвольный</PresentationFormat>
  <Paragraphs>66</Paragraphs>
  <Slides>9</Slides>
  <Notes>8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5" baseType="lpstr">
      <vt:lpstr>adonis-web</vt:lpstr>
      <vt:lpstr>Arial</vt:lpstr>
      <vt:lpstr>Calibri</vt:lpstr>
      <vt:lpstr>Source Sans Pro</vt:lpstr>
      <vt:lpstr>Times New Roman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SOS</cp:lastModifiedBy>
  <cp:revision>21</cp:revision>
  <dcterms:created xsi:type="dcterms:W3CDTF">2024-04-22T20:37:58Z</dcterms:created>
  <dcterms:modified xsi:type="dcterms:W3CDTF">2024-04-23T08:31:36Z</dcterms:modified>
</cp:coreProperties>
</file>