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5" r:id="rId9"/>
    <p:sldId id="262" r:id="rId10"/>
    <p:sldId id="266" r:id="rId11"/>
    <p:sldId id="268" r:id="rId12"/>
    <p:sldId id="263" r:id="rId13"/>
    <p:sldId id="269" r:id="rId14"/>
    <p:sldId id="270" r:id="rId15"/>
    <p:sldId id="264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EF5"/>
    <a:srgbClr val="0D2554"/>
    <a:srgbClr val="2A4482"/>
    <a:srgbClr val="0B2440"/>
    <a:srgbClr val="0C29E8"/>
    <a:srgbClr val="00233B"/>
    <a:srgbClr val="496FE3"/>
    <a:srgbClr val="6181E8"/>
    <a:srgbClr val="03041A"/>
    <a:srgbClr val="1075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5A31D2-812F-45C4-88EC-F4F16A4A087B}" v="230" dt="2024-04-24T04:45:25.006"/>
    <p1510:client id="{256A24AA-CB95-4912-BEFC-9CA84CF05A83}" v="657" dt="2024-04-23T17:47:14.766"/>
    <p1510:client id="{FAEF6314-7C72-40E9-8B27-A794D5144CEA}" v="358" dt="2024-04-22T21:22:41.1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0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10">
            <a:extLst>
              <a:ext uri="{FF2B5EF4-FFF2-40B4-BE49-F238E27FC236}">
                <a16:creationId xmlns:a16="http://schemas.microsoft.com/office/drawing/2014/main" xmlns="" id="{8C790BE2-4E4F-4AAF-81A2-4A6F4885EB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12">
            <a:extLst>
              <a:ext uri="{FF2B5EF4-FFF2-40B4-BE49-F238E27FC236}">
                <a16:creationId xmlns:a16="http://schemas.microsoft.com/office/drawing/2014/main" xmlns="" id="{D28B54C3-B57B-472A-B96E-1FCB67093D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DB3C429-F8DA-49B9-AF84-21996FCF78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-1" y="559294"/>
            <a:ext cx="12191999" cy="6298279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</a:t>
            </a:r>
            <a:endParaRPr lang="en-US" dirty="0"/>
          </a:p>
        </p:txBody>
      </p:sp>
      <p:sp>
        <p:nvSpPr>
          <p:cNvPr id="40" name="Rectangle 16">
            <a:extLst>
              <a:ext uri="{FF2B5EF4-FFF2-40B4-BE49-F238E27FC236}">
                <a16:creationId xmlns:a16="http://schemas.microsoft.com/office/drawing/2014/main" xmlns="" id="{C4C9F2B0-1044-46EB-8AEB-C3BFFDE6C2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0" y="-428"/>
            <a:ext cx="6096001" cy="6858000"/>
          </a:xfrm>
          <a:prstGeom prst="rect">
            <a:avLst/>
          </a:prstGeom>
          <a:gradFill>
            <a:gsLst>
              <a:gs pos="13000">
                <a:srgbClr val="000000">
                  <a:alpha val="72000"/>
                </a:srgbClr>
              </a:gs>
              <a:gs pos="99000">
                <a:schemeClr val="accent1">
                  <a:lumMod val="50000"/>
                  <a:alpha val="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0759" y="1704436"/>
            <a:ext cx="9947305" cy="1090657"/>
          </a:xfrm>
        </p:spPr>
        <p:txBody>
          <a:bodyPr>
            <a:noAutofit/>
          </a:bodyPr>
          <a:lstStyle/>
          <a:p>
            <a:r>
              <a:rPr lang="ru-RU" sz="8900" b="1" dirty="0">
                <a:solidFill>
                  <a:schemeClr val="tx2">
                    <a:lumMod val="25000"/>
                    <a:lumOff val="75000"/>
                  </a:schemeClr>
                </a:solidFill>
                <a:latin typeface="Calibri"/>
                <a:cs typeface="Calibri"/>
              </a:rPr>
              <a:t>Голограммы</a:t>
            </a:r>
          </a:p>
        </p:txBody>
      </p:sp>
      <p:sp>
        <p:nvSpPr>
          <p:cNvPr id="41" name="Freeform: Shape 18">
            <a:extLst>
              <a:ext uri="{FF2B5EF4-FFF2-40B4-BE49-F238E27FC236}">
                <a16:creationId xmlns:a16="http://schemas.microsoft.com/office/drawing/2014/main" xmlns="" id="{32B3ACB3-D689-442E-8A40-8680B0FEB8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4063256" y="400727"/>
            <a:ext cx="4065484" cy="8849062"/>
          </a:xfrm>
          <a:custGeom>
            <a:avLst/>
            <a:gdLst>
              <a:gd name="connsiteX0" fmla="*/ 0 w 4065484"/>
              <a:gd name="connsiteY0" fmla="*/ 4424531 h 8849062"/>
              <a:gd name="connsiteX1" fmla="*/ 3899197 w 4065484"/>
              <a:gd name="connsiteY1" fmla="*/ 8840480 h 8849062"/>
              <a:gd name="connsiteX2" fmla="*/ 4065484 w 4065484"/>
              <a:gd name="connsiteY2" fmla="*/ 8849062 h 8849062"/>
              <a:gd name="connsiteX3" fmla="*/ 4065483 w 4065484"/>
              <a:gd name="connsiteY3" fmla="*/ 0 h 8849062"/>
              <a:gd name="connsiteX4" fmla="*/ 3899197 w 4065484"/>
              <a:gd name="connsiteY4" fmla="*/ 8581 h 8849062"/>
              <a:gd name="connsiteX5" fmla="*/ 0 w 4065484"/>
              <a:gd name="connsiteY5" fmla="*/ 4424531 h 884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5484" h="8849062">
                <a:moveTo>
                  <a:pt x="0" y="4424531"/>
                </a:moveTo>
                <a:cubicBezTo>
                  <a:pt x="0" y="6722831"/>
                  <a:pt x="1709076" y="8613167"/>
                  <a:pt x="3899197" y="8840480"/>
                </a:cubicBezTo>
                <a:lnTo>
                  <a:pt x="4065484" y="8849062"/>
                </a:lnTo>
                <a:lnTo>
                  <a:pt x="4065483" y="0"/>
                </a:lnTo>
                <a:lnTo>
                  <a:pt x="3899197" y="8581"/>
                </a:lnTo>
                <a:cubicBezTo>
                  <a:pt x="1709075" y="235897"/>
                  <a:pt x="0" y="2126232"/>
                  <a:pt x="0" y="44245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"/>
                </a:schemeClr>
              </a:gs>
              <a:gs pos="68000">
                <a:schemeClr val="accent1">
                  <a:alpha val="15000"/>
                </a:schemeClr>
              </a:gs>
            </a:gsLst>
            <a:lin ang="21594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95AB951-1B09-DF04-7E39-9323FDD6ABC2}"/>
              </a:ext>
            </a:extLst>
          </p:cNvPr>
          <p:cNvSpPr/>
          <p:nvPr/>
        </p:nvSpPr>
        <p:spPr>
          <a:xfrm>
            <a:off x="6051176" y="3630706"/>
            <a:ext cx="112058" cy="12326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Изображение выглядит как свет&#10;&#10;Автоматически созданное описание">
            <a:extLst>
              <a:ext uri="{FF2B5EF4-FFF2-40B4-BE49-F238E27FC236}">
                <a16:creationId xmlns:a16="http://schemas.microsoft.com/office/drawing/2014/main" xmlns="" id="{B3FC0C4D-E1E8-ECD2-F1F8-12051C5567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3849" b="17448"/>
          <a:stretch/>
        </p:blipFill>
        <p:spPr>
          <a:xfrm>
            <a:off x="2407367" y="3351745"/>
            <a:ext cx="7519558" cy="3506255"/>
          </a:xfrm>
          <a:custGeom>
            <a:avLst/>
            <a:gdLst/>
            <a:ahLst/>
            <a:cxnLst/>
            <a:rect l="l" t="t" r="r" b="b"/>
            <a:pathLst>
              <a:path w="7519558" h="3506255">
                <a:moveTo>
                  <a:pt x="3759779" y="0"/>
                </a:moveTo>
                <a:cubicBezTo>
                  <a:pt x="5713450" y="0"/>
                  <a:pt x="7320331" y="1484777"/>
                  <a:pt x="7513560" y="3387468"/>
                </a:cubicBezTo>
                <a:lnTo>
                  <a:pt x="7519558" y="3506255"/>
                </a:lnTo>
                <a:lnTo>
                  <a:pt x="0" y="3506255"/>
                </a:lnTo>
                <a:lnTo>
                  <a:pt x="5998" y="3387468"/>
                </a:lnTo>
                <a:cubicBezTo>
                  <a:pt x="199227" y="1484777"/>
                  <a:pt x="1806109" y="0"/>
                  <a:pt x="3759779" y="0"/>
                </a:cubicBez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F1AC4E0-7D5A-5A24-57A4-9EA739E7FE72}"/>
              </a:ext>
            </a:extLst>
          </p:cNvPr>
          <p:cNvSpPr txBox="1"/>
          <p:nvPr/>
        </p:nvSpPr>
        <p:spPr>
          <a:xfrm>
            <a:off x="3042069" y="560717"/>
            <a:ext cx="6152113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„</a:t>
            </a:r>
            <a:r>
              <a:rPr lang="ru-RU" sz="3200" dirty="0">
                <a:solidFill>
                  <a:schemeClr val="tx2">
                    <a:lumMod val="25000"/>
                    <a:lumOff val="75000"/>
                  </a:schemeClr>
                </a:solidFill>
                <a:ea typeface="+mn-lt"/>
                <a:cs typeface="+mn-lt"/>
              </a:rPr>
              <a:t>ЦТО Бежицкого района</a:t>
            </a:r>
            <a:r>
              <a:rPr lang="ru-RU" sz="320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”</a:t>
            </a:r>
            <a:endParaRPr lang="ru-RU" sz="4000" dirty="0">
              <a:solidFill>
                <a:schemeClr val="tx2">
                  <a:lumMod val="25000"/>
                  <a:lumOff val="75000"/>
                </a:schemeClr>
              </a:solidFill>
              <a:ea typeface="+mn-lt"/>
              <a:cs typeface="+mn-lt"/>
            </a:endParaRPr>
          </a:p>
          <a:p>
            <a:pPr algn="ctr"/>
            <a:endParaRPr lang="ru-RU" sz="3200" dirty="0">
              <a:solidFill>
                <a:srgbClr val="215F9A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65A6926-7769-5E82-3207-67FFE55AE0E2}"/>
              </a:ext>
            </a:extLst>
          </p:cNvPr>
          <p:cNvSpPr txBox="1"/>
          <p:nvPr/>
        </p:nvSpPr>
        <p:spPr>
          <a:xfrm>
            <a:off x="9295647" y="4321467"/>
            <a:ext cx="200982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>
                <a:solidFill>
                  <a:schemeClr val="tx2">
                    <a:lumMod val="25000"/>
                    <a:lumOff val="75000"/>
                  </a:schemeClr>
                </a:solidFill>
              </a:rPr>
              <a:t>Автор: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   Иванов Илья</a:t>
            </a:r>
            <a:br>
              <a:rPr lang="ru-RU" sz="2000" dirty="0">
                <a:solidFill>
                  <a:schemeClr val="tx2">
                    <a:lumMod val="25000"/>
                    <a:lumOff val="75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      Сергеевич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813281" y="5419492"/>
            <a:ext cx="2535675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sz="2000" b="1" dirty="0">
                <a:solidFill>
                  <a:schemeClr val="tx2">
                    <a:lumMod val="25000"/>
                    <a:lumOff val="75000"/>
                  </a:schemeClr>
                </a:solidFill>
              </a:rPr>
              <a:t>Руководитель:</a:t>
            </a:r>
            <a:r>
              <a:rPr lang="ru-RU" sz="2000" dirty="0">
                <a:solidFill>
                  <a:schemeClr val="tx2">
                    <a:lumMod val="25000"/>
                    <a:lumOff val="75000"/>
                  </a:schemeClr>
                </a:solidFill>
              </a:rPr>
              <a:t/>
            </a:r>
            <a:br>
              <a:rPr lang="ru-RU" sz="2000" dirty="0">
                <a:solidFill>
                  <a:schemeClr val="tx2">
                    <a:lumMod val="25000"/>
                    <a:lumOff val="75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   Орлова </a:t>
            </a:r>
            <a:br>
              <a:rPr lang="ru-RU" sz="2000" dirty="0">
                <a:solidFill>
                  <a:schemeClr val="tx2">
                    <a:lumMod val="25000"/>
                    <a:lumOff val="75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      Аксинья                            Владимировна</a:t>
            </a: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4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D7A453D2-15D8-4403-815F-291FA16340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8161EA6B-09CA-445B-AB0D-8DF76FA92D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Фигура, имеющая форму буквы L 8">
            <a:extLst>
              <a:ext uri="{FF2B5EF4-FFF2-40B4-BE49-F238E27FC236}">
                <a16:creationId xmlns:a16="http://schemas.microsoft.com/office/drawing/2014/main" xmlns="" id="{79E6D687-DEB8-3445-6D25-D609E829ABC7}"/>
              </a:ext>
            </a:extLst>
          </p:cNvPr>
          <p:cNvSpPr/>
          <p:nvPr/>
        </p:nvSpPr>
        <p:spPr>
          <a:xfrm>
            <a:off x="548411" y="3732361"/>
            <a:ext cx="999579" cy="1062038"/>
          </a:xfrm>
          <a:prstGeom prst="corner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Фигура, имеющая форму буквы L 10">
            <a:extLst>
              <a:ext uri="{FF2B5EF4-FFF2-40B4-BE49-F238E27FC236}">
                <a16:creationId xmlns:a16="http://schemas.microsoft.com/office/drawing/2014/main" xmlns="" id="{12CD5027-D33C-10F2-482B-FE3CC9FD2CB2}"/>
              </a:ext>
            </a:extLst>
          </p:cNvPr>
          <p:cNvSpPr/>
          <p:nvPr/>
        </p:nvSpPr>
        <p:spPr>
          <a:xfrm rot="10800000">
            <a:off x="10578860" y="1750171"/>
            <a:ext cx="1074529" cy="1099513"/>
          </a:xfrm>
          <a:prstGeom prst="corner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913B067F-3154-4968-A886-DF93A787EC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97583D6C-C05B-47AB-8540-B2700B82A4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6501AD91-D973-4968-95E4-4C26CFDF8F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5C165989-F5FE-4BB6-9817-E7828CB1D6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6B0649CC-B912-4E82-BEA0-DA75ECB19A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6BA08C17-C9A5-4FA8-ABC4-44FB3B8696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70DEAC6C-553C-437E-BC17-D449523375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B8114C98-A349-4111-A123-E8EAB86ABE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670FB431-AE18-414D-92F4-1D12D19911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24467063-D74E-4D42-8790-B9F6D69584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A1D19BAC-1681-47BC-AAF5-92FAFFF6F4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94347C2B-E846-452C-97AA-7E254FC1CE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10EA2B35-7959-4C2A-84AA-FF5D94FEDE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E2D3D3F2-ABBB-4453-B1C5-1BEBF7E4DD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8214E4A5-A0D2-42C4-8D14-D2A7E495F0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7494D7A0-6B21-41E8-A7D3-0033BBB791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1E141D7D-32B0-448E-A666-EA8703AFCF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8D87E268-6345-420F-8B97-B37ED04100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35E1622E-7FA6-4760-A2BF-A8105EBF7B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Рисунок 4" descr="9 класс.PNG">
            <a:extLst>
              <a:ext uri="{FF2B5EF4-FFF2-40B4-BE49-F238E27FC236}">
                <a16:creationId xmlns:a16="http://schemas.microsoft.com/office/drawing/2014/main" xmlns="" id="{13281ACC-83F3-30AE-13F4-FC5C59E5D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68" y="1889528"/>
            <a:ext cx="10843065" cy="2792089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1F4E1649-4D1F-4A91-AF97-A254BFDD52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16200000">
            <a:off x="474192" y="776904"/>
            <a:ext cx="304800" cy="429768"/>
            <a:chOff x="215328" y="-46937"/>
            <a:chExt cx="304800" cy="2773841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FE483602-62F9-474D-9C9B-5EE4CD7671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DD7D1AC0-A6C7-40E3-9841-F34AC831A4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F951C4DD-7427-497D-9DE3-9D731D3F45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0EE18298-0BF5-4D7A-921A-2F4186E8D9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773AEA78-C03B-40B7-9D11-DC022119D5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2600000">
            <a:off x="10150845" y="4270841"/>
            <a:ext cx="1897885" cy="1897885"/>
          </a:xfrm>
          <a:prstGeom prst="ellipse">
            <a:avLst/>
          </a:prstGeom>
          <a:gradFill>
            <a:gsLst>
              <a:gs pos="0">
                <a:schemeClr val="tx2">
                  <a:lumMod val="75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A9C9B9F-390A-A636-D4F9-5EF4B2D32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945" y="4895162"/>
            <a:ext cx="10681827" cy="1798920"/>
          </a:xfrm>
          <a:noFill/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ru-RU" dirty="0">
                <a:solidFill>
                  <a:schemeClr val="tx2">
                    <a:lumMod val="10000"/>
                    <a:lumOff val="90000"/>
                  </a:schemeClr>
                </a:solidFill>
                <a:latin typeface="Arial"/>
                <a:cs typeface="Arial"/>
              </a:rPr>
              <a:t>3. Предложил одногруппникам решить задачу, смотря на голографическую картинку.</a:t>
            </a:r>
            <a:endParaRPr lang="ru-RU">
              <a:solidFill>
                <a:schemeClr val="tx2">
                  <a:lumMod val="10000"/>
                  <a:lumOff val="90000"/>
                </a:schemeClr>
              </a:solidFill>
              <a:latin typeface="Aptos" panose="020B0004020202020204"/>
              <a:cs typeface="Arial"/>
            </a:endParaRPr>
          </a:p>
          <a:p>
            <a:pPr>
              <a:buNone/>
            </a:pPr>
            <a:r>
              <a:rPr lang="ru-RU" dirty="0">
                <a:solidFill>
                  <a:schemeClr val="tx2">
                    <a:lumMod val="10000"/>
                    <a:lumOff val="90000"/>
                  </a:schemeClr>
                </a:solidFill>
                <a:latin typeface="Arial"/>
                <a:cs typeface="Arial"/>
              </a:rPr>
              <a:t>4. Провел опрос одногруппников об удобстве или не </a:t>
            </a:r>
            <a:br>
              <a:rPr lang="ru-RU" dirty="0">
                <a:solidFill>
                  <a:schemeClr val="tx2">
                    <a:lumMod val="10000"/>
                    <a:lumOff val="90000"/>
                  </a:schemeClr>
                </a:solidFill>
                <a:latin typeface="Arial"/>
                <a:cs typeface="Arial"/>
              </a:rPr>
            </a:br>
            <a:r>
              <a:rPr lang="ru-RU" dirty="0">
                <a:solidFill>
                  <a:schemeClr val="tx2">
                    <a:lumMod val="10000"/>
                    <a:lumOff val="90000"/>
                  </a:schemeClr>
                </a:solidFill>
                <a:latin typeface="Arial"/>
                <a:cs typeface="Arial"/>
              </a:rPr>
              <a:t>удобстве работе с голограммами на уроках.</a:t>
            </a:r>
            <a:endParaRPr lang="ru-RU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F64129C-9B0C-5071-46B3-426955148E50}"/>
              </a:ext>
            </a:extLst>
          </p:cNvPr>
          <p:cNvSpPr txBox="1"/>
          <p:nvPr/>
        </p:nvSpPr>
        <p:spPr>
          <a:xfrm>
            <a:off x="691135" y="301349"/>
            <a:ext cx="10279938" cy="13839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ru-RU" sz="2800" dirty="0">
                <a:solidFill>
                  <a:srgbClr val="DBE9F7"/>
                </a:solidFill>
                <a:latin typeface="Arial"/>
                <a:cs typeface="Arial"/>
              </a:rPr>
              <a:t>1. Подготовил рисунки - чертежи по геометрии и физике</a:t>
            </a:r>
            <a:br>
              <a:rPr lang="ru-RU" sz="2800" dirty="0">
                <a:solidFill>
                  <a:srgbClr val="DBE9F7"/>
                </a:solidFill>
                <a:latin typeface="Arial"/>
                <a:cs typeface="Arial"/>
              </a:rPr>
            </a:br>
            <a:r>
              <a:rPr lang="ru-RU" sz="2800" dirty="0">
                <a:solidFill>
                  <a:srgbClr val="DBE9F7"/>
                </a:solidFill>
                <a:latin typeface="Arial"/>
                <a:cs typeface="Arial"/>
              </a:rPr>
              <a:t>для решения задач.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ru-RU" sz="2800" dirty="0">
                <a:solidFill>
                  <a:srgbClr val="DBE9F7"/>
                </a:solidFill>
                <a:latin typeface="Arial"/>
                <a:cs typeface="Arial"/>
              </a:rPr>
              <a:t>2. Загрузил в программу</a:t>
            </a:r>
            <a:endParaRPr lang="ru-RU" sz="2800" dirty="0">
              <a:solidFill>
                <a:srgbClr val="DBE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20177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3" grpId="0" build="p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синий, Цвет электрик, Цвет Majorelle blue&#10;&#10;Автоматически созданное описание">
            <a:extLst>
              <a:ext uri="{FF2B5EF4-FFF2-40B4-BE49-F238E27FC236}">
                <a16:creationId xmlns:a16="http://schemas.microsoft.com/office/drawing/2014/main" xmlns="" id="{A0F01342-65BF-05B2-2948-5B35523A03C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7546" y="-40783"/>
            <a:ext cx="12271271" cy="6944259"/>
          </a:xfrm>
          <a:prstGeom prst="rect">
            <a:avLst/>
          </a:prstGeom>
        </p:spPr>
      </p:pic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-86264" y="2307227"/>
            <a:ext cx="489679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2">
                    <a:lumMod val="25000"/>
                    <a:lumOff val="75000"/>
                  </a:schemeClr>
                </a:solidFill>
                <a:effectLst/>
                <a:latin typeface="Arial"/>
                <a:ea typeface="Calibri" pitchFamily="34" charset="0"/>
                <a:cs typeface="Arial"/>
              </a:rPr>
              <a:t>Стало ли решение задачи по </a:t>
            </a:r>
            <a:r>
              <a:rPr lang="ru-RU" sz="2800" b="1" dirty="0">
                <a:solidFill>
                  <a:schemeClr val="tx2">
                    <a:lumMod val="25000"/>
                    <a:lumOff val="75000"/>
                  </a:schemeClr>
                </a:solidFill>
                <a:latin typeface="Arial"/>
                <a:ea typeface="Calibri" pitchFamily="34" charset="0"/>
                <a:cs typeface="Arial"/>
              </a:rPr>
              <a:t>математике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2">
                    <a:lumMod val="25000"/>
                    <a:lumOff val="75000"/>
                  </a:schemeClr>
                </a:solidFill>
                <a:effectLst/>
                <a:latin typeface="Arial"/>
                <a:ea typeface="Calibri" pitchFamily="34" charset="0"/>
                <a:cs typeface="Arial"/>
              </a:rPr>
              <a:t> более удобным после применения</a:t>
            </a:r>
            <a:r>
              <a:rPr lang="ru-RU" sz="2800" b="1" dirty="0">
                <a:solidFill>
                  <a:schemeClr val="tx2">
                    <a:lumMod val="25000"/>
                    <a:lumOff val="75000"/>
                  </a:schemeClr>
                </a:solidFill>
                <a:latin typeface="Arial"/>
                <a:ea typeface="Calibri" pitchFamily="34" charset="0"/>
                <a:cs typeface="Arial"/>
              </a:rPr>
              <a:t> 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2">
                    <a:lumMod val="25000"/>
                    <a:lumOff val="75000"/>
                  </a:schemeClr>
                </a:solidFill>
                <a:effectLst/>
                <a:latin typeface="Arial"/>
                <a:ea typeface="Calibri" pitchFamily="34" charset="0"/>
                <a:cs typeface="Arial"/>
              </a:rPr>
              <a:t>голограммы?</a:t>
            </a:r>
            <a:r>
              <a:rPr lang="en-US" sz="2800" b="1" dirty="0">
                <a:latin typeface="Arial"/>
                <a:ea typeface="Calibri" pitchFamily="34" charset="0"/>
                <a:cs typeface="Arial"/>
              </a:rPr>
              <a:t/>
            </a:r>
            <a:br>
              <a:rPr lang="en-US" sz="2800" b="1" dirty="0">
                <a:latin typeface="Arial"/>
                <a:ea typeface="Calibri" pitchFamily="34" charset="0"/>
                <a:cs typeface="Arial"/>
              </a:rPr>
            </a:b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2">
                    <a:lumMod val="25000"/>
                    <a:lumOff val="75000"/>
                  </a:schemeClr>
                </a:solidFill>
                <a:effectLst/>
                <a:latin typeface="Arial"/>
                <a:ea typeface="Calibri" pitchFamily="34" charset="0"/>
                <a:cs typeface="Arial"/>
              </a:rPr>
              <a:t>(да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2">
                    <a:lumMod val="25000"/>
                    <a:lumOff val="75000"/>
                  </a:schemeClr>
                </a:solidFill>
                <a:effectLst/>
                <a:latin typeface="Arial"/>
                <a:ea typeface="Calibri" pitchFamily="34" charset="0"/>
                <a:cs typeface="Arial"/>
              </a:rPr>
              <a:t> 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2">
                    <a:lumMod val="25000"/>
                    <a:lumOff val="75000"/>
                  </a:schemeClr>
                </a:solidFill>
                <a:effectLst/>
                <a:latin typeface="Arial"/>
                <a:ea typeface="Calibri" pitchFamily="34" charset="0"/>
                <a:cs typeface="Arial"/>
              </a:rPr>
              <a:t>/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2">
                    <a:lumMod val="25000"/>
                    <a:lumOff val="75000"/>
                  </a:schemeClr>
                </a:solidFill>
                <a:effectLst/>
                <a:latin typeface="Arial"/>
                <a:ea typeface="Calibri" pitchFamily="34" charset="0"/>
                <a:cs typeface="Arial"/>
              </a:rPr>
              <a:t> 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2">
                    <a:lumMod val="25000"/>
                    <a:lumOff val="75000"/>
                  </a:schemeClr>
                </a:solidFill>
                <a:effectLst/>
                <a:latin typeface="Arial"/>
                <a:ea typeface="Calibri" pitchFamily="34" charset="0"/>
                <a:cs typeface="Arial"/>
              </a:rPr>
              <a:t>нет)</a:t>
            </a:r>
            <a:endParaRPr lang="ru-RU" sz="2800" b="1" i="0" u="none" strike="noStrike" cap="none" normalizeH="0" baseline="0">
              <a:ln>
                <a:noFill/>
              </a:ln>
              <a:solidFill>
                <a:schemeClr val="tx2">
                  <a:lumMod val="25000"/>
                  <a:lumOff val="75000"/>
                </a:schemeClr>
              </a:solidFill>
              <a:effectLst/>
              <a:latin typeface="Arial"/>
              <a:cs typeface="Arial"/>
            </a:endParaRPr>
          </a:p>
        </p:txBody>
      </p:sp>
      <p:sp>
        <p:nvSpPr>
          <p:cNvPr id="4" name="Капля 3">
            <a:extLst>
              <a:ext uri="{FF2B5EF4-FFF2-40B4-BE49-F238E27FC236}">
                <a16:creationId xmlns:a16="http://schemas.microsoft.com/office/drawing/2014/main" xmlns="" id="{68E97E70-B8F7-1C05-3663-9830D9B6128D}"/>
              </a:ext>
            </a:extLst>
          </p:cNvPr>
          <p:cNvSpPr/>
          <p:nvPr/>
        </p:nvSpPr>
        <p:spPr>
          <a:xfrm flipV="1">
            <a:off x="4810168" y="2539"/>
            <a:ext cx="6871224" cy="6430684"/>
          </a:xfrm>
          <a:prstGeom prst="teardrop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Изображение выглядит как снимок экрана, текст, круг,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xmlns="" id="{3D6B3F3B-8D3F-2615-E98B-D8F2938CE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6011" y="546339"/>
            <a:ext cx="9173259" cy="5607171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синий, Цвет электрик, Цвет Majorelle blue&#10;&#10;Автоматически созданное описание">
            <a:extLst>
              <a:ext uri="{FF2B5EF4-FFF2-40B4-BE49-F238E27FC236}">
                <a16:creationId xmlns:a16="http://schemas.microsoft.com/office/drawing/2014/main" xmlns="" id="{A0F01342-65BF-05B2-2948-5B35523A03C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6123" y="-3308"/>
            <a:ext cx="12318124" cy="6861308"/>
          </a:xfrm>
          <a:prstGeom prst="rect">
            <a:avLst/>
          </a:prstGeom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26098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627" y="2237231"/>
            <a:ext cx="463451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2">
                    <a:lumMod val="25000"/>
                    <a:lumOff val="75000"/>
                  </a:schemeClr>
                </a:solidFill>
                <a:effectLst/>
                <a:latin typeface="Arial"/>
                <a:ea typeface="Calibri" pitchFamily="34" charset="0"/>
                <a:cs typeface="Arial"/>
              </a:rPr>
              <a:t>Видео-задача по физике была более понятна с голограммой?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2">
                    <a:lumMod val="25000"/>
                    <a:lumOff val="75000"/>
                  </a:schemeClr>
                </a:solidFill>
                <a:effectLst/>
                <a:latin typeface="Arial"/>
                <a:ea typeface="Calibri" pitchFamily="34" charset="0"/>
                <a:cs typeface="Arial"/>
              </a:rPr>
              <a:t> </a:t>
            </a:r>
            <a:r>
              <a:rPr lang="en-US" sz="2800" b="1" dirty="0">
                <a:latin typeface="Arial"/>
                <a:ea typeface="Calibri" pitchFamily="34" charset="0"/>
                <a:cs typeface="Arial"/>
              </a:rPr>
              <a:t/>
            </a:r>
            <a:br>
              <a:rPr lang="en-US" sz="2800" b="1" dirty="0">
                <a:latin typeface="Arial"/>
                <a:ea typeface="Calibri" pitchFamily="34" charset="0"/>
                <a:cs typeface="Arial"/>
              </a:rPr>
            </a:b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2">
                    <a:lumMod val="25000"/>
                    <a:lumOff val="75000"/>
                  </a:schemeClr>
                </a:solidFill>
                <a:effectLst/>
                <a:latin typeface="Arial"/>
                <a:ea typeface="Calibri" pitchFamily="34" charset="0"/>
                <a:cs typeface="Arial"/>
              </a:rPr>
              <a:t>(да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2">
                    <a:lumMod val="25000"/>
                    <a:lumOff val="75000"/>
                  </a:schemeClr>
                </a:solidFill>
                <a:effectLst/>
                <a:latin typeface="Arial"/>
                <a:ea typeface="Calibri" pitchFamily="34" charset="0"/>
                <a:cs typeface="Arial"/>
              </a:rPr>
              <a:t> 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2">
                    <a:lumMod val="25000"/>
                    <a:lumOff val="75000"/>
                  </a:schemeClr>
                </a:solidFill>
                <a:effectLst/>
                <a:latin typeface="Arial"/>
                <a:ea typeface="Calibri" pitchFamily="34" charset="0"/>
                <a:cs typeface="Arial"/>
              </a:rPr>
              <a:t>/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2">
                    <a:lumMod val="25000"/>
                    <a:lumOff val="75000"/>
                  </a:schemeClr>
                </a:solidFill>
                <a:effectLst/>
                <a:latin typeface="Arial"/>
                <a:ea typeface="Calibri" pitchFamily="34" charset="0"/>
                <a:cs typeface="Arial"/>
              </a:rPr>
              <a:t> 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2">
                    <a:lumMod val="25000"/>
                    <a:lumOff val="75000"/>
                  </a:schemeClr>
                </a:solidFill>
                <a:effectLst/>
                <a:latin typeface="Arial"/>
                <a:ea typeface="Calibri" pitchFamily="34" charset="0"/>
                <a:cs typeface="Arial"/>
              </a:rPr>
              <a:t>нет)</a:t>
            </a:r>
            <a:r>
              <a:rPr lang="ru-RU" sz="2800" b="1" dirty="0">
                <a:solidFill>
                  <a:schemeClr val="tx2">
                    <a:lumMod val="25000"/>
                    <a:lumOff val="75000"/>
                  </a:schemeClr>
                </a:solidFill>
                <a:latin typeface="Arial"/>
                <a:ea typeface="Calibri" pitchFamily="34" charset="0"/>
                <a:cs typeface="Arial"/>
              </a:rPr>
              <a:t> </a:t>
            </a:r>
            <a:endParaRPr kumimoji="0" lang="ru-RU" sz="4000" b="1" i="0" u="none" strike="noStrike" cap="none" normalizeH="0" baseline="0" dirty="0">
              <a:ln>
                <a:noFill/>
              </a:ln>
              <a:solidFill>
                <a:schemeClr val="tx2">
                  <a:lumMod val="25000"/>
                  <a:lumOff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88963" y="31337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Капля 7">
            <a:extLst>
              <a:ext uri="{FF2B5EF4-FFF2-40B4-BE49-F238E27FC236}">
                <a16:creationId xmlns:a16="http://schemas.microsoft.com/office/drawing/2014/main" xmlns="" id="{DD19DD95-CFE9-AC13-E1FA-B0B7693BF557}"/>
              </a:ext>
            </a:extLst>
          </p:cNvPr>
          <p:cNvSpPr/>
          <p:nvPr/>
        </p:nvSpPr>
        <p:spPr>
          <a:xfrm flipV="1">
            <a:off x="4795791" y="2539"/>
            <a:ext cx="6871224" cy="6430684"/>
          </a:xfrm>
          <a:prstGeom prst="teardrop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Изображение выглядит как снимок экрана, текст, круг,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xmlns="" id="{2FE307BC-A318-8C05-071C-6B363020F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970" y="607073"/>
            <a:ext cx="8980111" cy="555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11840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синий, Цвет электрик, Цвет Majorelle blue&#10;&#10;Автоматически созданное описание">
            <a:extLst>
              <a:ext uri="{FF2B5EF4-FFF2-40B4-BE49-F238E27FC236}">
                <a16:creationId xmlns:a16="http://schemas.microsoft.com/office/drawing/2014/main" xmlns="" id="{A0F01342-65BF-05B2-2948-5B35523A03C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6123" y="-3308"/>
            <a:ext cx="12318124" cy="6861308"/>
          </a:xfrm>
          <a:prstGeom prst="rect">
            <a:avLst/>
          </a:prstGeom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26098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93251" y="2311320"/>
            <a:ext cx="428128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25000"/>
                    <a:lumOff val="75000"/>
                  </a:schemeClr>
                </a:solidFill>
              </a:rPr>
              <a:t>Как вы считаете, можно применять голограммы на уроках математики и физики в ЦТО?</a:t>
            </a:r>
            <a:r>
              <a:rPr lang="en-US" sz="2800" b="1" dirty="0">
                <a:solidFill>
                  <a:schemeClr val="tx2">
                    <a:lumMod val="25000"/>
                    <a:lumOff val="75000"/>
                  </a:schemeClr>
                </a:solidFill>
              </a:rPr>
              <a:t> 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ru-RU" sz="2800" b="1" dirty="0">
                <a:solidFill>
                  <a:schemeClr val="tx2">
                    <a:lumMod val="25000"/>
                    <a:lumOff val="75000"/>
                  </a:schemeClr>
                </a:solidFill>
              </a:rPr>
              <a:t>(да</a:t>
            </a:r>
            <a:r>
              <a:rPr lang="en-US" sz="2800" b="1" dirty="0">
                <a:solidFill>
                  <a:schemeClr val="tx2">
                    <a:lumMod val="25000"/>
                    <a:lumOff val="7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tx2">
                    <a:lumMod val="25000"/>
                    <a:lumOff val="75000"/>
                  </a:schemeClr>
                </a:solidFill>
              </a:rPr>
              <a:t>/</a:t>
            </a:r>
            <a:r>
              <a:rPr lang="en-US" sz="2800" b="1" dirty="0">
                <a:solidFill>
                  <a:schemeClr val="tx2">
                    <a:lumMod val="25000"/>
                    <a:lumOff val="7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tx2">
                    <a:lumMod val="25000"/>
                    <a:lumOff val="75000"/>
                  </a:schemeClr>
                </a:solidFill>
              </a:rPr>
              <a:t>нет)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88963" y="31337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Капля 4">
            <a:extLst>
              <a:ext uri="{FF2B5EF4-FFF2-40B4-BE49-F238E27FC236}">
                <a16:creationId xmlns:a16="http://schemas.microsoft.com/office/drawing/2014/main" xmlns="" id="{9A45C986-B715-3AFE-3375-4BE6E04125DB}"/>
              </a:ext>
            </a:extLst>
          </p:cNvPr>
          <p:cNvSpPr/>
          <p:nvPr/>
        </p:nvSpPr>
        <p:spPr>
          <a:xfrm flipV="1">
            <a:off x="4795791" y="2539"/>
            <a:ext cx="6871224" cy="6430684"/>
          </a:xfrm>
          <a:prstGeom prst="teardrop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Изображение выглядит как текст, снимок экрана, круг,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xmlns="" id="{AFB3CC2E-E6D0-18EA-D3C5-F882CF145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9090" y="603848"/>
            <a:ext cx="9035144" cy="5635926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AA11067-BA1D-6AE8-1CBE-8C5CEACBDA6A}"/>
              </a:ext>
            </a:extLst>
          </p:cNvPr>
          <p:cNvSpPr/>
          <p:nvPr/>
        </p:nvSpPr>
        <p:spPr>
          <a:xfrm>
            <a:off x="5917769" y="895026"/>
            <a:ext cx="4533254" cy="28413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CD19B86-9C8E-82E7-D668-21172D64F8DE}"/>
              </a:ext>
            </a:extLst>
          </p:cNvPr>
          <p:cNvSpPr txBox="1"/>
          <p:nvPr/>
        </p:nvSpPr>
        <p:spPr>
          <a:xfrm>
            <a:off x="6179949" y="777498"/>
            <a:ext cx="409025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Можно ли применять на уроках?</a:t>
            </a:r>
          </a:p>
        </p:txBody>
      </p:sp>
    </p:spTree>
    <p:extLst>
      <p:ext uri="{BB962C8B-B14F-4D97-AF65-F5344CB8AC3E}">
        <p14:creationId xmlns:p14="http://schemas.microsoft.com/office/powerpoint/2010/main" val="235811840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синий, Цвет электрик, Цвет Majorelle blue&#10;&#10;Автоматически созданное описание">
            <a:extLst>
              <a:ext uri="{FF2B5EF4-FFF2-40B4-BE49-F238E27FC236}">
                <a16:creationId xmlns:a16="http://schemas.microsoft.com/office/drawing/2014/main" xmlns="" id="{A0F01342-65BF-05B2-2948-5B35523A03C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6123" y="-3308"/>
            <a:ext cx="12318124" cy="6861308"/>
          </a:xfrm>
          <a:prstGeom prst="rect">
            <a:avLst/>
          </a:prstGeom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26098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36365" y="152032"/>
            <a:ext cx="1106739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2800" b="1" dirty="0">
                <a:solidFill>
                  <a:schemeClr val="tx2">
                    <a:lumMod val="10000"/>
                    <a:lumOff val="90000"/>
                  </a:schemeClr>
                </a:solidFill>
              </a:rPr>
              <a:t>Как вы считаете, на каких уроках еще можно применять голограммы?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88963" y="31337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8BE17ADF-4D15-6A9E-BCA4-531F194FEA45}"/>
              </a:ext>
            </a:extLst>
          </p:cNvPr>
          <p:cNvSpPr/>
          <p:nvPr/>
        </p:nvSpPr>
        <p:spPr>
          <a:xfrm>
            <a:off x="1173941" y="1339538"/>
            <a:ext cx="9719093" cy="5147094"/>
          </a:xfrm>
          <a:prstGeom prst="roundRect">
            <a:avLst/>
          </a:prstGeom>
          <a:solidFill>
            <a:srgbClr val="E6EEF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Изображение выглядит как текст, снимок экрана, диаграмма, линия&#10;&#10;Автоматически созданное описание">
            <a:extLst>
              <a:ext uri="{FF2B5EF4-FFF2-40B4-BE49-F238E27FC236}">
                <a16:creationId xmlns:a16="http://schemas.microsoft.com/office/drawing/2014/main" xmlns="" id="{B1FA84FD-7A3E-7A1D-0C63-FFCCAEE57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5051" y="1437736"/>
            <a:ext cx="8287520" cy="504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11840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4F7EBAE4-9945-4473-9E34-B2C66EA0F0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Рисунок 5" descr="Изображение выглядит как синий, Цвет электрик, Цвет Majorelle blue&#10;&#10;Автоматически созданное описание">
            <a:extLst>
              <a:ext uri="{FF2B5EF4-FFF2-40B4-BE49-F238E27FC236}">
                <a16:creationId xmlns:a16="http://schemas.microsoft.com/office/drawing/2014/main" xmlns="" id="{CF879AA5-B6BA-430A-03A4-21E763C3567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752" y="-146718"/>
            <a:ext cx="12203502" cy="713145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13D141-0A2C-0C2D-BECE-91A08D25C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313" y="422634"/>
            <a:ext cx="2489135" cy="649828"/>
          </a:xfrm>
        </p:spPr>
        <p:txBody>
          <a:bodyPr>
            <a:noAutofit/>
          </a:bodyPr>
          <a:lstStyle/>
          <a:p>
            <a:r>
              <a:rPr lang="ru-RU" sz="6000" b="1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/>
                <a:cs typeface="Calibri"/>
              </a:rPr>
              <a:t>Вывод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ABFD495-1176-1C28-24F3-4D644E34C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919" y="1308040"/>
            <a:ext cx="6227246" cy="531462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ru-RU" sz="3200" dirty="0">
                <a:latin typeface="Arial"/>
                <a:ea typeface="+mn-lt"/>
                <a:cs typeface="+mn-lt"/>
              </a:rPr>
              <a:t>  </a:t>
            </a:r>
            <a:r>
              <a:rPr lang="ru-RU" sz="3200" dirty="0">
                <a:solidFill>
                  <a:schemeClr val="tx2">
                    <a:lumMod val="25000"/>
                    <a:lumOff val="75000"/>
                  </a:schemeClr>
                </a:solidFill>
                <a:latin typeface="Arial"/>
                <a:ea typeface="+mn-lt"/>
                <a:cs typeface="+mn-lt"/>
              </a:rPr>
              <a:t> </a:t>
            </a:r>
            <a:r>
              <a:rPr lang="ru-RU" sz="3200" b="1" dirty="0">
                <a:solidFill>
                  <a:srgbClr val="E6EEF5"/>
                </a:solidFill>
                <a:latin typeface="Arial"/>
                <a:ea typeface="+mn-lt"/>
                <a:cs typeface="+mn-lt"/>
              </a:rPr>
              <a:t>Голограмма</a:t>
            </a:r>
            <a:r>
              <a:rPr lang="ru-RU" sz="3200" dirty="0">
                <a:solidFill>
                  <a:srgbClr val="E6EEF5"/>
                </a:solidFill>
                <a:latin typeface="Arial"/>
                <a:ea typeface="+mn-lt"/>
                <a:cs typeface="+mn-lt"/>
              </a:rPr>
              <a:t> – очень интересный предмет, который используется как в науке, так и в технике, но использовать его в образовательных целях проблематично, так как голограммы требуют сложной технической и программной подготовки. Но вполне подходят для привлечения большего внимания к объекту задачи.</a:t>
            </a:r>
            <a:endParaRPr lang="ru-RU" sz="3200" dirty="0">
              <a:solidFill>
                <a:srgbClr val="E6EEF5"/>
              </a:solidFill>
              <a:latin typeface="Arial"/>
            </a:endParaRPr>
          </a:p>
        </p:txBody>
      </p:sp>
      <p:pic>
        <p:nvPicPr>
          <p:cNvPr id="4" name="Рисунок 3" descr="Holographic Clipart PNG Images, Holographic Projection, Vector, Holographic,  Modern PNG Image For Free Download | Holographic, Free vector graphics,  Prints for sale">
            <a:extLst>
              <a:ext uri="{FF2B5EF4-FFF2-40B4-BE49-F238E27FC236}">
                <a16:creationId xmlns:a16="http://schemas.microsoft.com/office/drawing/2014/main" xmlns="" id="{CB7318A9-38D7-1E98-A5EF-E53CB885CD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3" b="3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1" name="!!Arc">
            <a:extLst>
              <a:ext uri="{FF2B5EF4-FFF2-40B4-BE49-F238E27FC236}">
                <a16:creationId xmlns:a16="http://schemas.microsoft.com/office/drawing/2014/main" xmlns="" id="{70BEB1E7-2F88-40BC-B73D-42E5B6F80B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!!Oval">
            <a:extLst>
              <a:ext uri="{FF2B5EF4-FFF2-40B4-BE49-F238E27FC236}">
                <a16:creationId xmlns:a16="http://schemas.microsoft.com/office/drawing/2014/main" xmlns="" id="{A7B99495-F43F-4D80-A44F-2CB4764EB9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647850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качать обои Синий фон, Синий, Фон, Текстура в разрешении 1280x720 на  рабочий стол">
            <a:extLst>
              <a:ext uri="{FF2B5EF4-FFF2-40B4-BE49-F238E27FC236}">
                <a16:creationId xmlns:a16="http://schemas.microsoft.com/office/drawing/2014/main" xmlns="" id="{29D72DC4-93FE-C13E-A685-434F1B29E0B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751" y="-2336"/>
            <a:ext cx="12202492" cy="686267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071543-A10C-C4B7-9189-7E888A9FB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998" y="390012"/>
            <a:ext cx="3099808" cy="1176029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chemeClr val="tx2">
                    <a:lumMod val="25000"/>
                    <a:lumOff val="75000"/>
                  </a:schemeClr>
                </a:solidFill>
                <a:latin typeface="Calibri"/>
                <a:cs typeface="Calibri"/>
              </a:rPr>
              <a:t>Введение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918322A-767A-9324-21D7-651690047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766" y="1868758"/>
            <a:ext cx="8761563" cy="156213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None/>
            </a:pPr>
            <a:r>
              <a:rPr lang="ru-RU" sz="3200" dirty="0">
                <a:solidFill>
                  <a:schemeClr val="tx2">
                    <a:lumMod val="50000"/>
                    <a:lumOff val="50000"/>
                  </a:schemeClr>
                </a:solidFill>
                <a:latin typeface="Arial"/>
                <a:cs typeface="Times New Roman"/>
              </a:rPr>
              <a:t>  </a:t>
            </a:r>
            <a:r>
              <a:rPr lang="ru-RU" sz="3200" dirty="0">
                <a:solidFill>
                  <a:schemeClr val="tx2">
                    <a:lumMod val="25000"/>
                    <a:lumOff val="75000"/>
                  </a:schemeClr>
                </a:solidFill>
                <a:latin typeface="Arial"/>
                <a:cs typeface="Times New Roman"/>
              </a:rPr>
              <a:t>В современном мире значение физики и информационных технологий чрезвычайно велико для образовательного процесса.</a:t>
            </a:r>
            <a:endParaRPr lang="ru-RU" sz="3600" dirty="0">
              <a:solidFill>
                <a:schemeClr val="tx2">
                  <a:lumMod val="25000"/>
                  <a:lumOff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81B5C6D-D7AB-EB5C-D845-F75CAB4A87C4}"/>
              </a:ext>
            </a:extLst>
          </p:cNvPr>
          <p:cNvSpPr txBox="1"/>
          <p:nvPr/>
        </p:nvSpPr>
        <p:spPr>
          <a:xfrm>
            <a:off x="698328" y="4079404"/>
            <a:ext cx="9785847" cy="18466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800" b="1" dirty="0">
                <a:solidFill>
                  <a:schemeClr val="tx2">
                    <a:lumMod val="25000"/>
                    <a:lumOff val="75000"/>
                  </a:schemeClr>
                </a:solidFill>
                <a:latin typeface="Arial"/>
                <a:cs typeface="Times New Roman"/>
              </a:rPr>
              <a:t>Актуальность:</a:t>
            </a:r>
            <a:r>
              <a:rPr lang="ru-RU" sz="2800" dirty="0">
                <a:solidFill>
                  <a:schemeClr val="tx2">
                    <a:lumMod val="25000"/>
                    <a:lumOff val="75000"/>
                  </a:schemeClr>
                </a:solidFill>
                <a:latin typeface="Arial"/>
                <a:cs typeface="Times New Roman"/>
              </a:rPr>
              <a:t> В образовательном процессе все чаще человеку нужно отобразить объект в трех измерениях для более легкого понимания информации, объем которой постоянно растет.</a:t>
            </a:r>
            <a:endParaRPr lang="ru-RU" sz="2800" dirty="0">
              <a:solidFill>
                <a:schemeClr val="tx2">
                  <a:lumMod val="25000"/>
                  <a:lumOff val="75000"/>
                </a:schemeClr>
              </a:solidFill>
              <a:latin typeface="Arial"/>
            </a:endParaRPr>
          </a:p>
        </p:txBody>
      </p:sp>
      <p:sp>
        <p:nvSpPr>
          <p:cNvPr id="9" name="Стрелка: шеврон 8">
            <a:extLst>
              <a:ext uri="{FF2B5EF4-FFF2-40B4-BE49-F238E27FC236}">
                <a16:creationId xmlns:a16="http://schemas.microsoft.com/office/drawing/2014/main" xmlns="" id="{07AE388F-7F92-ADF2-BE32-71FE0B82F00F}"/>
              </a:ext>
            </a:extLst>
          </p:cNvPr>
          <p:cNvSpPr/>
          <p:nvPr/>
        </p:nvSpPr>
        <p:spPr>
          <a:xfrm>
            <a:off x="9247037" y="1985787"/>
            <a:ext cx="661358" cy="1322716"/>
          </a:xfrm>
          <a:prstGeom prst="chevron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D94D8"/>
              </a:solidFill>
            </a:endParaRPr>
          </a:p>
        </p:txBody>
      </p:sp>
      <p:sp>
        <p:nvSpPr>
          <p:cNvPr id="11" name="Стрелка: шеврон 10">
            <a:extLst>
              <a:ext uri="{FF2B5EF4-FFF2-40B4-BE49-F238E27FC236}">
                <a16:creationId xmlns:a16="http://schemas.microsoft.com/office/drawing/2014/main" xmlns="" id="{7C623C26-E713-6DE1-0126-1991A68F6927}"/>
              </a:ext>
            </a:extLst>
          </p:cNvPr>
          <p:cNvSpPr/>
          <p:nvPr/>
        </p:nvSpPr>
        <p:spPr>
          <a:xfrm>
            <a:off x="10253452" y="4343674"/>
            <a:ext cx="656896" cy="1322716"/>
          </a:xfrm>
          <a:prstGeom prst="chevron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D94D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75573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9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9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Цвет электрик, Цвет Majorelle blue, Кобальтовая синь, си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296CF50F-7487-5DFA-1CD9-E6E1454072A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751" y="-1797"/>
            <a:ext cx="12202260" cy="686159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65F3D5-05DD-E1D3-24B2-F35AE69F2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459" y="278118"/>
            <a:ext cx="8566724" cy="190586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b="1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/>
                <a:ea typeface="+mj-lt"/>
                <a:cs typeface="+mj-lt"/>
              </a:rPr>
              <a:t>Цель работы:</a:t>
            </a:r>
            <a:r>
              <a:rPr lang="ru-RU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/>
                <a:ea typeface="+mj-lt"/>
                <a:cs typeface="+mj-lt"/>
              </a:rPr>
              <a:t> показать варианты </a:t>
            </a:r>
            <a:br>
              <a:rPr lang="ru-RU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/>
                <a:ea typeface="+mj-lt"/>
                <a:cs typeface="+mj-lt"/>
              </a:rPr>
            </a:br>
            <a:r>
              <a:rPr lang="ru-RU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/>
                <a:ea typeface="+mj-lt"/>
                <a:cs typeface="+mj-lt"/>
              </a:rPr>
              <a:t>применения голограмм в </a:t>
            </a:r>
            <a:br>
              <a:rPr lang="ru-RU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/>
                <a:ea typeface="+mj-lt"/>
                <a:cs typeface="+mj-lt"/>
              </a:rPr>
            </a:br>
            <a:r>
              <a:rPr lang="ru-RU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/>
                <a:ea typeface="+mj-lt"/>
                <a:cs typeface="+mj-lt"/>
              </a:rPr>
              <a:t>образовательном процессе ЦТО.</a:t>
            </a:r>
            <a:endParaRPr lang="ru-RU" dirty="0">
              <a:solidFill>
                <a:schemeClr val="tx2">
                  <a:lumMod val="10000"/>
                  <a:lumOff val="9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5751B3C-2282-8993-39E1-64049D279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503" y="2314455"/>
            <a:ext cx="11678216" cy="4185502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None/>
            </a:pPr>
            <a:r>
              <a:rPr lang="ru-RU" sz="3200" b="1" dirty="0">
                <a:solidFill>
                  <a:srgbClr val="E6EEF5"/>
                </a:solidFill>
                <a:latin typeface="Arial"/>
                <a:ea typeface="+mn-lt"/>
                <a:cs typeface="+mn-lt"/>
              </a:rPr>
              <a:t>Задачи:</a:t>
            </a:r>
            <a:endParaRPr lang="ru-RU" sz="3200" b="1">
              <a:solidFill>
                <a:srgbClr val="E6EEF5"/>
              </a:solidFill>
              <a:latin typeface="Arial"/>
              <a:cs typeface="Calibri"/>
            </a:endParaRPr>
          </a:p>
          <a:p>
            <a:pPr>
              <a:buNone/>
            </a:pPr>
            <a:r>
              <a:rPr lang="ru-RU" sz="3200" dirty="0">
                <a:solidFill>
                  <a:srgbClr val="E6EEF5"/>
                </a:solidFill>
                <a:latin typeface="Arial"/>
                <a:ea typeface="+mn-lt"/>
                <a:cs typeface="+mn-lt"/>
              </a:rPr>
              <a:t>1. Изучить технологии работы голограмм. Познакомиться с различными типами голограмм.</a:t>
            </a:r>
            <a:endParaRPr lang="ru-RU" sz="3200" dirty="0">
              <a:solidFill>
                <a:srgbClr val="E6EEF5"/>
              </a:solidFill>
              <a:latin typeface="Arial"/>
              <a:ea typeface="+mn-lt"/>
              <a:cs typeface="Calibri"/>
            </a:endParaRPr>
          </a:p>
          <a:p>
            <a:pPr>
              <a:buNone/>
            </a:pPr>
            <a:r>
              <a:rPr lang="ru-RU" sz="3200" dirty="0">
                <a:solidFill>
                  <a:srgbClr val="E6EEF5"/>
                </a:solidFill>
                <a:latin typeface="Arial"/>
                <a:ea typeface="+mn-lt"/>
                <a:cs typeface="+mn-lt"/>
              </a:rPr>
              <a:t>2. Создать собственную голограмму в домашних условиях.</a:t>
            </a:r>
            <a:endParaRPr lang="ru-RU" sz="3200" dirty="0">
              <a:solidFill>
                <a:srgbClr val="E6EEF5"/>
              </a:solidFill>
              <a:latin typeface="Arial"/>
              <a:ea typeface="+mn-lt"/>
              <a:cs typeface="Calibri"/>
            </a:endParaRPr>
          </a:p>
          <a:p>
            <a:pPr>
              <a:buNone/>
            </a:pPr>
            <a:r>
              <a:rPr lang="ru-RU" sz="3200" dirty="0">
                <a:solidFill>
                  <a:srgbClr val="E6EEF5"/>
                </a:solidFill>
                <a:latin typeface="Arial"/>
                <a:ea typeface="+mn-lt"/>
                <a:cs typeface="+mn-lt"/>
              </a:rPr>
              <a:t>3. Показать применение голограммы на уроках математики и физики в ЦТО.</a:t>
            </a:r>
            <a:endParaRPr lang="ru-RU" sz="3200">
              <a:solidFill>
                <a:srgbClr val="E6EEF5"/>
              </a:solidFill>
              <a:latin typeface="Arial"/>
              <a:cs typeface="Calibri"/>
            </a:endParaRPr>
          </a:p>
          <a:p>
            <a:pPr marL="0" indent="0">
              <a:buNone/>
            </a:pPr>
            <a:r>
              <a:rPr lang="ru-RU" sz="3200" dirty="0">
                <a:solidFill>
                  <a:srgbClr val="E6EEF5"/>
                </a:solidFill>
                <a:latin typeface="Arial"/>
                <a:ea typeface="+mn-lt"/>
                <a:cs typeface="+mn-lt"/>
              </a:rPr>
              <a:t>4. Сделать выводы на исследуемую тему.</a:t>
            </a:r>
            <a:endParaRPr lang="ru-RU" sz="3200" dirty="0">
              <a:solidFill>
                <a:srgbClr val="E6EEF5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789072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синий, Цвет электрик, Цвет Majorelle blue, Кобальтовая синь">
            <a:extLst>
              <a:ext uri="{FF2B5EF4-FFF2-40B4-BE49-F238E27FC236}">
                <a16:creationId xmlns:a16="http://schemas.microsoft.com/office/drawing/2014/main" xmlns="" id="{7840AD94-CD54-144E-DA56-A28722F1A63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751" y="-1797"/>
            <a:ext cx="12203501" cy="6861594"/>
          </a:xfrm>
          <a:prstGeom prst="rect">
            <a:avLst/>
          </a:prstGeom>
        </p:spPr>
      </p:pic>
      <p:sp>
        <p:nvSpPr>
          <p:cNvPr id="6" name="Прямоугольник: скругленные противолежащие углы 5">
            <a:extLst>
              <a:ext uri="{FF2B5EF4-FFF2-40B4-BE49-F238E27FC236}">
                <a16:creationId xmlns:a16="http://schemas.microsoft.com/office/drawing/2014/main" xmlns="" id="{666F6783-6577-5736-D23B-2CAA830D3C2C}"/>
              </a:ext>
            </a:extLst>
          </p:cNvPr>
          <p:cNvSpPr/>
          <p:nvPr/>
        </p:nvSpPr>
        <p:spPr>
          <a:xfrm>
            <a:off x="972867" y="3054503"/>
            <a:ext cx="6915509" cy="2990489"/>
          </a:xfrm>
          <a:prstGeom prst="round2DiagRect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FEA19897-1F0C-5762-9BBA-408A39F23C6B}"/>
              </a:ext>
            </a:extLst>
          </p:cNvPr>
          <p:cNvSpPr/>
          <p:nvPr/>
        </p:nvSpPr>
        <p:spPr>
          <a:xfrm>
            <a:off x="454941" y="909196"/>
            <a:ext cx="10380452" cy="1897811"/>
          </a:xfrm>
          <a:prstGeom prst="roundRect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D61258-7897-60B2-534C-545108E42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539" y="1184634"/>
            <a:ext cx="11421373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/>
                <a:ea typeface="+mj-lt"/>
                <a:cs typeface="+mj-lt"/>
              </a:rPr>
              <a:t>Гипотеза: Голограммы возможно </a:t>
            </a:r>
            <a:br>
              <a:rPr lang="ru-RU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/>
                <a:ea typeface="+mj-lt"/>
                <a:cs typeface="+mj-lt"/>
              </a:rPr>
            </a:br>
            <a:r>
              <a:rPr lang="ru-RU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/>
                <a:ea typeface="+mj-lt"/>
                <a:cs typeface="+mj-lt"/>
              </a:rPr>
              <a:t>использовать в образовательных целях на уроках математики, физики.</a:t>
            </a:r>
            <a:endParaRPr lang="ru-RU" sz="4800" dirty="0">
              <a:solidFill>
                <a:schemeClr val="tx2">
                  <a:lumMod val="10000"/>
                  <a:lumOff val="9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0B09D20-BBCD-ED1E-AA82-4EDD3AA28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2011" y="3220229"/>
            <a:ext cx="6504317" cy="271232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ru-RU" sz="3200" dirty="0">
                <a:solidFill>
                  <a:srgbClr val="E6EEF5"/>
                </a:solidFill>
                <a:latin typeface="Arial"/>
                <a:ea typeface="+mn-lt"/>
                <a:cs typeface="+mn-lt"/>
              </a:rPr>
              <a:t>Методы и приемы исследования:</a:t>
            </a:r>
            <a:endParaRPr lang="ru-RU" sz="3200">
              <a:solidFill>
                <a:srgbClr val="E6EEF5"/>
              </a:solidFill>
              <a:latin typeface="Arial"/>
              <a:cs typeface="Arial"/>
            </a:endParaRPr>
          </a:p>
          <a:p>
            <a:pPr>
              <a:buNone/>
            </a:pPr>
            <a:r>
              <a:rPr lang="ru-RU" sz="3200" dirty="0">
                <a:solidFill>
                  <a:srgbClr val="E6EEF5"/>
                </a:solidFill>
                <a:latin typeface="Arial"/>
                <a:ea typeface="+mn-lt"/>
                <a:cs typeface="+mn-lt"/>
              </a:rPr>
              <a:t>- Изучение литературы;</a:t>
            </a:r>
            <a:endParaRPr lang="ru-RU" sz="3200">
              <a:solidFill>
                <a:srgbClr val="E6EEF5"/>
              </a:solidFill>
              <a:latin typeface="Arial"/>
              <a:cs typeface="Arial"/>
            </a:endParaRPr>
          </a:p>
          <a:p>
            <a:pPr>
              <a:buNone/>
            </a:pPr>
            <a:r>
              <a:rPr lang="ru-RU" sz="3200" dirty="0">
                <a:solidFill>
                  <a:srgbClr val="E6EEF5"/>
                </a:solidFill>
                <a:latin typeface="Arial"/>
                <a:ea typeface="+mn-lt"/>
                <a:cs typeface="+mn-lt"/>
              </a:rPr>
              <a:t>- Работа с интернет ресурсами;</a:t>
            </a:r>
            <a:endParaRPr lang="ru-RU" sz="3200">
              <a:solidFill>
                <a:srgbClr val="E6EEF5"/>
              </a:solidFill>
              <a:latin typeface="Arial"/>
              <a:cs typeface="Arial"/>
            </a:endParaRPr>
          </a:p>
          <a:p>
            <a:pPr>
              <a:buNone/>
            </a:pPr>
            <a:r>
              <a:rPr lang="ru-RU" sz="3200" dirty="0">
                <a:solidFill>
                  <a:srgbClr val="E6EEF5"/>
                </a:solidFill>
                <a:latin typeface="Arial"/>
                <a:ea typeface="+mn-lt"/>
                <a:cs typeface="+mn-lt"/>
              </a:rPr>
              <a:t>- Эксперимент;</a:t>
            </a:r>
            <a:endParaRPr lang="ru-RU" sz="3200">
              <a:solidFill>
                <a:srgbClr val="E6EEF5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ru-RU" sz="3200" dirty="0">
                <a:solidFill>
                  <a:srgbClr val="E6EEF5"/>
                </a:solidFill>
                <a:latin typeface="Arial"/>
                <a:ea typeface="+mn-lt"/>
                <a:cs typeface="+mn-lt"/>
              </a:rPr>
              <a:t>- Анализ.</a:t>
            </a:r>
            <a:r>
              <a:rPr lang="ru-RU" sz="3200" dirty="0">
                <a:solidFill>
                  <a:schemeClr val="tx2">
                    <a:lumMod val="25000"/>
                    <a:lumOff val="75000"/>
                  </a:schemeClr>
                </a:solidFill>
                <a:latin typeface="Arial"/>
                <a:ea typeface="+mn-lt"/>
                <a:cs typeface="+mn-lt"/>
              </a:rPr>
              <a:t> </a:t>
            </a:r>
            <a:endParaRPr lang="ru-RU" sz="3200">
              <a:solidFill>
                <a:schemeClr val="tx2">
                  <a:lumMod val="25000"/>
                  <a:lumOff val="75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458988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E512FB1-A9AF-B6A2-A747-FE297DB07635}"/>
              </a:ext>
            </a:extLst>
          </p:cNvPr>
          <p:cNvSpPr/>
          <p:nvPr/>
        </p:nvSpPr>
        <p:spPr>
          <a:xfrm>
            <a:off x="852" y="-3583"/>
            <a:ext cx="13097774" cy="700177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Изображение выглядит как темнота, свет, звезд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xmlns="" id="{07F61177-F806-4009-9CBC-2164337351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22463" r="-1" b="2635"/>
          <a:stretch/>
        </p:blipFill>
        <p:spPr>
          <a:xfrm>
            <a:off x="4408163" y="-6186"/>
            <a:ext cx="8241683" cy="679155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EBFE02-FE15-7C3F-693D-B6A1AEFA0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091" y="1671438"/>
            <a:ext cx="5364709" cy="141374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z="2400" b="1" dirty="0">
                <a:solidFill>
                  <a:schemeClr val="bg2"/>
                </a:solidFill>
                <a:latin typeface="Arial"/>
                <a:ea typeface="+mj-lt"/>
                <a:cs typeface="+mj-lt"/>
              </a:rPr>
              <a:t>Голография</a:t>
            </a:r>
            <a:r>
              <a:rPr lang="ru-RU" sz="2400" dirty="0">
                <a:solidFill>
                  <a:schemeClr val="bg2"/>
                </a:solidFill>
                <a:latin typeface="Arial"/>
                <a:ea typeface="+mj-lt"/>
                <a:cs typeface="+mj-lt"/>
              </a:rPr>
              <a:t> - это метод получения объемного изображения, основанный на взаимном </a:t>
            </a:r>
            <a:r>
              <a:rPr lang="ru-RU" sz="2400" dirty="0">
                <a:latin typeface="Arial"/>
                <a:ea typeface="+mj-lt"/>
                <a:cs typeface="+mj-lt"/>
              </a:rPr>
              <a:t/>
            </a:r>
            <a:br>
              <a:rPr lang="ru-RU" sz="2400" dirty="0">
                <a:latin typeface="Arial"/>
                <a:ea typeface="+mj-lt"/>
                <a:cs typeface="+mj-lt"/>
              </a:rPr>
            </a:br>
            <a:r>
              <a:rPr lang="ru-RU" sz="2400" dirty="0">
                <a:solidFill>
                  <a:schemeClr val="bg2"/>
                </a:solidFill>
                <a:latin typeface="Arial"/>
                <a:ea typeface="+mj-lt"/>
                <a:cs typeface="+mj-lt"/>
              </a:rPr>
              <a:t>наложении световых волн.</a:t>
            </a:r>
            <a:endParaRPr lang="ru-RU" sz="240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97073CF-192E-A234-E0FD-B84471DB3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1465" y="3808998"/>
            <a:ext cx="5105436" cy="1782909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None/>
            </a:pPr>
            <a:endParaRPr lang="ru-RU" sz="2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400" dirty="0">
                <a:solidFill>
                  <a:schemeClr val="bg1"/>
                </a:solidFill>
                <a:ea typeface="+mn-lt"/>
                <a:cs typeface="+mn-lt"/>
              </a:rPr>
              <a:t> </a:t>
            </a:r>
            <a:r>
              <a:rPr lang="ru-RU" sz="2400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 </a:t>
            </a:r>
            <a:r>
              <a:rPr lang="ru-RU" sz="2400" dirty="0">
                <a:solidFill>
                  <a:schemeClr val="bg2"/>
                </a:solidFill>
                <a:latin typeface="Arial"/>
                <a:ea typeface="+mn-lt"/>
                <a:cs typeface="+mn-lt"/>
              </a:rPr>
              <a:t>Основоположником голографии является профессор Лондонского государственного колледжа - </a:t>
            </a:r>
            <a:r>
              <a:rPr lang="ru-RU" sz="2400" b="1" dirty="0">
                <a:solidFill>
                  <a:schemeClr val="bg2"/>
                </a:solidFill>
                <a:latin typeface="Arial"/>
                <a:ea typeface="+mn-lt"/>
                <a:cs typeface="+mn-lt"/>
              </a:rPr>
              <a:t>Деннис Габор</a:t>
            </a:r>
            <a:r>
              <a:rPr lang="ru-RU" sz="2400" dirty="0">
                <a:solidFill>
                  <a:schemeClr val="bg2"/>
                </a:solidFill>
                <a:latin typeface="Arial"/>
                <a:ea typeface="+mn-lt"/>
                <a:cs typeface="+mn-lt"/>
              </a:rPr>
              <a:t>, получивший в 1947 г. первую голограмму.</a:t>
            </a:r>
          </a:p>
          <a:p>
            <a:pPr marL="0" indent="0">
              <a:buNone/>
            </a:pPr>
            <a:endParaRPr lang="ru-RU" sz="1700">
              <a:solidFill>
                <a:schemeClr val="bg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BA72B06-087F-B0EE-8358-F4286445763A}"/>
              </a:ext>
            </a:extLst>
          </p:cNvPr>
          <p:cNvSpPr/>
          <p:nvPr/>
        </p:nvSpPr>
        <p:spPr>
          <a:xfrm>
            <a:off x="306570" y="3319741"/>
            <a:ext cx="4140678" cy="12939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100" b="1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7C91FA89-CA7E-227F-651E-ED4F43C2F6E3}"/>
              </a:ext>
            </a:extLst>
          </p:cNvPr>
          <p:cNvSpPr/>
          <p:nvPr/>
        </p:nvSpPr>
        <p:spPr>
          <a:xfrm>
            <a:off x="306569" y="5956498"/>
            <a:ext cx="4140678" cy="12939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DFCF9CF-BE7B-1481-D47E-900BE71A84C7}"/>
              </a:ext>
            </a:extLst>
          </p:cNvPr>
          <p:cNvSpPr/>
          <p:nvPr/>
        </p:nvSpPr>
        <p:spPr>
          <a:xfrm>
            <a:off x="306569" y="1235023"/>
            <a:ext cx="4140678" cy="12939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1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41903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 descr="Изображение выглядит как синий, Цвет электрик, Цвет Majorelle blue&#10;&#10;Автоматически созданное описание">
            <a:extLst>
              <a:ext uri="{FF2B5EF4-FFF2-40B4-BE49-F238E27FC236}">
                <a16:creationId xmlns:a16="http://schemas.microsoft.com/office/drawing/2014/main" xmlns="" id="{A0F01342-65BF-05B2-2948-5B35523A03C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308"/>
            <a:ext cx="12193725" cy="6861308"/>
          </a:xfrm>
          <a:prstGeom prst="rect">
            <a:avLst/>
          </a:prstGeom>
        </p:spPr>
      </p:pic>
      <p:sp>
        <p:nvSpPr>
          <p:cNvPr id="11" name="Прямоугольник: скругленные верхние углы 10">
            <a:extLst>
              <a:ext uri="{FF2B5EF4-FFF2-40B4-BE49-F238E27FC236}">
                <a16:creationId xmlns:a16="http://schemas.microsoft.com/office/drawing/2014/main" xmlns="" id="{B3C2846F-952E-688C-293E-CD4FAC2DFB73}"/>
              </a:ext>
            </a:extLst>
          </p:cNvPr>
          <p:cNvSpPr/>
          <p:nvPr/>
        </p:nvSpPr>
        <p:spPr>
          <a:xfrm rot="10800000">
            <a:off x="1692530" y="-1"/>
            <a:ext cx="8313573" cy="1088359"/>
          </a:xfrm>
          <a:prstGeom prst="round2SameRect">
            <a:avLst/>
          </a:prstGeom>
          <a:solidFill>
            <a:schemeClr val="tx2">
              <a:lumMod val="90000"/>
              <a:lumOff val="10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41F23C6D-9B91-ADE7-13FE-178B8CEB13DF}"/>
              </a:ext>
            </a:extLst>
          </p:cNvPr>
          <p:cNvSpPr/>
          <p:nvPr/>
        </p:nvSpPr>
        <p:spPr>
          <a:xfrm>
            <a:off x="564930" y="2469931"/>
            <a:ext cx="5439103" cy="4059620"/>
          </a:xfrm>
          <a:prstGeom prst="roundRect">
            <a:avLst/>
          </a:prstGeom>
          <a:solidFill>
            <a:srgbClr val="0B2440"/>
          </a:solidFill>
          <a:ln w="57150">
            <a:solidFill>
              <a:schemeClr val="tx2">
                <a:lumMod val="90000"/>
                <a:lumOff val="1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7BF0AA-648E-2A50-A99F-BBA6FC409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172" y="-186511"/>
            <a:ext cx="10462126" cy="1445878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Calibri"/>
              </a:rPr>
              <a:t>Голограммы можно увидеть: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541B7AC9-B330-089E-F563-DA947E812ABD}"/>
              </a:ext>
            </a:extLst>
          </p:cNvPr>
          <p:cNvSpPr/>
          <p:nvPr/>
        </p:nvSpPr>
        <p:spPr>
          <a:xfrm>
            <a:off x="6253654" y="2522483"/>
            <a:ext cx="5439103" cy="4059620"/>
          </a:xfrm>
          <a:prstGeom prst="roundRect">
            <a:avLst/>
          </a:prstGeom>
          <a:solidFill>
            <a:srgbClr val="0B2440"/>
          </a:solidFill>
          <a:ln w="57150">
            <a:solidFill>
              <a:schemeClr val="tx2">
                <a:lumMod val="90000"/>
                <a:lumOff val="1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custGeom>
                    <a:avLst/>
                    <a:gdLst>
                      <a:gd name="connsiteX0" fmla="*/ 0 w 5439103"/>
                      <a:gd name="connsiteY0" fmla="*/ 676617 h 4059620"/>
                      <a:gd name="connsiteX1" fmla="*/ 676617 w 5439103"/>
                      <a:gd name="connsiteY1" fmla="*/ 0 h 4059620"/>
                      <a:gd name="connsiteX2" fmla="*/ 1235019 w 5439103"/>
                      <a:gd name="connsiteY2" fmla="*/ 0 h 4059620"/>
                      <a:gd name="connsiteX3" fmla="*/ 1915997 w 5439103"/>
                      <a:gd name="connsiteY3" fmla="*/ 0 h 4059620"/>
                      <a:gd name="connsiteX4" fmla="*/ 2474399 w 5439103"/>
                      <a:gd name="connsiteY4" fmla="*/ 0 h 4059620"/>
                      <a:gd name="connsiteX5" fmla="*/ 3155378 w 5439103"/>
                      <a:gd name="connsiteY5" fmla="*/ 0 h 4059620"/>
                      <a:gd name="connsiteX6" fmla="*/ 3918073 w 5439103"/>
                      <a:gd name="connsiteY6" fmla="*/ 0 h 4059620"/>
                      <a:gd name="connsiteX7" fmla="*/ 4762486 w 5439103"/>
                      <a:gd name="connsiteY7" fmla="*/ 0 h 4059620"/>
                      <a:gd name="connsiteX8" fmla="*/ 5439103 w 5439103"/>
                      <a:gd name="connsiteY8" fmla="*/ 676617 h 4059620"/>
                      <a:gd name="connsiteX9" fmla="*/ 5439103 w 5439103"/>
                      <a:gd name="connsiteY9" fmla="*/ 1380277 h 4059620"/>
                      <a:gd name="connsiteX10" fmla="*/ 5439103 w 5439103"/>
                      <a:gd name="connsiteY10" fmla="*/ 2056874 h 4059620"/>
                      <a:gd name="connsiteX11" fmla="*/ 5439103 w 5439103"/>
                      <a:gd name="connsiteY11" fmla="*/ 2652279 h 4059620"/>
                      <a:gd name="connsiteX12" fmla="*/ 5439103 w 5439103"/>
                      <a:gd name="connsiteY12" fmla="*/ 3383003 h 4059620"/>
                      <a:gd name="connsiteX13" fmla="*/ 4762486 w 5439103"/>
                      <a:gd name="connsiteY13" fmla="*/ 4059620 h 4059620"/>
                      <a:gd name="connsiteX14" fmla="*/ 4081508 w 5439103"/>
                      <a:gd name="connsiteY14" fmla="*/ 4059620 h 4059620"/>
                      <a:gd name="connsiteX15" fmla="*/ 3482247 w 5439103"/>
                      <a:gd name="connsiteY15" fmla="*/ 4059620 h 4059620"/>
                      <a:gd name="connsiteX16" fmla="*/ 2882986 w 5439103"/>
                      <a:gd name="connsiteY16" fmla="*/ 4059620 h 4059620"/>
                      <a:gd name="connsiteX17" fmla="*/ 2202008 w 5439103"/>
                      <a:gd name="connsiteY17" fmla="*/ 4059620 h 4059620"/>
                      <a:gd name="connsiteX18" fmla="*/ 1439313 w 5439103"/>
                      <a:gd name="connsiteY18" fmla="*/ 4059620 h 4059620"/>
                      <a:gd name="connsiteX19" fmla="*/ 676617 w 5439103"/>
                      <a:gd name="connsiteY19" fmla="*/ 4059620 h 4059620"/>
                      <a:gd name="connsiteX20" fmla="*/ 0 w 5439103"/>
                      <a:gd name="connsiteY20" fmla="*/ 3383003 h 4059620"/>
                      <a:gd name="connsiteX21" fmla="*/ 0 w 5439103"/>
                      <a:gd name="connsiteY21" fmla="*/ 2706407 h 4059620"/>
                      <a:gd name="connsiteX22" fmla="*/ 0 w 5439103"/>
                      <a:gd name="connsiteY22" fmla="*/ 2056874 h 4059620"/>
                      <a:gd name="connsiteX23" fmla="*/ 0 w 5439103"/>
                      <a:gd name="connsiteY23" fmla="*/ 1407341 h 4059620"/>
                      <a:gd name="connsiteX24" fmla="*/ 0 w 5439103"/>
                      <a:gd name="connsiteY24" fmla="*/ 676617 h 4059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5439103" h="4059620" fill="none" extrusionOk="0">
                        <a:moveTo>
                          <a:pt x="0" y="676617"/>
                        </a:moveTo>
                        <a:cubicBezTo>
                          <a:pt x="7313" y="227195"/>
                          <a:pt x="292431" y="72226"/>
                          <a:pt x="676617" y="0"/>
                        </a:cubicBezTo>
                        <a:cubicBezTo>
                          <a:pt x="946443" y="20387"/>
                          <a:pt x="1101849" y="3369"/>
                          <a:pt x="1235019" y="0"/>
                        </a:cubicBezTo>
                        <a:cubicBezTo>
                          <a:pt x="1368189" y="-3369"/>
                          <a:pt x="1623750" y="-1764"/>
                          <a:pt x="1915997" y="0"/>
                        </a:cubicBezTo>
                        <a:cubicBezTo>
                          <a:pt x="2208244" y="1764"/>
                          <a:pt x="2229942" y="-22651"/>
                          <a:pt x="2474399" y="0"/>
                        </a:cubicBezTo>
                        <a:cubicBezTo>
                          <a:pt x="2718856" y="22651"/>
                          <a:pt x="2948023" y="-5520"/>
                          <a:pt x="3155378" y="0"/>
                        </a:cubicBezTo>
                        <a:cubicBezTo>
                          <a:pt x="3362733" y="5520"/>
                          <a:pt x="3764140" y="7812"/>
                          <a:pt x="3918073" y="0"/>
                        </a:cubicBezTo>
                        <a:cubicBezTo>
                          <a:pt x="4072007" y="-7812"/>
                          <a:pt x="4564320" y="-18948"/>
                          <a:pt x="4762486" y="0"/>
                        </a:cubicBezTo>
                        <a:cubicBezTo>
                          <a:pt x="5092159" y="54975"/>
                          <a:pt x="5510242" y="351308"/>
                          <a:pt x="5439103" y="676617"/>
                        </a:cubicBezTo>
                        <a:cubicBezTo>
                          <a:pt x="5452127" y="892246"/>
                          <a:pt x="5443978" y="1187154"/>
                          <a:pt x="5439103" y="1380277"/>
                        </a:cubicBezTo>
                        <a:cubicBezTo>
                          <a:pt x="5434228" y="1573400"/>
                          <a:pt x="5424011" y="1885657"/>
                          <a:pt x="5439103" y="2056874"/>
                        </a:cubicBezTo>
                        <a:cubicBezTo>
                          <a:pt x="5454195" y="2228091"/>
                          <a:pt x="5439325" y="2510389"/>
                          <a:pt x="5439103" y="2652279"/>
                        </a:cubicBezTo>
                        <a:cubicBezTo>
                          <a:pt x="5438881" y="2794170"/>
                          <a:pt x="5443746" y="3182270"/>
                          <a:pt x="5439103" y="3383003"/>
                        </a:cubicBezTo>
                        <a:cubicBezTo>
                          <a:pt x="5430364" y="3728360"/>
                          <a:pt x="5196029" y="4062859"/>
                          <a:pt x="4762486" y="4059620"/>
                        </a:cubicBezTo>
                        <a:cubicBezTo>
                          <a:pt x="4555769" y="4078372"/>
                          <a:pt x="4305647" y="4037855"/>
                          <a:pt x="4081508" y="4059620"/>
                        </a:cubicBezTo>
                        <a:cubicBezTo>
                          <a:pt x="3857369" y="4081385"/>
                          <a:pt x="3638974" y="4060979"/>
                          <a:pt x="3482247" y="4059620"/>
                        </a:cubicBezTo>
                        <a:cubicBezTo>
                          <a:pt x="3325520" y="4058261"/>
                          <a:pt x="3051492" y="4065908"/>
                          <a:pt x="2882986" y="4059620"/>
                        </a:cubicBezTo>
                        <a:cubicBezTo>
                          <a:pt x="2714480" y="4053332"/>
                          <a:pt x="2342214" y="4086164"/>
                          <a:pt x="2202008" y="4059620"/>
                        </a:cubicBezTo>
                        <a:cubicBezTo>
                          <a:pt x="2061802" y="4033076"/>
                          <a:pt x="1741266" y="4056333"/>
                          <a:pt x="1439313" y="4059620"/>
                        </a:cubicBezTo>
                        <a:cubicBezTo>
                          <a:pt x="1137360" y="4062907"/>
                          <a:pt x="890112" y="4049179"/>
                          <a:pt x="676617" y="4059620"/>
                        </a:cubicBezTo>
                        <a:cubicBezTo>
                          <a:pt x="266771" y="4103014"/>
                          <a:pt x="16627" y="3735488"/>
                          <a:pt x="0" y="3383003"/>
                        </a:cubicBezTo>
                        <a:cubicBezTo>
                          <a:pt x="15200" y="3099866"/>
                          <a:pt x="27518" y="2934810"/>
                          <a:pt x="0" y="2706407"/>
                        </a:cubicBezTo>
                        <a:cubicBezTo>
                          <a:pt x="-27518" y="2478004"/>
                          <a:pt x="-4047" y="2307162"/>
                          <a:pt x="0" y="2056874"/>
                        </a:cubicBezTo>
                        <a:cubicBezTo>
                          <a:pt x="4047" y="1806586"/>
                          <a:pt x="7535" y="1693145"/>
                          <a:pt x="0" y="1407341"/>
                        </a:cubicBezTo>
                        <a:cubicBezTo>
                          <a:pt x="-7535" y="1121537"/>
                          <a:pt x="26964" y="916173"/>
                          <a:pt x="0" y="676617"/>
                        </a:cubicBezTo>
                        <a:close/>
                      </a:path>
                      <a:path w="5439103" h="4059620" stroke="0" extrusionOk="0">
                        <a:moveTo>
                          <a:pt x="0" y="676617"/>
                        </a:moveTo>
                        <a:cubicBezTo>
                          <a:pt x="69153" y="321782"/>
                          <a:pt x="310209" y="15161"/>
                          <a:pt x="676617" y="0"/>
                        </a:cubicBezTo>
                        <a:cubicBezTo>
                          <a:pt x="840303" y="-3089"/>
                          <a:pt x="1087211" y="-17574"/>
                          <a:pt x="1439313" y="0"/>
                        </a:cubicBezTo>
                        <a:cubicBezTo>
                          <a:pt x="1791415" y="17574"/>
                          <a:pt x="1737287" y="4627"/>
                          <a:pt x="1997715" y="0"/>
                        </a:cubicBezTo>
                        <a:cubicBezTo>
                          <a:pt x="2258143" y="-4627"/>
                          <a:pt x="2574335" y="-16971"/>
                          <a:pt x="2719552" y="0"/>
                        </a:cubicBezTo>
                        <a:cubicBezTo>
                          <a:pt x="2864769" y="16971"/>
                          <a:pt x="3175798" y="-18654"/>
                          <a:pt x="3318812" y="0"/>
                        </a:cubicBezTo>
                        <a:cubicBezTo>
                          <a:pt x="3461826" y="18654"/>
                          <a:pt x="3783790" y="15092"/>
                          <a:pt x="4081508" y="0"/>
                        </a:cubicBezTo>
                        <a:cubicBezTo>
                          <a:pt x="4379226" y="-15092"/>
                          <a:pt x="4482714" y="-8378"/>
                          <a:pt x="4762486" y="0"/>
                        </a:cubicBezTo>
                        <a:cubicBezTo>
                          <a:pt x="5056519" y="-16087"/>
                          <a:pt x="5408005" y="288844"/>
                          <a:pt x="5439103" y="676617"/>
                        </a:cubicBezTo>
                        <a:cubicBezTo>
                          <a:pt x="5439463" y="949727"/>
                          <a:pt x="5424842" y="1189060"/>
                          <a:pt x="5439103" y="1326150"/>
                        </a:cubicBezTo>
                        <a:cubicBezTo>
                          <a:pt x="5453364" y="1463240"/>
                          <a:pt x="5424755" y="1772860"/>
                          <a:pt x="5439103" y="1948618"/>
                        </a:cubicBezTo>
                        <a:cubicBezTo>
                          <a:pt x="5453451" y="2124376"/>
                          <a:pt x="5447252" y="2341996"/>
                          <a:pt x="5439103" y="2598151"/>
                        </a:cubicBezTo>
                        <a:cubicBezTo>
                          <a:pt x="5430954" y="2854306"/>
                          <a:pt x="5433572" y="3026658"/>
                          <a:pt x="5439103" y="3383003"/>
                        </a:cubicBezTo>
                        <a:cubicBezTo>
                          <a:pt x="5427178" y="3753081"/>
                          <a:pt x="5145903" y="4066132"/>
                          <a:pt x="4762486" y="4059620"/>
                        </a:cubicBezTo>
                        <a:cubicBezTo>
                          <a:pt x="4619733" y="4057332"/>
                          <a:pt x="4375884" y="4029622"/>
                          <a:pt x="4122367" y="4059620"/>
                        </a:cubicBezTo>
                        <a:cubicBezTo>
                          <a:pt x="3868850" y="4089618"/>
                          <a:pt x="3640384" y="4041565"/>
                          <a:pt x="3441388" y="4059620"/>
                        </a:cubicBezTo>
                        <a:cubicBezTo>
                          <a:pt x="3242392" y="4077675"/>
                          <a:pt x="3041336" y="4036901"/>
                          <a:pt x="2719552" y="4059620"/>
                        </a:cubicBezTo>
                        <a:cubicBezTo>
                          <a:pt x="2397768" y="4082339"/>
                          <a:pt x="2203442" y="4070727"/>
                          <a:pt x="2038573" y="4059620"/>
                        </a:cubicBezTo>
                        <a:cubicBezTo>
                          <a:pt x="1873704" y="4048513"/>
                          <a:pt x="1551617" y="4032174"/>
                          <a:pt x="1398454" y="4059620"/>
                        </a:cubicBezTo>
                        <a:cubicBezTo>
                          <a:pt x="1245291" y="4087066"/>
                          <a:pt x="958804" y="4069651"/>
                          <a:pt x="676617" y="4059620"/>
                        </a:cubicBezTo>
                        <a:cubicBezTo>
                          <a:pt x="298060" y="4010451"/>
                          <a:pt x="8103" y="3666503"/>
                          <a:pt x="0" y="3383003"/>
                        </a:cubicBezTo>
                        <a:cubicBezTo>
                          <a:pt x="25797" y="3071164"/>
                          <a:pt x="28069" y="3008384"/>
                          <a:pt x="0" y="2652279"/>
                        </a:cubicBezTo>
                        <a:cubicBezTo>
                          <a:pt x="-28069" y="2296174"/>
                          <a:pt x="25497" y="2208838"/>
                          <a:pt x="0" y="2002746"/>
                        </a:cubicBezTo>
                        <a:cubicBezTo>
                          <a:pt x="-25497" y="1796654"/>
                          <a:pt x="24652" y="1590457"/>
                          <a:pt x="0" y="1272022"/>
                        </a:cubicBezTo>
                        <a:cubicBezTo>
                          <a:pt x="-24652" y="953587"/>
                          <a:pt x="-569" y="885896"/>
                          <a:pt x="0" y="67661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ыноска: стрелка вниз 8">
            <a:extLst>
              <a:ext uri="{FF2B5EF4-FFF2-40B4-BE49-F238E27FC236}">
                <a16:creationId xmlns:a16="http://schemas.microsoft.com/office/drawing/2014/main" xmlns="" id="{68EC7CC0-F2E5-6ED9-D176-BD0C2D4387C7}"/>
              </a:ext>
            </a:extLst>
          </p:cNvPr>
          <p:cNvSpPr/>
          <p:nvPr/>
        </p:nvSpPr>
        <p:spPr>
          <a:xfrm>
            <a:off x="1156138" y="1412356"/>
            <a:ext cx="4151586" cy="959068"/>
          </a:xfrm>
          <a:prstGeom prst="downArrowCallout">
            <a:avLst/>
          </a:prstGeom>
          <a:solidFill>
            <a:srgbClr val="0D2554"/>
          </a:solidFill>
          <a:ln>
            <a:solidFill>
              <a:srgbClr val="0D255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68C3B38-D790-46F4-0F53-33C557515870}"/>
              </a:ext>
            </a:extLst>
          </p:cNvPr>
          <p:cNvSpPr txBox="1"/>
          <p:nvPr/>
        </p:nvSpPr>
        <p:spPr>
          <a:xfrm>
            <a:off x="1158699" y="1363374"/>
            <a:ext cx="425775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В фильмах</a:t>
            </a:r>
          </a:p>
        </p:txBody>
      </p:sp>
      <p:sp>
        <p:nvSpPr>
          <p:cNvPr id="10" name="Выноска: стрелка вниз 9">
            <a:extLst>
              <a:ext uri="{FF2B5EF4-FFF2-40B4-BE49-F238E27FC236}">
                <a16:creationId xmlns:a16="http://schemas.microsoft.com/office/drawing/2014/main" xmlns="" id="{8B1D53CC-C712-88B1-D70F-43E8D5E2C4B5}"/>
              </a:ext>
            </a:extLst>
          </p:cNvPr>
          <p:cNvSpPr/>
          <p:nvPr/>
        </p:nvSpPr>
        <p:spPr>
          <a:xfrm>
            <a:off x="6851506" y="1421745"/>
            <a:ext cx="4151586" cy="959068"/>
          </a:xfrm>
          <a:prstGeom prst="downArrowCallout">
            <a:avLst/>
          </a:prstGeom>
          <a:solidFill>
            <a:srgbClr val="0D2554"/>
          </a:solidFill>
          <a:ln>
            <a:solidFill>
              <a:srgbClr val="0D255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E819128-9C6B-A609-6E1B-D3347D12449C}"/>
              </a:ext>
            </a:extLst>
          </p:cNvPr>
          <p:cNvSpPr txBox="1"/>
          <p:nvPr/>
        </p:nvSpPr>
        <p:spPr>
          <a:xfrm>
            <a:off x="6982213" y="1426702"/>
            <a:ext cx="445595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Calibri"/>
              </a:rPr>
              <a:t>В реальной жизни</a:t>
            </a:r>
          </a:p>
        </p:txBody>
      </p:sp>
      <p:pic>
        <p:nvPicPr>
          <p:cNvPr id="12" name="Рисунок 11" descr="Как была реализован обман зрения на фестивале Coachella">
            <a:extLst>
              <a:ext uri="{FF2B5EF4-FFF2-40B4-BE49-F238E27FC236}">
                <a16:creationId xmlns:a16="http://schemas.microsoft.com/office/drawing/2014/main" xmlns="" id="{2FAC1D5A-7281-9E63-947C-233FC9C50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1763" y="3152775"/>
            <a:ext cx="4993795" cy="2809695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человек, небо, облако, окно&#10;&#10;Автоматически созданное описание">
            <a:extLst>
              <a:ext uri="{FF2B5EF4-FFF2-40B4-BE49-F238E27FC236}">
                <a16:creationId xmlns:a16="http://schemas.microsoft.com/office/drawing/2014/main" xmlns="" id="{295FCF1C-0A82-B5DE-A1BD-E78A0C1395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510" y="2899833"/>
            <a:ext cx="4931434" cy="321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78941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6" grpId="0"/>
      <p:bldP spid="10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250C39F-3F6C-4D53-86D2-7BC6B2FF60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Рисунок 12" descr="Изображение выглядит как человек, гвоздь, палец, ру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1AE86AC7-AF9B-0F7C-1121-FC0077AD817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85779" y="0"/>
            <a:ext cx="8849032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0A48D59-8581-41F7-B529-F4617FE07A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6000">
                <a:schemeClr val="tx1">
                  <a:lumMod val="95000"/>
                  <a:lumOff val="5000"/>
                </a:schemeClr>
              </a:gs>
              <a:gs pos="90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690C52-978B-3B9A-2CBB-84B7284E7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936" y="338867"/>
            <a:ext cx="5995659" cy="1158982"/>
          </a:xfrm>
        </p:spPr>
        <p:txBody>
          <a:bodyPr anchor="b">
            <a:noAutofit/>
          </a:bodyPr>
          <a:lstStyle/>
          <a:p>
            <a:r>
              <a:rPr lang="ru-RU" sz="4000" b="1" dirty="0">
                <a:solidFill>
                  <a:schemeClr val="bg1">
                    <a:lumMod val="85000"/>
                  </a:schemeClr>
                </a:solidFill>
                <a:latin typeface="Calibri"/>
                <a:cs typeface="Calibri"/>
              </a:rPr>
              <a:t>Свою голограмму может сделать каждый!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3A11171-A96B-C751-E94A-CB0ED5157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935" y="1930354"/>
            <a:ext cx="5420818" cy="439279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Достаточно взять:</a:t>
            </a:r>
            <a:r>
              <a:rPr lang="ru-RU" b="1" dirty="0">
                <a:latin typeface="Arial"/>
              </a:rPr>
              <a:t/>
            </a:r>
            <a:br>
              <a:rPr lang="ru-RU" b="1" dirty="0">
                <a:latin typeface="Arial"/>
              </a:rPr>
            </a:br>
            <a:endParaRPr lang="ru-RU" b="1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  <a:p>
            <a:r>
              <a:rPr lang="ru-RU" dirty="0">
                <a:solidFill>
                  <a:schemeClr val="bg1">
                    <a:lumMod val="85000"/>
                  </a:schemeClr>
                </a:solidFill>
                <a:latin typeface="Arial"/>
                <a:ea typeface="+mn-lt"/>
                <a:cs typeface="+mn-lt"/>
              </a:rPr>
              <a:t>Пластик листовой формата А5;</a:t>
            </a:r>
            <a:endParaRPr lang="ru-RU" dirty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  <a:p>
            <a:r>
              <a:rPr lang="ru-RU" dirty="0">
                <a:solidFill>
                  <a:schemeClr val="bg1">
                    <a:lumMod val="85000"/>
                  </a:schemeClr>
                </a:solidFill>
                <a:latin typeface="Arial"/>
                <a:ea typeface="+mn-lt"/>
                <a:cs typeface="+mn-lt"/>
              </a:rPr>
              <a:t>Острый нож или ножницы; </a:t>
            </a:r>
          </a:p>
          <a:p>
            <a:r>
              <a:rPr lang="ru-RU" dirty="0">
                <a:solidFill>
                  <a:schemeClr val="bg1">
                    <a:lumMod val="85000"/>
                  </a:schemeClr>
                </a:solidFill>
                <a:latin typeface="Arial"/>
                <a:ea typeface="+mn-lt"/>
                <a:cs typeface="+mn-lt"/>
              </a:rPr>
              <a:t>Скотч или горячий клей;</a:t>
            </a:r>
            <a:endParaRPr lang="ru-RU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  <a:p>
            <a:r>
              <a:rPr lang="ru-RU" dirty="0">
                <a:solidFill>
                  <a:schemeClr val="bg1">
                    <a:lumMod val="85000"/>
                  </a:schemeClr>
                </a:solidFill>
                <a:latin typeface="Arial"/>
                <a:ea typeface="+mn-lt"/>
                <a:cs typeface="+mn-lt"/>
              </a:rPr>
              <a:t>Карандаш; </a:t>
            </a:r>
            <a:endParaRPr lang="ru-RU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  <a:p>
            <a:r>
              <a:rPr lang="ru-RU" dirty="0">
                <a:solidFill>
                  <a:schemeClr val="bg1">
                    <a:lumMod val="85000"/>
                  </a:schemeClr>
                </a:solidFill>
                <a:latin typeface="Arial"/>
                <a:ea typeface="+mn-lt"/>
                <a:cs typeface="+mn-lt"/>
              </a:rPr>
              <a:t>Линейку;</a:t>
            </a:r>
            <a:endParaRPr lang="ru-RU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  <a:p>
            <a:r>
              <a:rPr lang="ru-RU" dirty="0">
                <a:solidFill>
                  <a:schemeClr val="bg1">
                    <a:lumMod val="85000"/>
                  </a:schemeClr>
                </a:solidFill>
                <a:latin typeface="Arial"/>
                <a:ea typeface="+mn-lt"/>
                <a:cs typeface="+mn-lt"/>
              </a:rPr>
              <a:t>Обычную бумагу в клетку.</a:t>
            </a:r>
            <a:endParaRPr lang="ru-RU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494384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5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5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5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5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5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35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35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синий, Цвет электрик, Цвет Majorelle blue&#10;&#10;Автоматически созданное описание">
            <a:extLst>
              <a:ext uri="{FF2B5EF4-FFF2-40B4-BE49-F238E27FC236}">
                <a16:creationId xmlns:a16="http://schemas.microsoft.com/office/drawing/2014/main" xmlns="" id="{309C2DB4-5635-6943-5288-8F9AF69571E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6323"/>
            <a:ext cx="12349655" cy="6869637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2405BF2-130D-C02D-0514-20F14A0BA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878" y="862341"/>
            <a:ext cx="11363865" cy="446635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en-US" sz="3200" dirty="0">
                <a:solidFill>
                  <a:schemeClr val="tx2">
                    <a:lumMod val="25000"/>
                    <a:lumOff val="75000"/>
                  </a:schemeClr>
                </a:solidFill>
                <a:latin typeface="Calibri"/>
                <a:ea typeface="+mn-lt"/>
                <a:cs typeface="+mn-lt"/>
              </a:rPr>
              <a:t>1. </a:t>
            </a:r>
            <a:r>
              <a:rPr lang="ru-RU" sz="3200" dirty="0">
                <a:solidFill>
                  <a:schemeClr val="tx2">
                    <a:lumMod val="25000"/>
                    <a:lumOff val="75000"/>
                  </a:schemeClr>
                </a:solidFill>
                <a:latin typeface="Calibri"/>
                <a:ea typeface="+mn-lt"/>
                <a:cs typeface="+mn-lt"/>
              </a:rPr>
              <a:t>Для начала берем бумагу и чертим на ней</a:t>
            </a:r>
            <a:br>
              <a:rPr lang="ru-RU" sz="3200" dirty="0">
                <a:solidFill>
                  <a:schemeClr val="tx2">
                    <a:lumMod val="25000"/>
                    <a:lumOff val="75000"/>
                  </a:schemeClr>
                </a:solidFill>
                <a:latin typeface="Calibri"/>
                <a:ea typeface="+mn-lt"/>
                <a:cs typeface="+mn-lt"/>
              </a:rPr>
            </a:br>
            <a:r>
              <a:rPr lang="ru-RU" sz="3200" dirty="0">
                <a:solidFill>
                  <a:schemeClr val="tx2">
                    <a:lumMod val="25000"/>
                    <a:lumOff val="75000"/>
                  </a:schemeClr>
                </a:solidFill>
                <a:latin typeface="Calibri"/>
                <a:ea typeface="+mn-lt"/>
                <a:cs typeface="+mn-lt"/>
              </a:rPr>
              <a:t> трапецию со следующими пропорциями</a:t>
            </a:r>
            <a:endParaRPr lang="en-US" sz="3200" dirty="0">
              <a:solidFill>
                <a:schemeClr val="tx2">
                  <a:lumMod val="25000"/>
                  <a:lumOff val="75000"/>
                </a:schemeClr>
              </a:solidFill>
              <a:latin typeface="Calibri"/>
              <a:ea typeface="+mn-lt"/>
              <a:cs typeface="+mn-lt"/>
            </a:endParaRPr>
          </a:p>
          <a:p>
            <a:pPr>
              <a:buNone/>
            </a:pPr>
            <a:r>
              <a:rPr lang="en-US" sz="3200" dirty="0">
                <a:solidFill>
                  <a:schemeClr val="tx2">
                    <a:lumMod val="25000"/>
                    <a:lumOff val="75000"/>
                  </a:schemeClr>
                </a:solidFill>
                <a:latin typeface="Calibri"/>
                <a:ea typeface="+mn-lt"/>
                <a:cs typeface="+mn-lt"/>
              </a:rPr>
              <a:t>      </a:t>
            </a:r>
            <a:r>
              <a:rPr lang="ru-RU" sz="3200" dirty="0">
                <a:solidFill>
                  <a:schemeClr val="tx2">
                    <a:lumMod val="25000"/>
                    <a:lumOff val="75000"/>
                  </a:schemeClr>
                </a:solidFill>
                <a:latin typeface="Calibri"/>
                <a:ea typeface="+mn-lt"/>
                <a:cs typeface="+mn-lt"/>
              </a:rPr>
              <a:t>нижнее основание - 6 см </a:t>
            </a:r>
            <a:br>
              <a:rPr lang="ru-RU" sz="3200" dirty="0">
                <a:solidFill>
                  <a:schemeClr val="tx2">
                    <a:lumMod val="25000"/>
                    <a:lumOff val="75000"/>
                  </a:schemeClr>
                </a:solidFill>
                <a:latin typeface="Calibri"/>
                <a:ea typeface="+mn-lt"/>
                <a:cs typeface="+mn-lt"/>
              </a:rPr>
            </a:br>
            <a:r>
              <a:rPr lang="ru-RU" sz="3200" dirty="0">
                <a:solidFill>
                  <a:schemeClr val="tx2">
                    <a:lumMod val="25000"/>
                    <a:lumOff val="75000"/>
                  </a:schemeClr>
                </a:solidFill>
                <a:latin typeface="Calibri"/>
                <a:ea typeface="+mn-lt"/>
                <a:cs typeface="+mn-lt"/>
              </a:rPr>
              <a:t>   верхнее основание - 1 см </a:t>
            </a:r>
            <a:br>
              <a:rPr lang="ru-RU" sz="3200" dirty="0">
                <a:solidFill>
                  <a:schemeClr val="tx2">
                    <a:lumMod val="25000"/>
                    <a:lumOff val="75000"/>
                  </a:schemeClr>
                </a:solidFill>
                <a:latin typeface="Calibri"/>
                <a:ea typeface="+mn-lt"/>
                <a:cs typeface="+mn-lt"/>
              </a:rPr>
            </a:br>
            <a:r>
              <a:rPr lang="ru-RU" sz="3200" dirty="0">
                <a:solidFill>
                  <a:schemeClr val="tx2">
                    <a:lumMod val="25000"/>
                    <a:lumOff val="75000"/>
                  </a:schemeClr>
                </a:solidFill>
                <a:latin typeface="Calibri"/>
                <a:ea typeface="+mn-lt"/>
                <a:cs typeface="+mn-lt"/>
              </a:rPr>
              <a:t>   высота - 3,5 см</a:t>
            </a:r>
            <a:endParaRPr lang="ru-RU" sz="3200" dirty="0">
              <a:solidFill>
                <a:schemeClr val="tx2">
                  <a:lumMod val="25000"/>
                  <a:lumOff val="75000"/>
                </a:schemeClr>
              </a:solidFill>
              <a:latin typeface="Calibri"/>
              <a:cs typeface="Calibri"/>
            </a:endParaRPr>
          </a:p>
          <a:p>
            <a:pPr>
              <a:buNone/>
            </a:pPr>
            <a:r>
              <a:rPr lang="ru-RU" sz="3200" dirty="0">
                <a:solidFill>
                  <a:schemeClr val="tx2">
                    <a:lumMod val="25000"/>
                    <a:lumOff val="75000"/>
                  </a:schemeClr>
                </a:solidFill>
                <a:latin typeface="Calibri"/>
                <a:ea typeface="+mn-lt"/>
                <a:cs typeface="+mn-lt"/>
              </a:rPr>
              <a:t>2. На пластике обводим маркером 4 трапеции </a:t>
            </a:r>
            <a:br>
              <a:rPr lang="ru-RU" sz="3200" dirty="0">
                <a:solidFill>
                  <a:schemeClr val="tx2">
                    <a:lumMod val="25000"/>
                    <a:lumOff val="75000"/>
                  </a:schemeClr>
                </a:solidFill>
                <a:latin typeface="Calibri"/>
                <a:ea typeface="+mn-lt"/>
                <a:cs typeface="+mn-lt"/>
              </a:rPr>
            </a:br>
            <a:r>
              <a:rPr lang="ru-RU" sz="3200" dirty="0">
                <a:solidFill>
                  <a:schemeClr val="tx2">
                    <a:lumMod val="25000"/>
                    <a:lumOff val="75000"/>
                  </a:schemeClr>
                </a:solidFill>
                <a:latin typeface="Calibri"/>
                <a:ea typeface="+mn-lt"/>
                <a:cs typeface="+mn-lt"/>
              </a:rPr>
              <a:t>и вырезаем их.</a:t>
            </a:r>
            <a:endParaRPr lang="ru-RU" sz="3200" dirty="0">
              <a:solidFill>
                <a:schemeClr val="tx2">
                  <a:lumMod val="25000"/>
                  <a:lumOff val="75000"/>
                </a:schemeClr>
              </a:solidFill>
              <a:latin typeface="Calibri"/>
              <a:cs typeface="Calibri"/>
            </a:endParaRPr>
          </a:p>
          <a:p>
            <a:pPr>
              <a:buNone/>
            </a:pPr>
            <a:r>
              <a:rPr lang="ru-RU" sz="3200" dirty="0">
                <a:solidFill>
                  <a:schemeClr val="tx2">
                    <a:lumMod val="25000"/>
                    <a:lumOff val="75000"/>
                  </a:schemeClr>
                </a:solidFill>
                <a:latin typeface="Calibri"/>
                <a:ea typeface="+mn-lt"/>
                <a:cs typeface="+mn-lt"/>
              </a:rPr>
              <a:t>3. Готовые детали нужно склеить полосками скотча </a:t>
            </a:r>
            <a:br>
              <a:rPr lang="ru-RU" sz="3200" dirty="0">
                <a:solidFill>
                  <a:schemeClr val="tx2">
                    <a:lumMod val="25000"/>
                    <a:lumOff val="75000"/>
                  </a:schemeClr>
                </a:solidFill>
                <a:latin typeface="Calibri"/>
                <a:ea typeface="+mn-lt"/>
                <a:cs typeface="+mn-lt"/>
              </a:rPr>
            </a:br>
            <a:r>
              <a:rPr lang="ru-RU" sz="3200" dirty="0">
                <a:solidFill>
                  <a:schemeClr val="tx2">
                    <a:lumMod val="25000"/>
                    <a:lumOff val="75000"/>
                  </a:schemeClr>
                </a:solidFill>
                <a:latin typeface="Calibri"/>
                <a:ea typeface="+mn-lt"/>
                <a:cs typeface="+mn-lt"/>
              </a:rPr>
              <a:t>  (или же горячим клеем) по боковым сторонам.</a:t>
            </a:r>
            <a:endParaRPr lang="ru-RU" sz="320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1116B43-146E-FEF2-C1E6-A86031CA29AD}"/>
              </a:ext>
            </a:extLst>
          </p:cNvPr>
          <p:cNvSpPr txBox="1"/>
          <p:nvPr/>
        </p:nvSpPr>
        <p:spPr>
          <a:xfrm>
            <a:off x="377427" y="782570"/>
            <a:ext cx="11371051" cy="54476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ru-RU" sz="6000" b="1" dirty="0">
                <a:solidFill>
                  <a:schemeClr val="tx2">
                    <a:lumMod val="25000"/>
                    <a:lumOff val="75000"/>
                  </a:schemeClr>
                </a:solidFill>
                <a:latin typeface="Calibri"/>
                <a:cs typeface="Calibri"/>
              </a:rPr>
              <a:t>Теперь остается только загрузить в телефон специальное видео, поставить нашу фигуру на смартфон, и можно наблюдать голограмму!</a:t>
            </a:r>
            <a:r>
              <a:rPr lang="ru-RU" sz="4800" dirty="0">
                <a:solidFill>
                  <a:schemeClr val="tx2">
                    <a:lumMod val="25000"/>
                    <a:lumOff val="7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endParaRPr lang="ru-RU" sz="4400" dirty="0">
              <a:solidFill>
                <a:schemeClr val="tx2">
                  <a:lumMod val="25000"/>
                  <a:lumOff val="75000"/>
                </a:schemeClr>
              </a:solidFill>
            </a:endParaRPr>
          </a:p>
          <a:p>
            <a:pPr algn="ctr"/>
            <a:endParaRPr lang="ru-RU" sz="4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44288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6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6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6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6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6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6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синий, Цвет электрик, Цвет Majorelle blue&#10;&#10;Автоматически созданное описание">
            <a:extLst>
              <a:ext uri="{FF2B5EF4-FFF2-40B4-BE49-F238E27FC236}">
                <a16:creationId xmlns:a16="http://schemas.microsoft.com/office/drawing/2014/main" xmlns="" id="{C8781983-BC62-DAD3-22C4-4694FC3CDBB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752" y="1"/>
            <a:ext cx="12203502" cy="6937218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6368FB8E-058A-FD5A-06DB-FC88E0C11924}"/>
              </a:ext>
            </a:extLst>
          </p:cNvPr>
          <p:cNvSpPr/>
          <p:nvPr/>
        </p:nvSpPr>
        <p:spPr>
          <a:xfrm>
            <a:off x="330644" y="1717844"/>
            <a:ext cx="11514244" cy="4885525"/>
          </a:xfrm>
          <a:prstGeom prst="roundRect">
            <a:avLst/>
          </a:prstGeom>
          <a:solidFill>
            <a:srgbClr val="2A4482"/>
          </a:solidFill>
          <a:ln w="57150">
            <a:solidFill>
              <a:schemeClr val="tx2">
                <a:lumMod val="90000"/>
                <a:lumOff val="1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A6C9EB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C47DC3F-ECCD-83C3-C1F7-BDA9D4813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974" y="-300"/>
            <a:ext cx="11421373" cy="159088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ru-RU" sz="3000" dirty="0">
                <a:solidFill>
                  <a:srgbClr val="6181E8"/>
                </a:solidFill>
                <a:latin typeface="Arial"/>
                <a:ea typeface="+mn-lt"/>
                <a:cs typeface="+mn-lt"/>
              </a:rPr>
              <a:t>  </a:t>
            </a:r>
            <a:r>
              <a:rPr lang="ru-RU" sz="3600" dirty="0">
                <a:solidFill>
                  <a:srgbClr val="6181E8"/>
                </a:solidFill>
                <a:latin typeface="Arial"/>
                <a:ea typeface="+mn-lt"/>
                <a:cs typeface="+mn-lt"/>
              </a:rPr>
              <a:t> </a:t>
            </a:r>
            <a:r>
              <a:rPr lang="ru-RU" sz="3600" dirty="0">
                <a:solidFill>
                  <a:schemeClr val="tx2">
                    <a:lumMod val="25000"/>
                    <a:lumOff val="75000"/>
                  </a:schemeClr>
                </a:solidFill>
                <a:latin typeface="Arial"/>
                <a:ea typeface="+mn-lt"/>
                <a:cs typeface="+mn-lt"/>
              </a:rPr>
              <a:t>Для создания голограмм я использовал</a:t>
            </a:r>
            <a:br>
              <a:rPr lang="ru-RU" sz="3600" dirty="0">
                <a:solidFill>
                  <a:schemeClr val="tx2">
                    <a:lumMod val="25000"/>
                    <a:lumOff val="75000"/>
                  </a:schemeClr>
                </a:solidFill>
                <a:latin typeface="Arial"/>
                <a:ea typeface="+mn-lt"/>
                <a:cs typeface="+mn-lt"/>
              </a:rPr>
            </a:br>
            <a:r>
              <a:rPr lang="ru-RU" sz="3600" dirty="0" err="1">
                <a:solidFill>
                  <a:schemeClr val="tx2">
                    <a:lumMod val="25000"/>
                    <a:lumOff val="75000"/>
                  </a:schemeClr>
                </a:solidFill>
                <a:latin typeface="Arial"/>
                <a:ea typeface="+mn-lt"/>
                <a:cs typeface="+mn-lt"/>
              </a:rPr>
              <a:t>Hologram</a:t>
            </a:r>
            <a:r>
              <a:rPr lang="ru-RU" sz="3600" dirty="0">
                <a:solidFill>
                  <a:schemeClr val="tx2">
                    <a:lumMod val="25000"/>
                    <a:lumOff val="75000"/>
                  </a:schemeClr>
                </a:solidFill>
                <a:latin typeface="Arial"/>
                <a:ea typeface="+mn-lt"/>
                <a:cs typeface="+mn-lt"/>
              </a:rPr>
              <a:t> Maker - бесплатное приложение для мобильного телефона.</a:t>
            </a:r>
            <a:r>
              <a:rPr lang="ru-RU" sz="3000" dirty="0">
                <a:solidFill>
                  <a:schemeClr val="tx2">
                    <a:lumMod val="50000"/>
                    <a:lumOff val="50000"/>
                  </a:schemeClr>
                </a:solidFill>
                <a:latin typeface="Arial"/>
                <a:ea typeface="+mn-lt"/>
                <a:cs typeface="+mn-lt"/>
              </a:rPr>
              <a:t/>
            </a:r>
            <a:br>
              <a:rPr lang="ru-RU" sz="3000" dirty="0">
                <a:solidFill>
                  <a:schemeClr val="tx2">
                    <a:lumMod val="50000"/>
                    <a:lumOff val="50000"/>
                  </a:schemeClr>
                </a:solidFill>
                <a:latin typeface="Arial"/>
                <a:ea typeface="+mn-lt"/>
                <a:cs typeface="+mn-lt"/>
              </a:rPr>
            </a:br>
            <a:endParaRPr lang="ru-RU" sz="3000" dirty="0">
              <a:solidFill>
                <a:schemeClr val="tx2">
                  <a:lumMod val="50000"/>
                  <a:lumOff val="50000"/>
                </a:schemeClr>
              </a:solidFill>
              <a:latin typeface="Arial"/>
              <a:cs typeface="Calibri"/>
            </a:endParaRPr>
          </a:p>
          <a:p>
            <a:pPr>
              <a:buNone/>
            </a:pPr>
            <a:endParaRPr lang="ru-RU" sz="3000" dirty="0">
              <a:solidFill>
                <a:schemeClr val="tx2">
                  <a:lumMod val="50000"/>
                  <a:lumOff val="50000"/>
                </a:schemeClr>
              </a:solidFill>
              <a:latin typeface="Arial"/>
              <a:cs typeface="Calibri"/>
            </a:endParaRPr>
          </a:p>
        </p:txBody>
      </p:sp>
      <p:pic>
        <p:nvPicPr>
          <p:cNvPr id="2" name="Рисунок 1" descr="голограммы 3D-опыт">
            <a:extLst>
              <a:ext uri="{FF2B5EF4-FFF2-40B4-BE49-F238E27FC236}">
                <a16:creationId xmlns:a16="http://schemas.microsoft.com/office/drawing/2014/main" xmlns="" id="{E3CA8A0A-7E6E-AE36-27EE-9F4ECB438BB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4490" y="2020207"/>
            <a:ext cx="10783019" cy="428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2423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197</Words>
  <Application>Microsoft Office PowerPoint</Application>
  <PresentationFormat>Широкоэкранный</PresentationFormat>
  <Paragraphs>54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Times New Roman</vt:lpstr>
      <vt:lpstr>Тема Office</vt:lpstr>
      <vt:lpstr>Голограммы</vt:lpstr>
      <vt:lpstr>Введение</vt:lpstr>
      <vt:lpstr>Цель работы: показать варианты  применения голограмм в  образовательном процессе ЦТО.</vt:lpstr>
      <vt:lpstr>Гипотеза: Голограммы возможно  использовать в образовательных целях на уроках математики, физики.</vt:lpstr>
      <vt:lpstr>Голография - это метод получения объемного изображения, основанный на взаимном  наложении световых волн.</vt:lpstr>
      <vt:lpstr>Голограммы можно увидеть:</vt:lpstr>
      <vt:lpstr>Свою голограмму может сделать каждый!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Ученик</dc:creator>
  <cp:lastModifiedBy>Конференц-Зал</cp:lastModifiedBy>
  <cp:revision>1700</cp:revision>
  <dcterms:created xsi:type="dcterms:W3CDTF">2024-04-09T22:06:49Z</dcterms:created>
  <dcterms:modified xsi:type="dcterms:W3CDTF">2024-04-24T06:21:25Z</dcterms:modified>
</cp:coreProperties>
</file>