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6" r:id="rId3"/>
    <p:sldId id="257" r:id="rId4"/>
    <p:sldId id="259" r:id="rId5"/>
    <p:sldId id="260" r:id="rId6"/>
    <p:sldId id="283" r:id="rId7"/>
    <p:sldId id="262" r:id="rId8"/>
    <p:sldId id="261" r:id="rId9"/>
    <p:sldId id="285" r:id="rId10"/>
    <p:sldId id="286" r:id="rId11"/>
    <p:sldId id="284" r:id="rId12"/>
    <p:sldId id="264" r:id="rId13"/>
    <p:sldId id="269" r:id="rId14"/>
    <p:sldId id="265" r:id="rId15"/>
    <p:sldId id="266" r:id="rId16"/>
    <p:sldId id="267" r:id="rId17"/>
    <p:sldId id="268" r:id="rId18"/>
    <p:sldId id="263" r:id="rId19"/>
    <p:sldId id="270" r:id="rId20"/>
    <p:sldId id="271" r:id="rId21"/>
    <p:sldId id="272" r:id="rId22"/>
    <p:sldId id="273" r:id="rId23"/>
    <p:sldId id="274" r:id="rId24"/>
    <p:sldId id="275" r:id="rId25"/>
    <p:sldId id="277" r:id="rId26"/>
    <p:sldId id="278" r:id="rId27"/>
    <p:sldId id="287" r:id="rId28"/>
    <p:sldId id="288" r:id="rId29"/>
    <p:sldId id="289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2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D830A8A-8099-45B6-B889-77B3F92036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77E57F-895C-4613-99B3-985EC4A665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075DE1F-8EF1-4E51-A859-62643B128D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919A17C-ED34-4053-8EFB-D3B49F315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AC7601F-2713-4D0D-AE38-8E5D2C4D7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3D05F51-92C2-45CB-839A-A34DC4B24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0918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B58001-A32F-4133-8F35-56A40C6E2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A5D8535-B565-40B8-8D13-5531741E9D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A8786B8-5C69-4919-95AE-376D4A854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0684FC3-1A14-4F4C-8077-D7FD9B557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043926B-256F-48A5-81F4-72240DF1D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632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97CEEF3A-452E-416E-BEB3-8BC4C86DA6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5731227-5864-4B27-86B3-A2C2F99F9E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B6FA6E4-5594-4B12-89A5-0B496F000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0EBB280-1483-4B7D-B86D-693661BD4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92A5CFB-7942-4D53-BFFC-B20989DBA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373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999220-B32B-45C6-AC4C-1DAE06251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06C3DD9-9EF9-4115-8C28-E4F205DBC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7B84793-018A-43EF-956B-3B473C7BC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AF629B1-7885-4E92-BABA-C3A9AAAF5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C204C9A-A324-49ED-BDB6-8A403C76C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0588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CA31AA-3E21-4347-B185-14CE690AA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D7D1DE0-61D0-4258-BA93-A8B219EB3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EA8F87B-F44D-4854-B0B1-AD158F073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ED66403-3649-41E5-B3DF-632FC20BB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3BEE294-08E0-49EE-A514-A606D2044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2642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5A3C3D-7AB3-4032-8C0A-8E05E0947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0BD0688-32D0-44E8-A9F5-9E264BA399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F4C007D-8009-49AC-AD8D-49FF9AC7B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C5F909A-BC39-4D8C-A6AF-75E9E61D3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3524178-881A-4186-8E63-FE1E6835F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6F503CA-6CFD-44A7-8209-9E2147814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795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56D563-1E81-454C-9C73-1835A9927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50156F8-2B1D-45CB-A822-816861DAD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B4FD4F5-716C-4A5E-A0AD-2254C71333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5EAB9CB-57A3-482B-880B-31EDC007D2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08488AD-038A-4AE0-9C41-25BD57356A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9E22E478-6A30-4660-BAAB-359084FBE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063422A-A0C8-40FB-9DBA-3F7B6E9E6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C0F11FF-F64B-426B-8448-DA13DDDBA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425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B6CB29-7650-4D7C-8CAA-757D054BA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4316AA1-9D47-4E4F-B605-52BAD1A39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DE37EB7-F11B-401E-BBAF-065363ACF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EE8EFCE-D575-4CB5-8EAE-C033FFBFB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7169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08AE663-D51D-4C73-AAC1-562F10248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C70A64D-AB47-41D2-8352-FFD3E7557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7747AD0-36FA-4C62-AE7F-DA6DD226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3090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3969F5-FDC0-4DEA-94E8-513B918F4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F3A33DD-4824-4EC5-BBA8-3004DCCE2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A610739-DB24-4367-860F-EDEF74BBE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862F6E3-30F2-48C8-BCD4-CB0156160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9CBBA14-0D6C-4C9A-A106-8F7D98226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9174CD8-903E-42C5-B5B3-28CB5DDC1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9406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6F66FB-BB66-42C6-86E0-E95D0B903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C24C60E-3C40-447E-BFD3-063AFA7359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15082AB-85B3-41A2-9D93-A3D87D04E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94584D1-0EC7-4151-9FB9-E1AC16B55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C08A5E2-CCE3-4F64-BCAB-521F0EB12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1FD0AEB-8081-4AD6-94F7-5D810060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1337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6CF7A50-17B8-428B-9FA8-1EDF283BB7C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0DFAAA-71E2-4B52-A408-D913973B0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B9D5AC4-9E1B-465E-BD8C-318AF03FD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6E759BD-4E94-4FD3-B3D0-9F8C2ED983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F81A8-8717-4D7E-B2E3-FDE21CA75E4C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74CB9DE-64BA-4E9E-B4AA-AC010C1319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1503E53-250D-4B69-AF52-54023AC31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15CF5-FF33-45FE-84D3-BAE421BB8B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1407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vege.ru/uploads/files/2021/%D0%94%D0%B5%D1%8F%D1%82%D0%B5%D0%BB%D1%8C%D0%BD%D0%BE%D1%81%D1%82%D1%8C/%D0%A8%D0%9D%D0%9E%D1%80/%D0%B2%D1%8B%D1%8F%D0%B2%D0%BB%D0%B5%D0%BD%D0%B8%D1%8F%20%D0%BE%D0%B1%D1%89%D0%B5%D0%BE%D0%B1%D1%80%D0%B0%D0%B7%D0%BE%D0%B2%D0%B0%D1%82%D0%B5%D0%BB%D1%8C%D0%BD%D1%8B%D1%85%20%D0%BE%D1%80%D0%B3%D0%B0%D0%BD%D0%B8%D0%B7%D0%B0%D1%86%D0%B8%D0%B9,%20%D0%B8%D0%BC%D0%B5%D1%8E%D1%89%D0%B8%D1%85%20%D0%BD%D0%B8%D0%B7%D0%BA%D0%B8%D0%B5%20%D0%BE%D0%B1%D1%80%D0%B0%D0%B7%D0%BE%D0%B2%D0%B0%D1%82%D0%B5%D0%BB%D1%8C%D0%BD%D1%8B%D0%B5%20%D1%80%D0%B5%D0%B7%D1%83%D0%BB%D1%8C%D1%82%D0%B0%D1%82%D1%8B%20%D0%BE%D0%B1%D1%83%D1%87%D0%B0%D1%8E%D1%89%D0%B8%D1%85%D1%81%D1%8F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po-fisoko.obrnadzor.gov.ru/lk/publications/500/vebinar-po-obmenu-opytom-dlia-uchastnikov-proek-10" TargetMode="External"/><Relationship Id="rId2" Type="http://schemas.openxmlformats.org/officeDocument/2006/relationships/hyperlink" Target="https://spo-fisoko.obrnadzor.gov.ru/lk/publications/500/vebinar-po-obmenu-opytom-dlia-uchastnikov-proek-1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po-fisoko.obrnadzor.gov.ru/lk/publications/500/vebinar-po-obmenu-opytom-dlia-uchastnikov-proek-1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ГПиН_баннер_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497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latin typeface="Bookman Old Style" pitchFamily="18" charset="0"/>
              </a:rPr>
              <a:t>ФГБУ «Федеральный институт оценки качества образования» реализует проект адресной помощи школам с низкими образовательными результатами (далее – ШНОР) в соответствии с паспортом федерального проекта «Современная школа». В 2021 и 2022 годах в проекте будут принимать участие по 3000 школ из 84 субъектов РФ ежегодно.</a:t>
            </a:r>
          </a:p>
          <a:p>
            <a:pPr algn="ctr">
              <a:buNone/>
            </a:pPr>
            <a:endParaRPr lang="ru-RU" dirty="0" smtClean="0">
              <a:latin typeface="Bookman Old Style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Bookman Old Style" pitchFamily="18" charset="0"/>
              </a:rPr>
              <a:t>В 2020 году в проекте приняли участие 252 школы из 25 субъектов Российской Федерации. Перед началом реализации проекта был составлен список рисковых школ, на основе которого был проведен комплексный анализ данных (группировка по рискам) и последующий отбор 252 школ-участниц.</a:t>
            </a:r>
          </a:p>
          <a:p>
            <a:pPr algn="ctr"/>
            <a:r>
              <a:rPr lang="ru-RU" dirty="0" smtClean="0">
                <a:latin typeface="Bookman Old Style" pitchFamily="18" charset="0"/>
              </a:rPr>
              <a:t>Для каждой школы был составлен рисковый профиль, содержащий актуальные для этой школы факторы риска с градацией значимости от высокой (при которой требуется обязательное принятие мер) до низкой (оценка ситуации остается на усмотрение куратора).</a:t>
            </a:r>
          </a:p>
          <a:p>
            <a:pPr algn="ctr"/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Bookman Old Style" pitchFamily="18" charset="0"/>
              </a:rPr>
              <a:t>ШНОР</a:t>
            </a:r>
            <a:endParaRPr lang="ru-RU" sz="6000" b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3431" y="1362808"/>
            <a:ext cx="11998569" cy="5495192"/>
          </a:xfrm>
        </p:spPr>
        <p:txBody>
          <a:bodyPr/>
          <a:lstStyle/>
          <a:p>
            <a:pPr algn="ctr">
              <a:buNone/>
            </a:pPr>
            <a:endParaRPr lang="ru-RU" dirty="0" smtClean="0">
              <a:latin typeface="Bookman Old Style" pitchFamily="18" charset="0"/>
            </a:endParaRPr>
          </a:p>
          <a:p>
            <a:pPr algn="ctr">
              <a:buNone/>
            </a:pPr>
            <a:endParaRPr lang="ru-RU" b="1" dirty="0" smtClean="0">
              <a:latin typeface="Bookman Old Style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Bookman Old Style" pitchFamily="18" charset="0"/>
              </a:rPr>
              <a:t>ШНОР</a:t>
            </a:r>
            <a:r>
              <a:rPr lang="ru-RU" dirty="0" smtClean="0">
                <a:latin typeface="Bookman Old Style" pitchFamily="18" charset="0"/>
              </a:rPr>
              <a:t> – общая аббревиатура для образовательных организаций, имеющих низкие образовательные результаты обучающихся.</a:t>
            </a:r>
          </a:p>
          <a:p>
            <a:pPr algn="ctr">
              <a:buNone/>
            </a:pPr>
            <a:r>
              <a:rPr lang="ru-RU" dirty="0" smtClean="0">
                <a:latin typeface="Bookman Old Style" pitchFamily="18" charset="0"/>
              </a:rPr>
              <a:t>ШНОР впервые были определены в 2020 году в соответствии с </a:t>
            </a:r>
            <a:r>
              <a:rPr lang="ru-RU" dirty="0" smtClean="0">
                <a:latin typeface="Bookman Old Style" pitchFamily="18" charset="0"/>
                <a:hlinkClick r:id="rId2"/>
              </a:rPr>
              <a:t>методикой</a:t>
            </a:r>
            <a:r>
              <a:rPr lang="ru-RU" dirty="0" smtClean="0">
                <a:latin typeface="Bookman Old Style" pitchFamily="18" charset="0"/>
              </a:rPr>
              <a:t>, разработанной Федеральной службой по надзору в сфере образования и науки (</a:t>
            </a:r>
            <a:r>
              <a:rPr lang="ru-RU" dirty="0" err="1" smtClean="0">
                <a:latin typeface="Bookman Old Style" pitchFamily="18" charset="0"/>
              </a:rPr>
              <a:t>Рособрнадзор</a:t>
            </a:r>
            <a:r>
              <a:rPr lang="ru-RU" dirty="0" smtClean="0">
                <a:latin typeface="Bookman Old Style" pitchFamily="18" charset="0"/>
              </a:rPr>
              <a:t>).</a:t>
            </a:r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Характеристика контингента обучающихся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54714968"/>
              </p:ext>
            </p:extLst>
          </p:nvPr>
        </p:nvGraphicFramePr>
        <p:xfrm>
          <a:off x="838200" y="1825625"/>
          <a:ext cx="10515600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651">
                  <a:extLst>
                    <a:ext uri="{9D8B030D-6E8A-4147-A177-3AD203B41FA5}">
                      <a16:colId xmlns:a16="http://schemas.microsoft.com/office/drawing/2014/main" xmlns="" val="1833619842"/>
                    </a:ext>
                  </a:extLst>
                </a:gridCol>
                <a:gridCol w="6443749">
                  <a:extLst>
                    <a:ext uri="{9D8B030D-6E8A-4147-A177-3AD203B41FA5}">
                      <a16:colId xmlns:a16="http://schemas.microsoft.com/office/drawing/2014/main" xmlns="" val="1354740327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2361712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 п/п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Единица измерения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30698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Образовательная</a:t>
                      </a:r>
                      <a:r>
                        <a:rPr lang="ru-RU" baseline="0" dirty="0" smtClean="0"/>
                        <a:t> деятельность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68775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Общая численность учащихся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12182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Численность обучающихся</a:t>
                      </a:r>
                      <a:r>
                        <a:rPr lang="ru-RU" baseline="0" dirty="0" smtClean="0"/>
                        <a:t> по образовательной программе начального образования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54590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Численность обучающихся по образовательной программе основного общего образования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20558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Численность</a:t>
                      </a:r>
                      <a:r>
                        <a:rPr lang="ru-RU" baseline="0" dirty="0" smtClean="0"/>
                        <a:t> обучающихся по образовательной программе среднего общего образования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5672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32154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6609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0483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37929" t="25283" r="21083" b="14179"/>
          <a:stretch/>
        </p:blipFill>
        <p:spPr>
          <a:xfrm>
            <a:off x="2527068" y="274320"/>
            <a:ext cx="7323514" cy="608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429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97337" y="78971"/>
            <a:ext cx="4294909" cy="1932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0422" y="2177935"/>
            <a:ext cx="3521824" cy="2641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0336" y="468356"/>
            <a:ext cx="4414059" cy="2144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0336" y="2696441"/>
            <a:ext cx="4530749" cy="22016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53" y="4555375"/>
            <a:ext cx="4738521" cy="23026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35640"/>
            <a:ext cx="3757783" cy="2504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8945" y="2862696"/>
            <a:ext cx="2826594" cy="3776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258" y="-27102"/>
            <a:ext cx="3197051" cy="23977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82706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073" y="257695"/>
            <a:ext cx="10979727" cy="591926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Bookman Old Style" panose="02050604050505020204" pitchFamily="18" charset="0"/>
              </a:rPr>
              <a:t>Муниципальный куратор- </a:t>
            </a:r>
            <a:r>
              <a:rPr lang="ru-RU" dirty="0" smtClean="0">
                <a:latin typeface="Bookman Old Style" panose="02050604050505020204" pitchFamily="18" charset="0"/>
              </a:rPr>
              <a:t>Великая Лариса Васильевна</a:t>
            </a:r>
          </a:p>
          <a:p>
            <a:pPr algn="ctr"/>
            <a:endParaRPr lang="ru-RU" dirty="0" smtClean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Bookman Old Style" panose="02050604050505020204" pitchFamily="18" charset="0"/>
              </a:rPr>
              <a:t>Координатор</a:t>
            </a:r>
            <a:r>
              <a:rPr lang="ru-RU" dirty="0" smtClean="0">
                <a:latin typeface="Bookman Old Style" panose="02050604050505020204" pitchFamily="18" charset="0"/>
              </a:rPr>
              <a:t> – </a:t>
            </a:r>
            <a:r>
              <a:rPr lang="ru-RU" dirty="0" err="1" smtClean="0">
                <a:latin typeface="Bookman Old Style" panose="02050604050505020204" pitchFamily="18" charset="0"/>
              </a:rPr>
              <a:t>Козичева</a:t>
            </a:r>
            <a:r>
              <a:rPr lang="ru-RU" dirty="0" smtClean="0">
                <a:latin typeface="Bookman Old Style" panose="02050604050505020204" pitchFamily="18" charset="0"/>
              </a:rPr>
              <a:t> Татьяна Ивановна</a:t>
            </a:r>
          </a:p>
          <a:p>
            <a:pPr algn="ctr"/>
            <a:endParaRPr lang="ru-RU" dirty="0" smtClean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ru-RU" b="1" dirty="0" err="1" smtClean="0">
                <a:latin typeface="Bookman Old Style" panose="02050604050505020204" pitchFamily="18" charset="0"/>
              </a:rPr>
              <a:t>Княгинина</a:t>
            </a:r>
            <a:r>
              <a:rPr lang="ru-RU" b="1" dirty="0" smtClean="0">
                <a:latin typeface="Bookman Old Style" panose="02050604050505020204" pitchFamily="18" charset="0"/>
              </a:rPr>
              <a:t> Мария Александровна </a:t>
            </a:r>
            <a:r>
              <a:rPr lang="ru-RU" dirty="0" smtClean="0">
                <a:latin typeface="Bookman Old Style" panose="02050604050505020204" pitchFamily="18" charset="0"/>
              </a:rPr>
              <a:t>– директор школы</a:t>
            </a:r>
          </a:p>
          <a:p>
            <a:pPr algn="ctr"/>
            <a:endParaRPr lang="ru-RU" dirty="0" smtClean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Bookman Old Style" panose="02050604050505020204" pitchFamily="18" charset="0"/>
              </a:rPr>
              <a:t>Демидова Карина Леонидовна </a:t>
            </a:r>
            <a:r>
              <a:rPr lang="ru-RU" dirty="0" smtClean="0">
                <a:latin typeface="Bookman Old Style" panose="02050604050505020204" pitchFamily="18" charset="0"/>
              </a:rPr>
              <a:t>– заместитель директора по учебно-воспитательной работе</a:t>
            </a:r>
          </a:p>
          <a:p>
            <a:pPr marL="0" indent="0" algn="ctr">
              <a:buNone/>
            </a:pPr>
            <a:r>
              <a:rPr lang="ru-RU" b="1" dirty="0" smtClean="0">
                <a:latin typeface="Bookman Old Style" panose="02050604050505020204" pitchFamily="18" charset="0"/>
              </a:rPr>
              <a:t>Скобликова Наталия Ивановна </a:t>
            </a:r>
            <a:r>
              <a:rPr lang="ru-RU" dirty="0" smtClean="0">
                <a:latin typeface="Bookman Old Style" panose="02050604050505020204" pitchFamily="18" charset="0"/>
              </a:rPr>
              <a:t>– заместитель директора по воспитательной работе </a:t>
            </a:r>
          </a:p>
          <a:p>
            <a:pPr marL="0" indent="0" algn="ctr">
              <a:buNone/>
            </a:pPr>
            <a:r>
              <a:rPr lang="ru-RU" b="1" dirty="0" smtClean="0">
                <a:latin typeface="Bookman Old Style" panose="02050604050505020204" pitchFamily="18" charset="0"/>
              </a:rPr>
              <a:t>Вахрушина Екатерина Александровна </a:t>
            </a:r>
            <a:r>
              <a:rPr lang="ru-RU" dirty="0" smtClean="0">
                <a:latin typeface="Bookman Old Style" panose="02050604050505020204" pitchFamily="18" charset="0"/>
              </a:rPr>
              <a:t>– социальный педагог</a:t>
            </a:r>
            <a:endParaRPr lang="ru-R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366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255" t="3063" r="63" b="7552"/>
          <a:stretch/>
        </p:blipFill>
        <p:spPr>
          <a:xfrm>
            <a:off x="174566" y="141316"/>
            <a:ext cx="7556269" cy="3882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l="23043" t="8957" r="8027" b="12388"/>
          <a:stretch/>
        </p:blipFill>
        <p:spPr>
          <a:xfrm>
            <a:off x="6251170" y="3151482"/>
            <a:ext cx="5774575" cy="3706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0974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Bookman Old Style" panose="02050604050505020204" pitchFamily="18" charset="0"/>
              </a:rPr>
              <a:t>Рисковый профиль школы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21476"/>
            <a:ext cx="12192000" cy="543652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Bookman Old Style" panose="02050604050505020204" pitchFamily="18" charset="0"/>
              </a:rPr>
              <a:t>Высокая значимость факторов риска:</a:t>
            </a:r>
          </a:p>
          <a:p>
            <a:pPr>
              <a:buFontTx/>
              <a:buChar char="-"/>
            </a:pPr>
            <a:r>
              <a:rPr lang="ru-RU" dirty="0" smtClean="0">
                <a:latin typeface="Bookman Old Style" panose="02050604050505020204" pitchFamily="18" charset="0"/>
              </a:rPr>
              <a:t>низкий уровень оснащения школы;</a:t>
            </a:r>
          </a:p>
          <a:p>
            <a:pPr>
              <a:buFontTx/>
              <a:buChar char="-"/>
            </a:pPr>
            <a:r>
              <a:rPr lang="ru-RU" dirty="0">
                <a:latin typeface="Bookman Old Style" panose="02050604050505020204" pitchFamily="18" charset="0"/>
              </a:rPr>
              <a:t>д</a:t>
            </a:r>
            <a:r>
              <a:rPr lang="ru-RU" dirty="0" smtClean="0">
                <a:latin typeface="Bookman Old Style" panose="02050604050505020204" pitchFamily="18" charset="0"/>
              </a:rPr>
              <a:t>ефицит педагогических кадров;</a:t>
            </a:r>
          </a:p>
          <a:p>
            <a:pPr>
              <a:buFontTx/>
              <a:buChar char="-"/>
            </a:pPr>
            <a:r>
              <a:rPr lang="ru-RU" dirty="0">
                <a:latin typeface="Bookman Old Style" panose="02050604050505020204" pitchFamily="18" charset="0"/>
              </a:rPr>
              <a:t>н</a:t>
            </a:r>
            <a:r>
              <a:rPr lang="ru-RU" dirty="0" smtClean="0">
                <a:latin typeface="Bookman Old Style" panose="02050604050505020204" pitchFamily="18" charset="0"/>
              </a:rPr>
              <a:t>едостаточная предметная и методическая компетентность педагогических работников;</a:t>
            </a:r>
          </a:p>
          <a:p>
            <a:pPr>
              <a:buFontTx/>
              <a:buChar char="-"/>
            </a:pPr>
            <a:r>
              <a:rPr lang="ru-RU" dirty="0">
                <a:latin typeface="Bookman Old Style" panose="02050604050505020204" pitchFamily="18" charset="0"/>
              </a:rPr>
              <a:t>п</a:t>
            </a:r>
            <a:r>
              <a:rPr lang="ru-RU" dirty="0" smtClean="0">
                <a:latin typeface="Bookman Old Style" panose="02050604050505020204" pitchFamily="18" charset="0"/>
              </a:rPr>
              <a:t>ониженный уровень качества школьной образовательной  и воспитательной среды.</a:t>
            </a:r>
          </a:p>
          <a:p>
            <a:pPr marL="0" indent="0" algn="ctr">
              <a:buNone/>
            </a:pPr>
            <a:r>
              <a:rPr lang="ru-RU" b="1" dirty="0" smtClean="0">
                <a:latin typeface="Bookman Old Style" panose="02050604050505020204" pitchFamily="18" charset="0"/>
              </a:rPr>
              <a:t>Средняя значимость факторов риска:</a:t>
            </a:r>
          </a:p>
          <a:p>
            <a:pPr>
              <a:buFontTx/>
              <a:buChar char="-"/>
            </a:pPr>
            <a:r>
              <a:rPr lang="ru-RU" dirty="0">
                <a:latin typeface="Bookman Old Style" panose="02050604050505020204" pitchFamily="18" charset="0"/>
              </a:rPr>
              <a:t>в</a:t>
            </a:r>
            <a:r>
              <a:rPr lang="ru-RU" dirty="0" smtClean="0">
                <a:latin typeface="Bookman Old Style" panose="02050604050505020204" pitchFamily="18" charset="0"/>
              </a:rPr>
              <a:t>ысокая доля обучающихся с ОВЗ;</a:t>
            </a:r>
          </a:p>
          <a:p>
            <a:pPr>
              <a:buFontTx/>
              <a:buChar char="-"/>
            </a:pPr>
            <a:r>
              <a:rPr lang="ru-RU" dirty="0">
                <a:latin typeface="Bookman Old Style" panose="02050604050505020204" pitchFamily="18" charset="0"/>
              </a:rPr>
              <a:t>н</a:t>
            </a:r>
            <a:r>
              <a:rPr lang="ru-RU" dirty="0" smtClean="0">
                <a:latin typeface="Bookman Old Style" panose="02050604050505020204" pitchFamily="18" charset="0"/>
              </a:rPr>
              <a:t>изкий уровень вовлеченности родителей.</a:t>
            </a:r>
            <a:endParaRPr lang="ru-R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1326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41136" t="15738" r="22343" b="33064"/>
          <a:stretch/>
        </p:blipFill>
        <p:spPr>
          <a:xfrm>
            <a:off x="2560317" y="365125"/>
            <a:ext cx="8142315" cy="641806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666" y="1"/>
            <a:ext cx="10507133" cy="880532"/>
          </a:xfrm>
        </p:spPr>
        <p:txBody>
          <a:bodyPr/>
          <a:lstStyle/>
          <a:p>
            <a:r>
              <a:rPr lang="ru-RU" b="1" dirty="0" smtClean="0">
                <a:latin typeface="Bookman Old Style" panose="02050604050505020204" pitchFamily="18" charset="0"/>
              </a:rPr>
              <a:t>Участие в </a:t>
            </a:r>
            <a:r>
              <a:rPr lang="ru-RU" b="1" dirty="0" err="1" smtClean="0">
                <a:latin typeface="Bookman Old Style" panose="02050604050505020204" pitchFamily="18" charset="0"/>
              </a:rPr>
              <a:t>вебинарах</a:t>
            </a:r>
            <a:r>
              <a:rPr lang="ru-RU" b="1" dirty="0" smtClean="0">
                <a:latin typeface="Bookman Old Style" panose="02050604050505020204" pitchFamily="18" charset="0"/>
              </a:rPr>
              <a:t> ФИСОКО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25" y="880533"/>
            <a:ext cx="12157075" cy="597746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Bookman Old Style" panose="02050604050505020204" pitchFamily="18" charset="0"/>
              </a:rPr>
              <a:t>         Установочный </a:t>
            </a:r>
            <a:r>
              <a:rPr lang="ru-RU" dirty="0" err="1">
                <a:latin typeface="Bookman Old Style" panose="02050604050505020204" pitchFamily="18" charset="0"/>
              </a:rPr>
              <a:t>вебинар</a:t>
            </a:r>
            <a:r>
              <a:rPr lang="ru-RU" dirty="0">
                <a:latin typeface="Bookman Old Style" panose="02050604050505020204" pitchFamily="18" charset="0"/>
              </a:rPr>
              <a:t> для участников проекта 500+ от </a:t>
            </a:r>
            <a:r>
              <a:rPr lang="ru-RU" dirty="0" smtClean="0">
                <a:latin typeface="Bookman Old Style" panose="02050604050505020204" pitchFamily="18" charset="0"/>
              </a:rPr>
              <a:t>10.02.2022</a:t>
            </a:r>
          </a:p>
          <a:p>
            <a:r>
              <a:rPr lang="ru-RU" dirty="0" err="1">
                <a:latin typeface="Bookman Old Style" panose="02050604050505020204" pitchFamily="18" charset="0"/>
              </a:rPr>
              <a:t>Вебинар</a:t>
            </a:r>
            <a:r>
              <a:rPr lang="ru-RU" dirty="0">
                <a:latin typeface="Bookman Old Style" panose="02050604050505020204" pitchFamily="18" charset="0"/>
              </a:rPr>
              <a:t> по обмену опытом для участников проекта 500+ от </a:t>
            </a:r>
            <a:r>
              <a:rPr lang="ru-RU" dirty="0" smtClean="0">
                <a:latin typeface="Bookman Old Style" panose="02050604050505020204" pitchFamily="18" charset="0"/>
              </a:rPr>
              <a:t>17.02.2022</a:t>
            </a:r>
          </a:p>
          <a:p>
            <a:r>
              <a:rPr lang="ru-RU" dirty="0">
                <a:latin typeface="Bookman Old Style" panose="02050604050505020204" pitchFamily="18" charset="0"/>
              </a:rPr>
              <a:t>Методический </a:t>
            </a:r>
            <a:r>
              <a:rPr lang="ru-RU" dirty="0" err="1">
                <a:latin typeface="Bookman Old Style" panose="02050604050505020204" pitchFamily="18" charset="0"/>
              </a:rPr>
              <a:t>вебинар</a:t>
            </a:r>
            <a:r>
              <a:rPr lang="ru-RU" dirty="0">
                <a:latin typeface="Bookman Old Style" panose="02050604050505020204" pitchFamily="18" charset="0"/>
              </a:rPr>
              <a:t> для участников проекта 500+ от </a:t>
            </a:r>
            <a:r>
              <a:rPr lang="ru-RU" dirty="0" smtClean="0">
                <a:latin typeface="Bookman Old Style" panose="02050604050505020204" pitchFamily="18" charset="0"/>
              </a:rPr>
              <a:t>24.02.2022</a:t>
            </a:r>
          </a:p>
          <a:p>
            <a:r>
              <a:rPr lang="ru-RU" dirty="0" err="1">
                <a:latin typeface="Bookman Old Style" panose="02050604050505020204" pitchFamily="18" charset="0"/>
              </a:rPr>
              <a:t>Вебинар</a:t>
            </a:r>
            <a:r>
              <a:rPr lang="ru-RU" dirty="0">
                <a:latin typeface="Bookman Old Style" panose="02050604050505020204" pitchFamily="18" charset="0"/>
              </a:rPr>
              <a:t> по обмену опытом для участников проекта 500+ от </a:t>
            </a:r>
            <a:r>
              <a:rPr lang="ru-RU" dirty="0" smtClean="0">
                <a:latin typeface="Bookman Old Style" panose="02050604050505020204" pitchFamily="18" charset="0"/>
              </a:rPr>
              <a:t>03.03.2022</a:t>
            </a:r>
          </a:p>
          <a:p>
            <a:r>
              <a:rPr lang="ru-RU" dirty="0" err="1">
                <a:latin typeface="Bookman Old Style" panose="02050604050505020204" pitchFamily="18" charset="0"/>
              </a:rPr>
              <a:t>Вебинар</a:t>
            </a:r>
            <a:r>
              <a:rPr lang="ru-RU" dirty="0">
                <a:latin typeface="Bookman Old Style" panose="02050604050505020204" pitchFamily="18" charset="0"/>
              </a:rPr>
              <a:t> по обмену опытом для участников проекта 500+ от </a:t>
            </a:r>
            <a:r>
              <a:rPr lang="ru-RU" dirty="0" smtClean="0">
                <a:latin typeface="Bookman Old Style" panose="02050604050505020204" pitchFamily="18" charset="0"/>
              </a:rPr>
              <a:t>10.03.2022</a:t>
            </a:r>
          </a:p>
          <a:p>
            <a:r>
              <a:rPr lang="ru-RU" dirty="0">
                <a:latin typeface="Bookman Old Style" panose="02050604050505020204" pitchFamily="18" charset="0"/>
              </a:rPr>
              <a:t>Методический марафон "Эффективные практики повышения качества образовательных результатов школьников" Тема "Формирующее оценивание" Лекция </a:t>
            </a:r>
            <a:r>
              <a:rPr lang="ru-RU" dirty="0" smtClean="0">
                <a:latin typeface="Bookman Old Style" panose="02050604050505020204" pitchFamily="18" charset="0"/>
              </a:rPr>
              <a:t>1</a:t>
            </a:r>
          </a:p>
          <a:p>
            <a:r>
              <a:rPr lang="ru-RU" dirty="0">
                <a:latin typeface="Bookman Old Style" panose="02050604050505020204" pitchFamily="18" charset="0"/>
              </a:rPr>
              <a:t>Методический марафон "Эффективные практики повышения качества образовательных результатов школьников" Тема "Формирующее оценивание" Лекция </a:t>
            </a:r>
            <a:r>
              <a:rPr lang="ru-RU" dirty="0" smtClean="0">
                <a:latin typeface="Bookman Old Style" panose="02050604050505020204" pitchFamily="18" charset="0"/>
              </a:rPr>
              <a:t>2</a:t>
            </a:r>
          </a:p>
          <a:p>
            <a:r>
              <a:rPr lang="ru-RU" dirty="0" err="1">
                <a:latin typeface="Bookman Old Style" panose="02050604050505020204" pitchFamily="18" charset="0"/>
              </a:rPr>
              <a:t>Вебинар</a:t>
            </a:r>
            <a:r>
              <a:rPr lang="ru-RU" dirty="0">
                <a:latin typeface="Bookman Old Style" panose="02050604050505020204" pitchFamily="18" charset="0"/>
              </a:rPr>
              <a:t> по обмену опытом для участников проекта 500+ от </a:t>
            </a:r>
            <a:r>
              <a:rPr lang="ru-RU" dirty="0" smtClean="0">
                <a:latin typeface="Bookman Old Style" panose="02050604050505020204" pitchFamily="18" charset="0"/>
              </a:rPr>
              <a:t>17.03.2022</a:t>
            </a:r>
          </a:p>
          <a:p>
            <a:r>
              <a:rPr lang="ru-RU" dirty="0">
                <a:latin typeface="Bookman Old Style" panose="02050604050505020204" pitchFamily="18" charset="0"/>
              </a:rPr>
              <a:t>Методический марафон "Эффективные практики повышения качества образовательных результатов школьников" Тема "Формирующее оценивание" Лекция </a:t>
            </a:r>
            <a:r>
              <a:rPr lang="ru-RU" dirty="0" smtClean="0">
                <a:latin typeface="Bookman Old Style" panose="02050604050505020204" pitchFamily="18" charset="0"/>
              </a:rPr>
              <a:t>3</a:t>
            </a:r>
          </a:p>
          <a:p>
            <a:r>
              <a:rPr lang="ru-RU" dirty="0" err="1">
                <a:latin typeface="Bookman Old Style" panose="02050604050505020204" pitchFamily="18" charset="0"/>
              </a:rPr>
              <a:t>Вебинар</a:t>
            </a:r>
            <a:r>
              <a:rPr lang="ru-RU" dirty="0">
                <a:latin typeface="Bookman Old Style" panose="02050604050505020204" pitchFamily="18" charset="0"/>
              </a:rPr>
              <a:t> по обмену опытом для участников проекта 500+ от </a:t>
            </a:r>
            <a:r>
              <a:rPr lang="ru-RU" dirty="0" smtClean="0">
                <a:latin typeface="Bookman Old Style" panose="02050604050505020204" pitchFamily="18" charset="0"/>
              </a:rPr>
              <a:t>24.03.2022</a:t>
            </a:r>
          </a:p>
          <a:p>
            <a:r>
              <a:rPr lang="ru-RU" dirty="0">
                <a:latin typeface="Bookman Old Style" panose="02050604050505020204" pitchFamily="18" charset="0"/>
              </a:rPr>
              <a:t>Методический марафон "Эффективные практики повышения качества образовательных результатов школьников" Тема "Формирующее оценивание" Лекция </a:t>
            </a:r>
            <a:r>
              <a:rPr lang="ru-RU" dirty="0" smtClean="0">
                <a:latin typeface="Bookman Old Style" panose="02050604050505020204" pitchFamily="18" charset="0"/>
              </a:rPr>
              <a:t>4</a:t>
            </a:r>
          </a:p>
          <a:p>
            <a:r>
              <a:rPr lang="ru-RU" dirty="0" err="1">
                <a:latin typeface="Bookman Old Style" panose="02050604050505020204" pitchFamily="18" charset="0"/>
              </a:rPr>
              <a:t>Вебинар</a:t>
            </a:r>
            <a:r>
              <a:rPr lang="ru-RU" dirty="0">
                <a:latin typeface="Bookman Old Style" panose="02050604050505020204" pitchFamily="18" charset="0"/>
              </a:rPr>
              <a:t> по обмену опытом для участников проекта 500+ от </a:t>
            </a:r>
            <a:r>
              <a:rPr lang="ru-RU" dirty="0" smtClean="0">
                <a:latin typeface="Bookman Old Style" panose="02050604050505020204" pitchFamily="18" charset="0"/>
              </a:rPr>
              <a:t>31.03.2022</a:t>
            </a:r>
          </a:p>
          <a:p>
            <a:r>
              <a:rPr lang="ru-RU" dirty="0" err="1">
                <a:latin typeface="Bookman Old Style" panose="02050604050505020204" pitchFamily="18" charset="0"/>
              </a:rPr>
              <a:t>Вебинар</a:t>
            </a:r>
            <a:r>
              <a:rPr lang="ru-RU" dirty="0">
                <a:latin typeface="Bookman Old Style" panose="02050604050505020204" pitchFamily="18" charset="0"/>
              </a:rPr>
              <a:t> по обмену опытом для участников проекта 500+ от </a:t>
            </a:r>
            <a:r>
              <a:rPr lang="ru-RU" dirty="0" smtClean="0">
                <a:latin typeface="Bookman Old Style" panose="02050604050505020204" pitchFamily="18" charset="0"/>
              </a:rPr>
              <a:t>07.04.2022</a:t>
            </a:r>
          </a:p>
          <a:p>
            <a:r>
              <a:rPr lang="ru-RU" dirty="0">
                <a:latin typeface="Bookman Old Style" panose="02050604050505020204" pitchFamily="18" charset="0"/>
              </a:rPr>
              <a:t>Методический марафон "Эффективные практики повышения качества образовательных результатов школьников "Тема "Исследование на уроке" Лекция </a:t>
            </a:r>
            <a:r>
              <a:rPr lang="ru-RU" dirty="0" smtClean="0">
                <a:latin typeface="Bookman Old Style" panose="02050604050505020204" pitchFamily="18" charset="0"/>
              </a:rPr>
              <a:t>4</a:t>
            </a:r>
          </a:p>
          <a:p>
            <a:r>
              <a:rPr lang="ru-RU" dirty="0">
                <a:latin typeface="Bookman Old Style" panose="02050604050505020204" pitchFamily="18" charset="0"/>
              </a:rPr>
              <a:t>Методический марафон "Эффективные практики повышения качества образовательных результатов школьников" Тема "Школьный климат" Лекция </a:t>
            </a:r>
            <a:r>
              <a:rPr lang="ru-RU" dirty="0" smtClean="0">
                <a:latin typeface="Bookman Old Style" panose="02050604050505020204" pitchFamily="18" charset="0"/>
              </a:rPr>
              <a:t>2</a:t>
            </a:r>
          </a:p>
          <a:p>
            <a:r>
              <a:rPr lang="ru-RU" dirty="0" err="1">
                <a:latin typeface="Bookman Old Style" panose="02050604050505020204" pitchFamily="18" charset="0"/>
              </a:rPr>
              <a:t>Вебинар</a:t>
            </a:r>
            <a:r>
              <a:rPr lang="ru-RU" dirty="0">
                <a:latin typeface="Bookman Old Style" panose="02050604050505020204" pitchFamily="18" charset="0"/>
              </a:rPr>
              <a:t> по обмену опытом для участников проекта 500+ от </a:t>
            </a:r>
            <a:r>
              <a:rPr lang="ru-RU" dirty="0" smtClean="0">
                <a:latin typeface="Bookman Old Style" panose="02050604050505020204" pitchFamily="18" charset="0"/>
              </a:rPr>
              <a:t>14.04.2022</a:t>
            </a:r>
          </a:p>
          <a:p>
            <a:r>
              <a:rPr lang="ru-RU" dirty="0">
                <a:latin typeface="Bookman Old Style" panose="02050604050505020204" pitchFamily="18" charset="0"/>
              </a:rPr>
              <a:t>Методический марафон "Эффективные практики повышения качества образовательных результатов школьников" Тема "Школьный климат" Лекция </a:t>
            </a:r>
            <a:r>
              <a:rPr lang="ru-RU" dirty="0" smtClean="0">
                <a:latin typeface="Bookman Old Style" panose="02050604050505020204" pitchFamily="18" charset="0"/>
              </a:rPr>
              <a:t>3</a:t>
            </a:r>
          </a:p>
          <a:p>
            <a:r>
              <a:rPr lang="ru-RU" dirty="0" err="1">
                <a:latin typeface="Bookman Old Style" panose="02050604050505020204" pitchFamily="18" charset="0"/>
              </a:rPr>
              <a:t>Вебинар</a:t>
            </a:r>
            <a:r>
              <a:rPr lang="ru-RU" dirty="0">
                <a:latin typeface="Bookman Old Style" panose="02050604050505020204" pitchFamily="18" charset="0"/>
              </a:rPr>
              <a:t> по обмену опытом для участников проекта 500+ от </a:t>
            </a:r>
            <a:r>
              <a:rPr lang="ru-RU" dirty="0" smtClean="0">
                <a:latin typeface="Bookman Old Style" panose="02050604050505020204" pitchFamily="18" charset="0"/>
              </a:rPr>
              <a:t>21.04.2022</a:t>
            </a:r>
          </a:p>
          <a:p>
            <a:r>
              <a:rPr lang="ru-RU" dirty="0">
                <a:latin typeface="Bookman Old Style" panose="02050604050505020204" pitchFamily="18" charset="0"/>
              </a:rPr>
              <a:t>Методический марафон "Эффективные практики повышения качества образовательных результатов школьников" Тема "Школьный климат" Лекция </a:t>
            </a:r>
            <a:r>
              <a:rPr lang="ru-RU" dirty="0" smtClean="0">
                <a:latin typeface="Bookman Old Style" panose="02050604050505020204" pitchFamily="18" charset="0"/>
              </a:rPr>
              <a:t>4</a:t>
            </a:r>
          </a:p>
          <a:p>
            <a:r>
              <a:rPr lang="ru-RU" dirty="0" err="1">
                <a:latin typeface="Bookman Old Style" panose="02050604050505020204" pitchFamily="18" charset="0"/>
              </a:rPr>
              <a:t>Вебинар</a:t>
            </a:r>
            <a:r>
              <a:rPr lang="ru-RU" dirty="0">
                <a:latin typeface="Bookman Old Style" panose="02050604050505020204" pitchFamily="18" charset="0"/>
              </a:rPr>
              <a:t> по обмену опытом для участников проекта 500+ от </a:t>
            </a:r>
            <a:r>
              <a:rPr lang="ru-RU" dirty="0" smtClean="0">
                <a:latin typeface="Bookman Old Style" panose="02050604050505020204" pitchFamily="18" charset="0"/>
              </a:rPr>
              <a:t>28.04.2022</a:t>
            </a:r>
          </a:p>
          <a:p>
            <a:r>
              <a:rPr lang="ru-RU" dirty="0" err="1">
                <a:latin typeface="Bookman Old Style" panose="02050604050505020204" pitchFamily="18" charset="0"/>
              </a:rPr>
              <a:t>Вебинар</a:t>
            </a:r>
            <a:r>
              <a:rPr lang="ru-RU" dirty="0">
                <a:latin typeface="Bookman Old Style" panose="02050604050505020204" pitchFamily="18" charset="0"/>
              </a:rPr>
              <a:t> по обмену опытом для участников проекта 500+ от </a:t>
            </a:r>
            <a:r>
              <a:rPr lang="ru-RU" dirty="0" smtClean="0">
                <a:latin typeface="Bookman Old Style" panose="02050604050505020204" pitchFamily="18" charset="0"/>
              </a:rPr>
              <a:t>05.05.2022</a:t>
            </a:r>
          </a:p>
          <a:p>
            <a:r>
              <a:rPr lang="ru-RU" dirty="0" err="1">
                <a:latin typeface="Bookman Old Style" panose="02050604050505020204" pitchFamily="18" charset="0"/>
              </a:rPr>
              <a:t>Вебинар</a:t>
            </a:r>
            <a:r>
              <a:rPr lang="ru-RU" dirty="0">
                <a:latin typeface="Bookman Old Style" panose="02050604050505020204" pitchFamily="18" charset="0"/>
              </a:rPr>
              <a:t> по обмену опытом для участников проекта 500+ от </a:t>
            </a:r>
            <a:r>
              <a:rPr lang="ru-RU" dirty="0" smtClean="0">
                <a:latin typeface="Bookman Old Style" panose="02050604050505020204" pitchFamily="18" charset="0"/>
              </a:rPr>
              <a:t>12.05.2022</a:t>
            </a:r>
          </a:p>
          <a:p>
            <a:r>
              <a:rPr lang="ru-RU" dirty="0">
                <a:latin typeface="Bookman Old Style" panose="02050604050505020204" pitchFamily="18" charset="0"/>
              </a:rPr>
              <a:t>Методический марафон "Эффективные практики повышения качества образовательных результатов школьников" Поддерживающая встреча "Исследование на </a:t>
            </a:r>
            <a:r>
              <a:rPr lang="ru-RU" dirty="0" smtClean="0">
                <a:latin typeface="Bookman Old Style" panose="02050604050505020204" pitchFamily="18" charset="0"/>
              </a:rPr>
              <a:t>уроке«</a:t>
            </a:r>
          </a:p>
          <a:p>
            <a:r>
              <a:rPr lang="ru-RU" dirty="0" err="1">
                <a:latin typeface="Bookman Old Style" panose="02050604050505020204" pitchFamily="18" charset="0"/>
              </a:rPr>
              <a:t>Вебинар</a:t>
            </a:r>
            <a:r>
              <a:rPr lang="ru-RU" dirty="0">
                <a:latin typeface="Bookman Old Style" panose="02050604050505020204" pitchFamily="18" charset="0"/>
              </a:rPr>
              <a:t> по обмену опытом для участников проекта 500+ от </a:t>
            </a:r>
            <a:r>
              <a:rPr lang="ru-RU" dirty="0" smtClean="0">
                <a:latin typeface="Bookman Old Style" panose="02050604050505020204" pitchFamily="18" charset="0"/>
              </a:rPr>
              <a:t>19.05.2022</a:t>
            </a:r>
          </a:p>
          <a:p>
            <a:r>
              <a:rPr lang="ru-RU" dirty="0" err="1">
                <a:latin typeface="Bookman Old Style" panose="02050604050505020204" pitchFamily="18" charset="0"/>
              </a:rPr>
              <a:t>Вебинар</a:t>
            </a:r>
            <a:r>
              <a:rPr lang="ru-RU" dirty="0">
                <a:latin typeface="Bookman Old Style" panose="02050604050505020204" pitchFamily="18" charset="0"/>
              </a:rPr>
              <a:t> по обмену опытом для участников проекта 500+ от </a:t>
            </a:r>
            <a:r>
              <a:rPr lang="ru-RU" dirty="0" smtClean="0">
                <a:latin typeface="Bookman Old Style" panose="02050604050505020204" pitchFamily="18" charset="0"/>
              </a:rPr>
              <a:t>26.05.2022</a:t>
            </a:r>
          </a:p>
          <a:p>
            <a:r>
              <a:rPr lang="ru-RU" dirty="0" err="1">
                <a:latin typeface="Bookman Old Style" panose="02050604050505020204" pitchFamily="18" charset="0"/>
              </a:rPr>
              <a:t>Вебинар</a:t>
            </a:r>
            <a:r>
              <a:rPr lang="ru-RU" dirty="0">
                <a:latin typeface="Bookman Old Style" panose="02050604050505020204" pitchFamily="18" charset="0"/>
              </a:rPr>
              <a:t> по обмену опытом для участников проекта 500+ от </a:t>
            </a:r>
            <a:r>
              <a:rPr lang="ru-RU" dirty="0" smtClean="0">
                <a:latin typeface="Bookman Old Style" panose="02050604050505020204" pitchFamily="18" charset="0"/>
              </a:rPr>
              <a:t>02.06.2022</a:t>
            </a:r>
          </a:p>
          <a:p>
            <a:r>
              <a:rPr lang="ru-RU" dirty="0" err="1">
                <a:latin typeface="Bookman Old Style" panose="02050604050505020204" pitchFamily="18" charset="0"/>
              </a:rPr>
              <a:t>Вебинар</a:t>
            </a:r>
            <a:r>
              <a:rPr lang="ru-RU" dirty="0">
                <a:latin typeface="Bookman Old Style" panose="02050604050505020204" pitchFamily="18" charset="0"/>
              </a:rPr>
              <a:t> по обмену опытом для участников проекта 500+ от </a:t>
            </a:r>
            <a:r>
              <a:rPr lang="ru-RU" dirty="0" smtClean="0">
                <a:latin typeface="Bookman Old Style" panose="02050604050505020204" pitchFamily="18" charset="0"/>
              </a:rPr>
              <a:t>09.06.2022</a:t>
            </a:r>
          </a:p>
          <a:p>
            <a:r>
              <a:rPr lang="ru-RU" dirty="0" err="1">
                <a:latin typeface="Bookman Old Style" panose="02050604050505020204" pitchFamily="18" charset="0"/>
              </a:rPr>
              <a:t>Вебинар</a:t>
            </a:r>
            <a:r>
              <a:rPr lang="ru-RU" dirty="0">
                <a:latin typeface="Bookman Old Style" panose="02050604050505020204" pitchFamily="18" charset="0"/>
              </a:rPr>
              <a:t> по обмену опытом для участников проекта 500+ от </a:t>
            </a:r>
            <a:r>
              <a:rPr lang="ru-RU" dirty="0" smtClean="0">
                <a:latin typeface="Bookman Old Style" panose="02050604050505020204" pitchFamily="18" charset="0"/>
              </a:rPr>
              <a:t>16.06.2022</a:t>
            </a:r>
          </a:p>
          <a:p>
            <a:r>
              <a:rPr lang="ru-RU" dirty="0" err="1">
                <a:latin typeface="Bookman Old Style" panose="02050604050505020204" pitchFamily="18" charset="0"/>
              </a:rPr>
              <a:t>Вебинар</a:t>
            </a:r>
            <a:r>
              <a:rPr lang="ru-RU" dirty="0">
                <a:latin typeface="Bookman Old Style" panose="02050604050505020204" pitchFamily="18" charset="0"/>
              </a:rPr>
              <a:t> по обмену опытом для участников проекта 500+ от </a:t>
            </a:r>
            <a:r>
              <a:rPr lang="ru-RU" dirty="0" smtClean="0">
                <a:latin typeface="Bookman Old Style" panose="02050604050505020204" pitchFamily="18" charset="0"/>
              </a:rPr>
              <a:t>23.06.2022</a:t>
            </a:r>
          </a:p>
          <a:p>
            <a:r>
              <a:rPr lang="ru-RU" dirty="0" err="1">
                <a:latin typeface="Bookman Old Style" panose="02050604050505020204" pitchFamily="18" charset="0"/>
              </a:rPr>
              <a:t>Вебинар</a:t>
            </a:r>
            <a:r>
              <a:rPr lang="ru-RU" dirty="0">
                <a:latin typeface="Bookman Old Style" panose="02050604050505020204" pitchFamily="18" charset="0"/>
              </a:rPr>
              <a:t> по обмену опытом для участников проекта 500+ от </a:t>
            </a:r>
            <a:r>
              <a:rPr lang="ru-RU" dirty="0" smtClean="0">
                <a:latin typeface="Bookman Old Style" panose="02050604050505020204" pitchFamily="18" charset="0"/>
              </a:rPr>
              <a:t>30.06.2022</a:t>
            </a:r>
          </a:p>
          <a:p>
            <a:r>
              <a:rPr lang="ru-RU" dirty="0" err="1">
                <a:latin typeface="Bookman Old Style" panose="02050604050505020204" pitchFamily="18" charset="0"/>
              </a:rPr>
              <a:t>Вебинар</a:t>
            </a:r>
            <a:r>
              <a:rPr lang="ru-RU" dirty="0">
                <a:latin typeface="Bookman Old Style" panose="02050604050505020204" pitchFamily="18" charset="0"/>
              </a:rPr>
              <a:t> по обмену опытом для участников проекта 500+ от </a:t>
            </a:r>
            <a:r>
              <a:rPr lang="ru-RU" dirty="0" smtClean="0">
                <a:latin typeface="Bookman Old Style" panose="02050604050505020204" pitchFamily="18" charset="0"/>
              </a:rPr>
              <a:t>01.09.2022</a:t>
            </a:r>
          </a:p>
          <a:p>
            <a:r>
              <a:rPr lang="ru-RU" dirty="0" err="1">
                <a:latin typeface="Bookman Old Style" panose="02050604050505020204" pitchFamily="18" charset="0"/>
              </a:rPr>
              <a:t>Вебинар</a:t>
            </a:r>
            <a:r>
              <a:rPr lang="ru-RU" dirty="0">
                <a:latin typeface="Bookman Old Style" panose="02050604050505020204" pitchFamily="18" charset="0"/>
              </a:rPr>
              <a:t> по обмену опытом для участников проекта 500+ от </a:t>
            </a:r>
            <a:r>
              <a:rPr lang="ru-RU" dirty="0" smtClean="0">
                <a:latin typeface="Bookman Old Style" panose="02050604050505020204" pitchFamily="18" charset="0"/>
              </a:rPr>
              <a:t>08.09.2022</a:t>
            </a:r>
          </a:p>
          <a:p>
            <a:r>
              <a:rPr lang="ru-RU" dirty="0" err="1">
                <a:latin typeface="Bookman Old Style" panose="02050604050505020204" pitchFamily="18" charset="0"/>
              </a:rPr>
              <a:t>Вебинар</a:t>
            </a:r>
            <a:r>
              <a:rPr lang="ru-RU" dirty="0">
                <a:latin typeface="Bookman Old Style" panose="02050604050505020204" pitchFamily="18" charset="0"/>
              </a:rPr>
              <a:t> по обмену опытом для участников проекта 500+ от 27.10.2022</a:t>
            </a:r>
            <a:endParaRPr lang="ru-RU" dirty="0" smtClean="0">
              <a:latin typeface="Bookman Old Style" panose="02050604050505020204" pitchFamily="18" charset="0"/>
            </a:endParaRPr>
          </a:p>
          <a:p>
            <a:endParaRPr lang="ru-RU" dirty="0" smtClean="0">
              <a:latin typeface="Bookman Old Style" panose="02050604050505020204" pitchFamily="18" charset="0"/>
            </a:endParaRPr>
          </a:p>
          <a:p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76944"/>
            <a:ext cx="65" cy="1538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Golos text"/>
            </a:endParaRPr>
          </a:p>
        </p:txBody>
      </p:sp>
      <p:sp>
        <p:nvSpPr>
          <p:cNvPr id="5" name="AutoShape 2" descr="https://spo-fisoko.obrnadzor.gov.ru/images/i-link.sv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4925" y="-4254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3" descr="https://spo-fisoko.obrnadzor.gov.ru/images/i-link.svg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4925" y="4429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5" descr="https://spo-fisoko.obrnadzor.gov.ru/images/i-link.svg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87325" y="-2730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3468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EDA218-5792-4E65-BA5F-33F37AB798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1999" cy="562707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Bookman Old Style" pitchFamily="18" charset="0"/>
                <a:ea typeface="Cambria" pitchFamily="18" charset="0"/>
              </a:rPr>
              <a:t/>
            </a:r>
            <a:br>
              <a:rPr lang="ru-RU" sz="5400" b="1" dirty="0" smtClean="0">
                <a:latin typeface="Bookman Old Style" pitchFamily="18" charset="0"/>
                <a:ea typeface="Cambria" pitchFamily="18" charset="0"/>
              </a:rPr>
            </a:br>
            <a:r>
              <a:rPr lang="ru-RU" sz="5400" b="1" dirty="0" smtClean="0">
                <a:latin typeface="Bookman Old Style" pitchFamily="18" charset="0"/>
                <a:ea typeface="Cambria" pitchFamily="18" charset="0"/>
              </a:rPr>
              <a:t/>
            </a:r>
            <a:br>
              <a:rPr lang="ru-RU" sz="5400" b="1" dirty="0" smtClean="0">
                <a:latin typeface="Bookman Old Style" pitchFamily="18" charset="0"/>
                <a:ea typeface="Cambria" pitchFamily="18" charset="0"/>
              </a:rPr>
            </a:br>
            <a:r>
              <a:rPr lang="ru-RU" sz="5400" b="1" dirty="0" smtClean="0">
                <a:latin typeface="Bookman Old Style" pitchFamily="18" charset="0"/>
                <a:ea typeface="Cambria" pitchFamily="18" charset="0"/>
              </a:rPr>
              <a:t/>
            </a:r>
            <a:br>
              <a:rPr lang="ru-RU" sz="5400" b="1" dirty="0" smtClean="0">
                <a:latin typeface="Bookman Old Style" pitchFamily="18" charset="0"/>
                <a:ea typeface="Cambria" pitchFamily="18" charset="0"/>
              </a:rPr>
            </a:br>
            <a:r>
              <a:rPr lang="ru-RU" sz="5400" b="1" dirty="0" smtClean="0">
                <a:latin typeface="Bookman Old Style" pitchFamily="18" charset="0"/>
                <a:ea typeface="Cambria" pitchFamily="18" charset="0"/>
              </a:rPr>
              <a:t>Тема: «</a:t>
            </a:r>
            <a:r>
              <a:rPr lang="ru-RU" sz="5400" b="1" dirty="0" err="1" smtClean="0">
                <a:latin typeface="Bookman Old Style" pitchFamily="18" charset="0"/>
                <a:ea typeface="Cambria" pitchFamily="18" charset="0"/>
              </a:rPr>
              <a:t>Менторство</a:t>
            </a:r>
            <a:r>
              <a:rPr lang="ru-RU" sz="5400" b="1" dirty="0" smtClean="0">
                <a:latin typeface="Bookman Old Style" pitchFamily="18" charset="0"/>
                <a:ea typeface="Cambria" pitchFamily="18" charset="0"/>
              </a:rPr>
              <a:t> – как современный тренд или высший уровень наставничества в образовательной организации»</a:t>
            </a:r>
            <a:r>
              <a:rPr lang="ru-RU" sz="5400" dirty="0" smtClean="0">
                <a:latin typeface="Bookman Old Style" pitchFamily="18" charset="0"/>
                <a:ea typeface="Cambria" pitchFamily="18" charset="0"/>
              </a:rPr>
              <a:t/>
            </a:r>
            <a:br>
              <a:rPr lang="ru-RU" sz="5400" dirty="0" smtClean="0">
                <a:latin typeface="Bookman Old Style" pitchFamily="18" charset="0"/>
                <a:ea typeface="Cambria" pitchFamily="18" charset="0"/>
              </a:rPr>
            </a:br>
            <a:endParaRPr lang="ru-RU" sz="5400" dirty="0">
              <a:solidFill>
                <a:srgbClr val="002060"/>
              </a:solidFill>
              <a:latin typeface="Bookman Old Style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544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Bookman Old Style" panose="02050604050505020204" pitchFamily="18" charset="0"/>
              </a:rPr>
              <a:t>Выделены рисковые профили школы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90688"/>
            <a:ext cx="11353800" cy="516731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Bookman Old Style" panose="02050604050505020204" pitchFamily="18" charset="0"/>
              </a:rPr>
              <a:t>Низкий уровень оснащения школы</a:t>
            </a:r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37850" t="20521" r="21254" b="13290"/>
          <a:stretch/>
        </p:blipFill>
        <p:spPr>
          <a:xfrm>
            <a:off x="3538501" y="2099733"/>
            <a:ext cx="5114998" cy="465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01684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31613" t="30427" r="15086" b="16649"/>
          <a:stretch/>
        </p:blipFill>
        <p:spPr>
          <a:xfrm>
            <a:off x="575701" y="365125"/>
            <a:ext cx="10778099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3363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9338" y="365125"/>
            <a:ext cx="10414462" cy="416271"/>
          </a:xfrm>
        </p:spPr>
        <p:txBody>
          <a:bodyPr>
            <a:normAutofit fontScale="90000"/>
          </a:bodyPr>
          <a:lstStyle/>
          <a:p>
            <a:pPr lvl="4" algn="l" rtl="0">
              <a:lnSpc>
                <a:spcPct val="90000"/>
              </a:lnSpc>
              <a:spcBef>
                <a:spcPct val="0"/>
              </a:spcBef>
            </a:pPr>
            <a:r>
              <a:rPr lang="ru-RU" dirty="0" smtClean="0"/>
              <a:t>Фото + сравнительная таблица оснащения. До/после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37739" t="14778" r="20479" b="3831"/>
          <a:stretch/>
        </p:blipFill>
        <p:spPr>
          <a:xfrm>
            <a:off x="249382" y="939338"/>
            <a:ext cx="5311833" cy="58205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/>
          <a:srcRect l="37871" t="14178" r="20720" b="3693"/>
          <a:stretch/>
        </p:blipFill>
        <p:spPr>
          <a:xfrm>
            <a:off x="5935288" y="939338"/>
            <a:ext cx="5217114" cy="582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42588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310" y="516988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latin typeface="Bookman Old Style" panose="02050604050505020204" pitchFamily="18" charset="0"/>
              </a:rPr>
              <a:t>В учительской установлены два ноутбука, для работы с электронным журналом.</a:t>
            </a:r>
            <a:br>
              <a:rPr lang="ru-RU" sz="1600" dirty="0" smtClean="0">
                <a:latin typeface="Bookman Old Style" panose="02050604050505020204" pitchFamily="18" charset="0"/>
              </a:rPr>
            </a:br>
            <a:r>
              <a:rPr lang="ru-RU" sz="1600" dirty="0" smtClean="0">
                <a:latin typeface="Bookman Old Style" panose="02050604050505020204" pitchFamily="18" charset="0"/>
              </a:rPr>
              <a:t>Получены две позиции по программе «Точка роста» </a:t>
            </a:r>
            <a:br>
              <a:rPr lang="ru-RU" sz="1600" dirty="0" smtClean="0">
                <a:latin typeface="Bookman Old Style" panose="02050604050505020204" pitchFamily="18" charset="0"/>
              </a:rPr>
            </a:br>
            <a:r>
              <a:rPr lang="ru-RU" sz="1600" dirty="0" smtClean="0">
                <a:latin typeface="Bookman Old Style" panose="02050604050505020204" pitchFamily="18" charset="0"/>
              </a:rPr>
              <a:t>- Микроскоп цифровой</a:t>
            </a:r>
            <a:br>
              <a:rPr lang="ru-RU" sz="1600" dirty="0" smtClean="0">
                <a:latin typeface="Bookman Old Style" panose="02050604050505020204" pitchFamily="18" charset="0"/>
              </a:rPr>
            </a:br>
            <a:r>
              <a:rPr lang="ru-RU" sz="1600" dirty="0" smtClean="0">
                <a:latin typeface="Bookman Old Style" panose="02050604050505020204" pitchFamily="18" charset="0"/>
              </a:rPr>
              <a:t>- Набор ОГЭ по химии</a:t>
            </a:r>
            <a:endParaRPr lang="ru-RU" sz="1600" dirty="0">
              <a:latin typeface="Bookman Old Style" panose="020506040505050202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8" t="-191" r="5591" b="191"/>
          <a:stretch/>
        </p:blipFill>
        <p:spPr>
          <a:xfrm rot="16200000">
            <a:off x="4104874" y="-483804"/>
            <a:ext cx="4297628" cy="60965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27273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98" r="7628"/>
          <a:stretch/>
        </p:blipFill>
        <p:spPr>
          <a:xfrm rot="16200000">
            <a:off x="3302358" y="-1266374"/>
            <a:ext cx="5257800" cy="8520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985347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557" y="108065"/>
            <a:ext cx="10522527" cy="6733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Bookman Old Style" panose="02050604050505020204" pitchFamily="18" charset="0"/>
              </a:rPr>
              <a:t>Выделены рисковые профили школы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89709"/>
            <a:ext cx="12111643" cy="6068291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Bookman Old Style" panose="02050604050505020204" pitchFamily="18" charset="0"/>
              </a:rPr>
              <a:t>Пониженный уровень качества школьной образовательной     и воспитательной среды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l="41858" t="14980" r="24916" b="11092"/>
          <a:stretch/>
        </p:blipFill>
        <p:spPr>
          <a:xfrm>
            <a:off x="3819697" y="1559975"/>
            <a:ext cx="4472248" cy="529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3723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36273" t="43272" r="21181" b="9576"/>
          <a:stretch/>
        </p:blipFill>
        <p:spPr>
          <a:xfrm>
            <a:off x="1338348" y="432262"/>
            <a:ext cx="9499975" cy="592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61655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nastavnik.kriro.ru/wp-content/uploads/2020/07/p1ec7c77bcld48fq1n7372lgrq4-12-sca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65" y="270424"/>
            <a:ext cx="11090561" cy="623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66165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https://old.sk.ru/cfs-file.ashx/__key/communityserver-blogs-components-weblogfiles/00-00-01-33-90/DSC_5F00_08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8623"/>
            <a:ext cx="9144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110689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ГПиН_баннер_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497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44079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66E0C1-06F6-45D5-BC03-A5C6BE00D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91" y="365125"/>
            <a:ext cx="11684977" cy="6132390"/>
          </a:xfrm>
        </p:spPr>
        <p:txBody>
          <a:bodyPr/>
          <a:lstStyle/>
          <a:p>
            <a:pPr algn="ctr"/>
            <a:r>
              <a:rPr lang="ru-RU" dirty="0" smtClean="0">
                <a:latin typeface="Bookman Old Style" pitchFamily="18" charset="0"/>
              </a:rPr>
              <a:t>Своим происхождением </a:t>
            </a:r>
            <a:r>
              <a:rPr lang="ru-RU" dirty="0" err="1" smtClean="0">
                <a:latin typeface="Bookman Old Style" pitchFamily="18" charset="0"/>
              </a:rPr>
              <a:t>менторство</a:t>
            </a:r>
            <a:r>
              <a:rPr lang="ru-RU" dirty="0" smtClean="0">
                <a:latin typeface="Bookman Old Style" pitchFamily="18" charset="0"/>
              </a:rPr>
              <a:t> обязано греческой мифологии.</a:t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Одисей</a:t>
            </a:r>
            <a:r>
              <a:rPr lang="ru-RU" dirty="0" smtClean="0">
                <a:latin typeface="Bookman Old Style" pitchFamily="18" charset="0"/>
              </a:rPr>
              <a:t>, отправляясь в Трою, доверил своему другу Ментору управление домом и образование сына </a:t>
            </a:r>
            <a:r>
              <a:rPr lang="ru-RU" dirty="0" err="1" smtClean="0">
                <a:latin typeface="Bookman Old Style" pitchFamily="18" charset="0"/>
              </a:rPr>
              <a:t>Телемаха</a:t>
            </a:r>
            <a:r>
              <a:rPr lang="ru-RU" dirty="0" smtClean="0">
                <a:latin typeface="Bookman Old Style" pitchFamily="18" charset="0"/>
              </a:rPr>
              <a:t>. </a:t>
            </a:r>
            <a:r>
              <a:rPr lang="ru-RU" dirty="0" smtClean="0">
                <a:latin typeface="Monotype Corsiva" pitchFamily="66" charset="0"/>
              </a:rPr>
              <a:t>«Научи его всему, что знаешь сам»</a:t>
            </a:r>
            <a:r>
              <a:rPr lang="ru-RU" dirty="0" smtClean="0">
                <a:latin typeface="Bookman Old Style" pitchFamily="18" charset="0"/>
              </a:rPr>
              <a:t> - сказал </a:t>
            </a:r>
            <a:r>
              <a:rPr lang="ru-RU" dirty="0" err="1" smtClean="0">
                <a:latin typeface="Bookman Old Style" pitchFamily="18" charset="0"/>
              </a:rPr>
              <a:t>Одисей</a:t>
            </a:r>
            <a:r>
              <a:rPr lang="ru-RU" dirty="0" smtClean="0">
                <a:latin typeface="Bookman Old Style" pitchFamily="18" charset="0"/>
              </a:rPr>
              <a:t>, тем самым невольно установив ограничения </a:t>
            </a:r>
            <a:r>
              <a:rPr lang="ru-RU" dirty="0" err="1" smtClean="0">
                <a:latin typeface="Bookman Old Style" pitchFamily="18" charset="0"/>
              </a:rPr>
              <a:t>менторства</a:t>
            </a:r>
            <a:r>
              <a:rPr lang="ru-RU" dirty="0" smtClean="0">
                <a:latin typeface="Bookman Old Style" pitchFamily="18" charset="0"/>
              </a:rPr>
              <a:t>.</a:t>
            </a:r>
            <a:endParaRPr lang="ru-RU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065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3769" y="1825625"/>
            <a:ext cx="11702562" cy="435133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400" b="1" i="1" dirty="0" smtClean="0">
              <a:latin typeface="Bookman Old Style" pitchFamily="18" charset="0"/>
            </a:endParaRPr>
          </a:p>
          <a:p>
            <a:pPr algn="ctr">
              <a:buNone/>
            </a:pPr>
            <a:r>
              <a:rPr lang="ru-RU" sz="4400" b="1" i="1" dirty="0" smtClean="0">
                <a:latin typeface="Bookman Old Style" pitchFamily="18" charset="0"/>
              </a:rPr>
              <a:t>Один совет наставника, может сэкономить годы ошибок! </a:t>
            </a:r>
            <a:endParaRPr lang="ru-RU" sz="44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Задание № 1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3431" y="1415562"/>
            <a:ext cx="11658600" cy="533693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Bookman Old Style" pitchFamily="18" charset="0"/>
              </a:rPr>
              <a:t>Подберите дефиниции к слову «Ментор», таким образом, чтобы они отражали суть, и выражались всего одним словом или словосочетанием </a:t>
            </a:r>
          </a:p>
          <a:p>
            <a:pPr algn="ctr">
              <a:buNone/>
            </a:pPr>
            <a:endParaRPr lang="ru-RU" b="1" dirty="0">
              <a:latin typeface="Bookman Old Style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7295" t="37386" r="8674" b="42351"/>
          <a:stretch>
            <a:fillRect/>
          </a:stretch>
        </p:blipFill>
        <p:spPr bwMode="auto">
          <a:xfrm>
            <a:off x="638907" y="2901117"/>
            <a:ext cx="10718543" cy="2435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E:\Kdhv3LJbDZ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6669" y="272562"/>
            <a:ext cx="10747131" cy="5904401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3200" dirty="0" smtClean="0">
              <a:latin typeface="Bookman Old Style" pitchFamily="18" charset="0"/>
            </a:endParaRPr>
          </a:p>
          <a:p>
            <a:pPr algn="ctr">
              <a:buNone/>
            </a:pPr>
            <a:endParaRPr lang="ru-RU" sz="3200" dirty="0" smtClean="0">
              <a:latin typeface="Bookman Old Style" pitchFamily="18" charset="0"/>
            </a:endParaRPr>
          </a:p>
          <a:p>
            <a:pPr algn="ctr">
              <a:buNone/>
            </a:pPr>
            <a:r>
              <a:rPr lang="ru-RU" sz="3200" dirty="0" smtClean="0">
                <a:latin typeface="Bookman Old Style" pitchFamily="18" charset="0"/>
              </a:rPr>
              <a:t>Понятие </a:t>
            </a:r>
            <a:r>
              <a:rPr lang="ru-RU" sz="3200" b="1" dirty="0" err="1" smtClean="0">
                <a:latin typeface="Bookman Old Style" pitchFamily="18" charset="0"/>
              </a:rPr>
              <a:t>менторства</a:t>
            </a:r>
            <a:r>
              <a:rPr lang="ru-RU" sz="3200" b="1" dirty="0" smtClean="0">
                <a:latin typeface="Bookman Old Style" pitchFamily="18" charset="0"/>
              </a:rPr>
              <a:t> – </a:t>
            </a:r>
            <a:r>
              <a:rPr lang="ru-RU" sz="3200" b="1" dirty="0" err="1" smtClean="0">
                <a:latin typeface="Bookman Old Style" pitchFamily="18" charset="0"/>
              </a:rPr>
              <a:t>менторинг</a:t>
            </a:r>
            <a:r>
              <a:rPr lang="ru-RU" sz="3200" b="1" dirty="0" smtClean="0">
                <a:latin typeface="Bookman Old Style" pitchFamily="18" charset="0"/>
              </a:rPr>
              <a:t> </a:t>
            </a:r>
            <a:r>
              <a:rPr lang="ru-RU" sz="3200" dirty="0" smtClean="0">
                <a:latin typeface="Bookman Old Style" pitchFamily="18" charset="0"/>
              </a:rPr>
              <a:t>– это наставничество, в котором принимают участие ментор и менее опытный.</a:t>
            </a:r>
          </a:p>
          <a:p>
            <a:pPr algn="ctr">
              <a:buNone/>
            </a:pPr>
            <a:endParaRPr lang="ru-RU" sz="3200" dirty="0" smtClean="0">
              <a:latin typeface="Bookman Old Style" pitchFamily="18" charset="0"/>
            </a:endParaRPr>
          </a:p>
          <a:p>
            <a:pPr algn="ctr">
              <a:buNone/>
            </a:pPr>
            <a:r>
              <a:rPr lang="ru-RU" sz="3200" b="1" dirty="0" smtClean="0">
                <a:latin typeface="Bookman Old Style" pitchFamily="18" charset="0"/>
              </a:rPr>
              <a:t>Ментор</a:t>
            </a:r>
            <a:r>
              <a:rPr lang="ru-RU" sz="3200" dirty="0" smtClean="0">
                <a:latin typeface="Bookman Old Style" pitchFamily="18" charset="0"/>
              </a:rPr>
              <a:t> – старший наставник, опытный наставник, советник, который проводит молодого через все трудности карьерного, социального и духовного роста. </a:t>
            </a:r>
            <a:endParaRPr lang="ru-RU" sz="32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Karina Demidova\Desktop\nastavnik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38"/>
            <a:ext cx="12192000" cy="6860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500 плю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836</Words>
  <Application>Microsoft Office PowerPoint</Application>
  <PresentationFormat>Произвольный</PresentationFormat>
  <Paragraphs>96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   Тема: «Менторство – как современный тренд или высший уровень наставничества в образовательной организации» </vt:lpstr>
      <vt:lpstr>Своим происхождением менторство обязано греческой мифологии.  Одисей, отправляясь в Трою, доверил своему другу Ментору управление домом и образование сына Телемаха. «Научи его всему, что знаешь сам» - сказал Одисей, тем самым невольно установив ограничения менторства.</vt:lpstr>
      <vt:lpstr>Слайд 4</vt:lpstr>
      <vt:lpstr>Задание № 1</vt:lpstr>
      <vt:lpstr>Слайд 6</vt:lpstr>
      <vt:lpstr>Слайд 7</vt:lpstr>
      <vt:lpstr>Слайд 8</vt:lpstr>
      <vt:lpstr>Слайд 9</vt:lpstr>
      <vt:lpstr>Слайд 10</vt:lpstr>
      <vt:lpstr>ШНОР</vt:lpstr>
      <vt:lpstr>Характеристика контингента обучающихся</vt:lpstr>
      <vt:lpstr>Слайд 13</vt:lpstr>
      <vt:lpstr>Слайд 14</vt:lpstr>
      <vt:lpstr>Слайд 15</vt:lpstr>
      <vt:lpstr>Слайд 16</vt:lpstr>
      <vt:lpstr>Рисковый профиль школы</vt:lpstr>
      <vt:lpstr>Слайд 18</vt:lpstr>
      <vt:lpstr>Участие в вебинарах ФИСОКО</vt:lpstr>
      <vt:lpstr>Выделены рисковые профили школы</vt:lpstr>
      <vt:lpstr>Слайд 21</vt:lpstr>
      <vt:lpstr>Фото + сравнительная таблица оснащения. До/после </vt:lpstr>
      <vt:lpstr>В учительской установлены два ноутбука, для работы с электронным журналом. Получены две позиции по программе «Точка роста»  - Микроскоп цифровой - Набор ОГЭ по химии</vt:lpstr>
      <vt:lpstr>Слайд 24</vt:lpstr>
      <vt:lpstr>Выделены рисковые профили школы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Ольга</cp:lastModifiedBy>
  <cp:revision>26</cp:revision>
  <dcterms:created xsi:type="dcterms:W3CDTF">2021-04-14T06:18:01Z</dcterms:created>
  <dcterms:modified xsi:type="dcterms:W3CDTF">2023-11-29T11:21:21Z</dcterms:modified>
</cp:coreProperties>
</file>