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11"/>
  </p:handoutMasterIdLst>
  <p:sldIdLst>
    <p:sldId id="256" r:id="rId2"/>
    <p:sldId id="257" r:id="rId3"/>
    <p:sldId id="258" r:id="rId4"/>
    <p:sldId id="259" r:id="rId5"/>
    <p:sldId id="261" r:id="rId6"/>
    <p:sldId id="262" r:id="rId7"/>
    <p:sldId id="260" r:id="rId8"/>
    <p:sldId id="263" r:id="rId9"/>
    <p:sldId id="264" r:id="rId1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5" d="100"/>
          <a:sy n="85" d="100"/>
        </p:scale>
        <p:origin x="74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8" d="100"/>
          <a:sy n="68" d="100"/>
        </p:scale>
        <p:origin x="3288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D448DAD3-FA4E-4815-9F82-08E34A75A62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D2FBAA8-C628-4CD7-8453-89449F599C7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E194C3-D95B-448B-A845-6E6A08D1300F}" type="datetimeFigureOut">
              <a:rPr lang="ru-RU" smtClean="0"/>
              <a:t>28.11.2023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8A66D54-DF1B-4F63-BE09-518989F9E0C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D791FCA-4AFF-4649-8C98-40D9A761163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DCDCDF-B03E-4D15-9475-2386DF6ADA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972649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1504C74-F067-4A8F-BB24-15D2EBAA85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6A37A42-BD7F-4510-B057-7D582F45B1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40C3A57-4617-4065-BBD7-F38B974851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2B8929-2AA5-43CC-8D19-656F32B38FFE}" type="datetimeFigureOut">
              <a:rPr lang="ru-RU" smtClean="0"/>
              <a:t>28.11.2023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06E3622-6068-4529-A6F8-09C5610CF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14A6E4B-279E-48BE-AA3A-FAA5F11964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713D8-A204-4A56-B9D3-0D3F900A34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61308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F51582-7BB7-483C-A4C2-966B8CACC7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2F65E16-FCB8-42A2-A936-5457C95521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777C3C9-5070-4056-B332-1C9FFB02B1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2B8929-2AA5-43CC-8D19-656F32B38FFE}" type="datetimeFigureOut">
              <a:rPr lang="ru-RU" smtClean="0"/>
              <a:t>28.11.2023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B4C07CA-5815-4405-85B0-8014520841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6A82DEC-2EB7-4078-87B0-2BC1D649A1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713D8-A204-4A56-B9D3-0D3F900A34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68602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7661406-3D7B-4505-942D-9AF173D2412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83D61E8-1FD2-47DF-90BC-AA4BCA993CC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E301A2F-264C-49D3-8A9F-DFC04C80B5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2B8929-2AA5-43CC-8D19-656F32B38FFE}" type="datetimeFigureOut">
              <a:rPr lang="ru-RU" smtClean="0"/>
              <a:t>28.11.2023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917DF5F-884E-4C64-895C-E2BE9B523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BAE45B1-9303-4376-A968-9CF1C0D3A4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713D8-A204-4A56-B9D3-0D3F900A34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94461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59B741-6BFE-4BBE-A488-0191EAC8FE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DE4575B-FBC1-42E8-8757-7B28BC2017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DC2F568-901A-4C86-BC14-15A3F124EE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2B8929-2AA5-43CC-8D19-656F32B38FFE}" type="datetimeFigureOut">
              <a:rPr lang="ru-RU" smtClean="0"/>
              <a:t>28.11.2023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61B0E86-51A4-4F1B-821A-0439C9EC31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7AF4494-73E3-436E-ACE1-DB58E5837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713D8-A204-4A56-B9D3-0D3F900A34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75410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7FF07C-E18E-447F-8983-7DE8F9B87E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5F59C32-F89F-4B78-8B61-F03B94B52A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A0C32DD-8AA4-43AE-9B3A-5D381C5B1D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2B8929-2AA5-43CC-8D19-656F32B38FFE}" type="datetimeFigureOut">
              <a:rPr lang="ru-RU" smtClean="0"/>
              <a:t>28.11.2023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6015DBD-32F5-4182-8AFD-47CBDEF1CA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C3394DA-38A4-46C3-9877-41775E79DD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713D8-A204-4A56-B9D3-0D3F900A34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16542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3BDAAAE-5CE3-4F63-9C18-740F556B5C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C73F783-1B3B-4D72-9016-53EFF17D359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55F12F3-628E-4916-BA54-5703337FD3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313432B-F87F-47AD-86C7-D82293FBE6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2B8929-2AA5-43CC-8D19-656F32B38FFE}" type="datetimeFigureOut">
              <a:rPr lang="ru-RU" smtClean="0"/>
              <a:t>28.11.2023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7505A8D-889E-4601-9990-0F257831D8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7896820-E4F9-4474-96DE-75B96C1910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713D8-A204-4A56-B9D3-0D3F900A34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32285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4D757B2-97DE-4C63-9019-7A9B994990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EB32B42-DBA4-4982-8F1C-CC43FC2B63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0A2CA8F-423E-4697-82A9-A44333532B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6B7CA52-6983-420B-A0A9-09937955B8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9E8658D4-417E-4E65-BBD5-EF9F8EEA3F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B8EAC94-A354-415E-A933-DCEAC1EF80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2B8929-2AA5-43CC-8D19-656F32B38FFE}" type="datetimeFigureOut">
              <a:rPr lang="ru-RU" smtClean="0"/>
              <a:t>28.11.2023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6FF7312B-ACCA-42BA-8F41-E77A9F4201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ED5A0CE3-0EFC-4F9F-B8D3-6D3A84CA18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713D8-A204-4A56-B9D3-0D3F900A34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3898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96280F-E79F-4728-9E44-53AE98D0EC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18237A9-8843-42FB-A4A9-92C9174054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2B8929-2AA5-43CC-8D19-656F32B38FFE}" type="datetimeFigureOut">
              <a:rPr lang="ru-RU" smtClean="0"/>
              <a:t>28.11.2023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5D775C4-9346-4B54-8303-16F8F66546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DF134BE-3543-4445-B9D2-4D846FEB45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713D8-A204-4A56-B9D3-0D3F900A34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34207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1683DF4-26C4-4E63-B6D1-76F084F8AE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2B8929-2AA5-43CC-8D19-656F32B38FFE}" type="datetimeFigureOut">
              <a:rPr lang="ru-RU" smtClean="0"/>
              <a:t>28.11.2023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E6015EC-69B1-4E92-A1D3-1D7EFD37A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F109305-32A0-4ED8-B1E4-3E1A25585B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713D8-A204-4A56-B9D3-0D3F900A34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50237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104091-61C6-4DCB-84EF-3A758C029B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B198146-9F7B-48AA-97A3-750BF9CF97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C22414F-937F-4D54-8C87-7375BCE668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52E6871-3ADD-48BC-B06F-BDD75C18D0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2B8929-2AA5-43CC-8D19-656F32B38FFE}" type="datetimeFigureOut">
              <a:rPr lang="ru-RU" smtClean="0"/>
              <a:t>28.11.2023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1BF99E0-7DC6-45D0-B066-1D45FC3895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5CFC848-80A0-45FA-A894-6F027B8B89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713D8-A204-4A56-B9D3-0D3F900A34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12541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E4CA63A-8FC2-4EBE-9F2B-BFCABE8BC2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FA86A9C-7794-4623-BB85-B2EEB292D6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808D36B-1357-422F-B96D-70B1AE786D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DEA0979-7624-4B75-B09B-2C2678944D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2B8929-2AA5-43CC-8D19-656F32B38FFE}" type="datetimeFigureOut">
              <a:rPr lang="ru-RU" smtClean="0"/>
              <a:t>28.11.2023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8E2B889-5CC6-436E-AB91-BA8C3B23D5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21954CE-3857-4348-8B96-F28426FB90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713D8-A204-4A56-B9D3-0D3F900A34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9391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361461-91E7-4D2D-A4A8-6EBBCCE4F9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C7A3C91-4662-40BA-9521-3853753795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61EBAEF-19EB-47D2-A6D6-BB3D90FB25A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2B8929-2AA5-43CC-8D19-656F32B38FFE}" type="datetimeFigureOut">
              <a:rPr lang="ru-RU" smtClean="0"/>
              <a:t>28.11.2023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55D6EFE-2561-4BD0-AFF5-56D5E23352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30D0A06-17E9-43E8-A906-E4B3DE90B4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E713D8-A204-4A56-B9D3-0D3F900A34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12734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5.png"/><Relationship Id="rId4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g"/><Relationship Id="rId5" Type="http://schemas.openxmlformats.org/officeDocument/2006/relationships/image" Target="../media/image5.png"/><Relationship Id="rId4" Type="http://schemas.openxmlformats.org/officeDocument/2006/relationships/image" Target="../media/image1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FABDBE-0D0D-4301-B6AC-55E9BC87C7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52800" y="539569"/>
            <a:ext cx="8466666" cy="1785942"/>
          </a:xfrm>
        </p:spPr>
        <p:txBody>
          <a:bodyPr>
            <a:noAutofit/>
          </a:bodyPr>
          <a:lstStyle/>
          <a:p>
            <a:br>
              <a:rPr lang="ru-RU" sz="2800" b="1" dirty="0">
                <a:solidFill>
                  <a:schemeClr val="accent6"/>
                </a:solidFill>
                <a:latin typeface="Arial Black" panose="020B0A04020102020204" pitchFamily="34" charset="0"/>
              </a:rPr>
            </a:br>
            <a:br>
              <a:rPr lang="ru-RU" sz="2800" b="1" dirty="0">
                <a:solidFill>
                  <a:schemeClr val="accent6"/>
                </a:solidFill>
                <a:latin typeface="Arial Black" panose="020B0A04020102020204" pitchFamily="34" charset="0"/>
              </a:rPr>
            </a:br>
            <a:br>
              <a:rPr lang="ru-RU" sz="2800" b="1" dirty="0">
                <a:solidFill>
                  <a:schemeClr val="accent6"/>
                </a:solidFill>
                <a:latin typeface="Arial Black" panose="020B0A04020102020204" pitchFamily="34" charset="0"/>
              </a:rPr>
            </a:br>
            <a:r>
              <a:rPr lang="ru-RU" sz="2800" b="1" dirty="0">
                <a:solidFill>
                  <a:schemeClr val="accent6"/>
                </a:solidFill>
                <a:latin typeface="Arial Black" panose="020B0A04020102020204" pitchFamily="34" charset="0"/>
              </a:rPr>
              <a:t>Стародубский муниципальный округ.</a:t>
            </a:r>
            <a:br>
              <a:rPr lang="ru-RU" sz="2800" b="1" dirty="0">
                <a:solidFill>
                  <a:schemeClr val="accent6"/>
                </a:solidFill>
                <a:latin typeface="Arial Black" panose="020B0A04020102020204" pitchFamily="34" charset="0"/>
              </a:rPr>
            </a:br>
            <a:r>
              <a:rPr lang="ru-RU" sz="2800" b="1" dirty="0">
                <a:solidFill>
                  <a:srgbClr val="FF0000"/>
                </a:solidFill>
                <a:effectLst/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«Эффективная реализация рабочих программ воспитания»</a:t>
            </a:r>
            <a:br>
              <a:rPr lang="ru-RU" sz="2800" dirty="0">
                <a:solidFill>
                  <a:srgbClr val="FF0000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2800" b="1" dirty="0">
              <a:solidFill>
                <a:schemeClr val="accent6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31D261F-531D-41EF-B700-041E96B9D5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8000" y="2191808"/>
            <a:ext cx="11130844" cy="4214636"/>
          </a:xfrm>
        </p:spPr>
        <p:txBody>
          <a:bodyPr>
            <a:normAutofit/>
          </a:bodyPr>
          <a:lstStyle/>
          <a:p>
            <a:pPr marR="152400" indent="-179705" algn="ctr">
              <a:lnSpc>
                <a:spcPct val="107000"/>
              </a:lnSpc>
              <a:spcAft>
                <a:spcPts val="190"/>
              </a:spcAft>
            </a:pP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effectLst/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Целевая модель наставничества в форме </a:t>
            </a:r>
          </a:p>
          <a:p>
            <a:pPr marR="152400" indent="-179705" algn="ctr">
              <a:lnSpc>
                <a:spcPct val="107000"/>
              </a:lnSpc>
              <a:spcAft>
                <a:spcPts val="190"/>
              </a:spcAft>
            </a:pP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effectLst/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«образовательная организация-образовательная организация»</a:t>
            </a:r>
          </a:p>
          <a:p>
            <a:pPr marR="152400" indent="-179705" algn="ctr">
              <a:lnSpc>
                <a:spcPct val="107000"/>
              </a:lnSpc>
              <a:spcAft>
                <a:spcPts val="190"/>
              </a:spcAft>
            </a:pPr>
            <a:r>
              <a:rPr lang="ru-RU" sz="2800" b="1" dirty="0">
                <a:solidFill>
                  <a:srgbClr val="C00000"/>
                </a:solidFill>
                <a:effectLst/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МБОУ «</a:t>
            </a:r>
            <a:r>
              <a:rPr lang="ru-RU" sz="2800" b="1" dirty="0" err="1">
                <a:solidFill>
                  <a:srgbClr val="C00000"/>
                </a:solidFill>
                <a:effectLst/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Меленская</a:t>
            </a:r>
            <a:r>
              <a:rPr lang="ru-RU" sz="2800" b="1" dirty="0">
                <a:solidFill>
                  <a:srgbClr val="C00000"/>
                </a:solidFill>
                <a:effectLst/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СОШ» наставник </a:t>
            </a:r>
          </a:p>
          <a:p>
            <a:pPr marR="152400" indent="-179705" algn="ctr">
              <a:lnSpc>
                <a:spcPct val="107000"/>
              </a:lnSpc>
              <a:spcAft>
                <a:spcPts val="190"/>
              </a:spcAft>
            </a:pPr>
            <a:r>
              <a:rPr lang="ru-RU" sz="2800" b="1" dirty="0">
                <a:solidFill>
                  <a:srgbClr val="C00000"/>
                </a:solidFill>
                <a:effectLst/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МБОУ «Новосельская СОШ» наставляемые</a:t>
            </a:r>
            <a:endParaRPr lang="ru-RU" sz="2800" dirty="0">
              <a:solidFill>
                <a:srgbClr val="C00000"/>
              </a:solidFill>
              <a:effectLst/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/>
            <a:r>
              <a:rPr lang="ru-RU" dirty="0"/>
              <a:t>  </a:t>
            </a:r>
          </a:p>
          <a:p>
            <a:pPr algn="r"/>
            <a:r>
              <a:rPr lang="ru-RU" sz="1400" dirty="0">
                <a:latin typeface="Arial Black" panose="020B0A04020102020204" pitchFamily="34" charset="0"/>
              </a:rPr>
              <a:t>Спасова М.Е. Директор МБОУ «Новосельская СОШ» </a:t>
            </a:r>
          </a:p>
          <a:p>
            <a:pPr algn="r"/>
            <a:r>
              <a:rPr lang="ru-RU" sz="1400" dirty="0">
                <a:latin typeface="Arial Black" panose="020B0A04020102020204" pitchFamily="34" charset="0"/>
              </a:rPr>
              <a:t>Дедкова В.П. Заместитель директора по ВР  МБОУ «</a:t>
            </a:r>
            <a:r>
              <a:rPr lang="ru-RU" sz="1400" dirty="0" err="1">
                <a:latin typeface="Arial Black" panose="020B0A04020102020204" pitchFamily="34" charset="0"/>
              </a:rPr>
              <a:t>Меленская</a:t>
            </a:r>
            <a:r>
              <a:rPr lang="ru-RU" sz="1400" dirty="0">
                <a:latin typeface="Arial Black" panose="020B0A04020102020204" pitchFamily="34" charset="0"/>
              </a:rPr>
              <a:t> СОШ»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BCC4092-4B3D-472C-85DA-797510A0F5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022" y="0"/>
            <a:ext cx="2517896" cy="1989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6896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CD9795E7-8388-4597-B73C-A513A9D9AF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14136" y="519289"/>
            <a:ext cx="8827908" cy="323991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/>
              <a:t> </a:t>
            </a:r>
            <a:r>
              <a:rPr lang="ru-RU" sz="2400" b="1" dirty="0">
                <a:solidFill>
                  <a:srgbClr val="C00000"/>
                </a:solidFill>
                <a:latin typeface="Arial Black" panose="020B0A04020102020204" pitchFamily="34" charset="0"/>
              </a:rPr>
              <a:t>ЦЕЛЬ: Создание условий для непрерывного практико-ориентированного повышения квалификации педагогов по реализации  программы воспитания. </a:t>
            </a:r>
          </a:p>
          <a:p>
            <a:pPr marL="0" indent="0" algn="ctr">
              <a:buNone/>
            </a:pPr>
            <a:r>
              <a:rPr lang="ru-RU" sz="2400" b="1" dirty="0">
                <a:solidFill>
                  <a:srgbClr val="C00000"/>
                </a:solidFill>
                <a:latin typeface="Arial Black" panose="020B0A04020102020204" pitchFamily="34" charset="0"/>
              </a:rPr>
              <a:t>-сопровождения введения и реализации программы воспитания в наставляемой школе   МБОУ «Новосельская СОШ»</a:t>
            </a:r>
          </a:p>
        </p:txBody>
      </p:sp>
      <p:pic>
        <p:nvPicPr>
          <p:cNvPr id="7" name="Объект 3">
            <a:extLst>
              <a:ext uri="{FF2B5EF4-FFF2-40B4-BE49-F238E27FC236}">
                <a16:creationId xmlns:a16="http://schemas.microsoft.com/office/drawing/2014/main" id="{1F109531-7B45-4415-8439-2AF1AADDC9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335" y="3098800"/>
            <a:ext cx="4319881" cy="3239911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43635C9-8508-4729-8EF6-C1D0A7168EA6}"/>
              </a:ext>
            </a:extLst>
          </p:cNvPr>
          <p:cNvSpPr txBox="1"/>
          <p:nvPr/>
        </p:nvSpPr>
        <p:spPr>
          <a:xfrm>
            <a:off x="4831644" y="3429000"/>
            <a:ext cx="719102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u="sng" dirty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</a:rPr>
              <a:t>Участие в программе обучающихся всех категорий</a:t>
            </a:r>
          </a:p>
          <a:p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</a:rPr>
              <a:t>-обучающихся с особыми образовательными потребностями и индивидуальными возможностями здоровья, </a:t>
            </a:r>
          </a:p>
          <a:p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</a:rPr>
              <a:t>-обучающихся, проявивших выдающиеся способности,</a:t>
            </a:r>
          </a:p>
          <a:p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</a:rPr>
              <a:t>-обучающихся, попавших в трудную жизненную ситуацию, а также обучающихся из малоимущих семей, проживающих в сельской местности и на труднодоступных и отдаленных территориях, детей-сирот (оставшихся без попечения родителей).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60A378F-C013-4CC5-9838-0A3389DE17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592" y="519289"/>
            <a:ext cx="2681544" cy="2116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4489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B65DA1-D6AA-414F-A781-6B4313A76D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5156" y="237068"/>
            <a:ext cx="9443376" cy="2115524"/>
          </a:xfrm>
        </p:spPr>
        <p:txBody>
          <a:bodyPr>
            <a:normAutofit fontScale="90000"/>
          </a:bodyPr>
          <a:lstStyle/>
          <a:p>
            <a:pPr algn="ctr"/>
            <a:br>
              <a:rPr lang="ru-RU" sz="2700" b="1" dirty="0">
                <a:latin typeface="Arial Black" panose="020B0A04020102020204" pitchFamily="34" charset="0"/>
              </a:rPr>
            </a:br>
            <a:r>
              <a:rPr lang="ru-RU" sz="2700" b="1" dirty="0">
                <a:latin typeface="Arial Black" panose="020B0A04020102020204" pitchFamily="34" charset="0"/>
              </a:rPr>
              <a:t>Мероприятия, проведенные в рамках реализации</a:t>
            </a:r>
            <a:br>
              <a:rPr lang="ru-RU" sz="2700" b="1" dirty="0">
                <a:latin typeface="Arial Black" panose="020B0A04020102020204" pitchFamily="34" charset="0"/>
              </a:rPr>
            </a:br>
            <a:r>
              <a:rPr lang="ru-RU" sz="2700" b="1" dirty="0">
                <a:latin typeface="Arial Black" panose="020B0A04020102020204" pitchFamily="34" charset="0"/>
              </a:rPr>
              <a:t>целевой модели наставничества в форме </a:t>
            </a:r>
            <a:br>
              <a:rPr lang="ru-RU" sz="2700" b="1" dirty="0">
                <a:latin typeface="Arial Black" panose="020B0A04020102020204" pitchFamily="34" charset="0"/>
              </a:rPr>
            </a:br>
            <a:r>
              <a:rPr lang="ru-RU" sz="2700" b="1" dirty="0">
                <a:latin typeface="Arial Black" panose="020B0A04020102020204" pitchFamily="34" charset="0"/>
              </a:rPr>
              <a:t>«образовательная организация-образовательная организация»</a:t>
            </a:r>
            <a:br>
              <a:rPr lang="ru-RU" dirty="0">
                <a:latin typeface="Arial Black" panose="020B0A04020102020204" pitchFamily="34" charset="0"/>
              </a:rPr>
            </a:br>
            <a:endParaRPr lang="ru-RU" dirty="0">
              <a:latin typeface="Arial Black" panose="020B0A04020102020204" pitchFamily="34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9FAB183-18B4-450A-954F-EDB051D795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2533" y="1840088"/>
            <a:ext cx="11655999" cy="4780843"/>
          </a:xfrm>
        </p:spPr>
        <p:txBody>
          <a:bodyPr>
            <a:normAutofit fontScale="47500" lnSpcReduction="20000"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3800" b="1" u="sng" dirty="0">
                <a:solidFill>
                  <a:srgbClr val="C00000"/>
                </a:solidFill>
                <a:effectLst/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Семинары</a:t>
            </a:r>
            <a:r>
              <a:rPr lang="ru-RU" sz="3800" dirty="0">
                <a:solidFill>
                  <a:srgbClr val="C00000"/>
                </a:solidFill>
                <a:effectLst/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107950">
              <a:lnSpc>
                <a:spcPct val="107000"/>
              </a:lnSpc>
              <a:spcAft>
                <a:spcPts val="800"/>
              </a:spcAft>
            </a:pPr>
            <a:r>
              <a:rPr lang="ru-RU" sz="33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300" dirty="0">
                <a:solidFill>
                  <a:srgbClr val="C00000"/>
                </a:solidFill>
                <a:effectLst/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Семинар</a:t>
            </a:r>
            <a:r>
              <a:rPr lang="ru-RU" sz="3300" dirty="0">
                <a:solidFill>
                  <a:srgbClr val="333333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3300" dirty="0">
                <a:solidFill>
                  <a:srgbClr val="333333"/>
                </a:solidFill>
                <a:effectLst/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Наставничество в образовании: современная теория и инновационная практика. Наставничество как повышение качества  воспитательного процесса в </a:t>
            </a:r>
            <a:r>
              <a:rPr lang="ru-RU" sz="3300" dirty="0">
                <a:solidFill>
                  <a:srgbClr val="333333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школе</a:t>
            </a:r>
          </a:p>
          <a:p>
            <a:pPr marL="107950">
              <a:lnSpc>
                <a:spcPct val="107000"/>
              </a:lnSpc>
              <a:spcAft>
                <a:spcPts val="800"/>
              </a:spcAft>
            </a:pPr>
            <a:r>
              <a:rPr lang="ru-RU" sz="3300" dirty="0">
                <a:solidFill>
                  <a:srgbClr val="C00000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Семинар-практикум</a:t>
            </a:r>
            <a:r>
              <a:rPr lang="ru-RU" sz="3300" dirty="0">
                <a:solidFill>
                  <a:srgbClr val="333333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«Эффективные методы, приёмы и формы воспитательной работы в школе».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3300" b="1" u="sng" dirty="0">
                <a:solidFill>
                  <a:srgbClr val="002060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Мероприятия</a:t>
            </a:r>
          </a:p>
          <a:p>
            <a:pPr marL="107950">
              <a:lnSpc>
                <a:spcPct val="107000"/>
              </a:lnSpc>
              <a:spcAft>
                <a:spcPts val="800"/>
              </a:spcAft>
            </a:pPr>
            <a:r>
              <a:rPr lang="ru-RU" sz="3300" dirty="0">
                <a:effectLst/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Сбор предварительных запросов от потенциальных наставляемых и выбор соответствующих этим запросам аудитории для поиска наставников </a:t>
            </a:r>
            <a:endParaRPr lang="ru-RU" sz="3300" dirty="0">
              <a:effectLst/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3300" dirty="0">
                <a:latin typeface="Arial Black" panose="020B0A04020102020204" pitchFamily="34" charset="0"/>
              </a:rPr>
              <a:t>Проведение анкетирования среди обучающихся, педагогов, желающих принять участие в программе наставничества. Сбор дополнительной информации о запросах, наставляемых (обучающиеся/педагоги) от третьих лиц: классный руководитель, психолог, соцработник, родители. </a:t>
            </a:r>
          </a:p>
          <a:p>
            <a:r>
              <a:rPr lang="ru-RU" sz="3300" dirty="0">
                <a:latin typeface="Arial Black" panose="020B0A04020102020204" pitchFamily="34" charset="0"/>
              </a:rPr>
              <a:t>Формирование перечня партнерских организаций в целях привлечения их к реализации программы (системы) наставничества</a:t>
            </a:r>
          </a:p>
          <a:p>
            <a:r>
              <a:rPr lang="ru-RU" sz="3300" dirty="0">
                <a:latin typeface="Arial Black" panose="020B0A04020102020204" pitchFamily="34" charset="0"/>
              </a:rPr>
              <a:t> Разработка методических рекомендаций по разработке и представлению ценностно-ориентированной практики в системе воспитания школы.</a:t>
            </a:r>
          </a:p>
          <a:p>
            <a:endParaRPr lang="ru-RU" sz="2000" dirty="0"/>
          </a:p>
          <a:p>
            <a:endParaRPr lang="ru-RU" sz="14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A884E39-CC2E-44FF-89D6-BAF0F5BE88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134" y="0"/>
            <a:ext cx="2320089" cy="1831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1522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36E22E5-3F28-4EFA-9978-812056396F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5111" y="365126"/>
            <a:ext cx="7619999" cy="436386"/>
          </a:xfrm>
        </p:spPr>
        <p:txBody>
          <a:bodyPr>
            <a:normAutofit/>
          </a:bodyPr>
          <a:lstStyle/>
          <a:p>
            <a:r>
              <a:rPr lang="ru-RU" sz="2400" dirty="0">
                <a:solidFill>
                  <a:srgbClr val="FF0000"/>
                </a:solidFill>
                <a:latin typeface="Arial Black" panose="020B0A04020102020204" pitchFamily="34" charset="0"/>
              </a:rPr>
              <a:t>ПРИМЕРЫ ПРОВЕДЕННЫХ МЕРОПРИЯТИЙ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DF839799-D534-4CBC-8969-23CA5DA66C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556" y="2099708"/>
            <a:ext cx="2877300" cy="3836401"/>
          </a:xfrm>
          <a:effectLst>
            <a:reflection blurRad="6350" stA="52000" endA="300" endPos="35000" dir="5400000" sy="-100000" algn="bl" rotWithShape="0"/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3864D08-F2F9-45F4-8774-B275C6D228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833" y="0"/>
            <a:ext cx="2322777" cy="182895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5ECA5EE-B8A9-4BCB-83F8-21E8976AB9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3058" y="2001841"/>
            <a:ext cx="4777386" cy="3586772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BC30690-4B3C-466B-85EB-74262DF7BF12}"/>
              </a:ext>
            </a:extLst>
          </p:cNvPr>
          <p:cNvSpPr txBox="1"/>
          <p:nvPr/>
        </p:nvSpPr>
        <p:spPr>
          <a:xfrm>
            <a:off x="2459610" y="801512"/>
            <a:ext cx="928083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</a:rPr>
              <a:t>Обучающиеся, попавшие в трудную жизненную ситуацию, а также обучающиеся из малоимущих семей, проживающих в сельской местности  на труднодоступных и отдаленных территориях, детей-сирот (оставшихся без попечения родителей)</a:t>
            </a:r>
            <a:br>
              <a:rPr lang="ru-RU" b="1" dirty="0">
                <a:solidFill>
                  <a:srgbClr val="002060"/>
                </a:solidFill>
              </a:rPr>
            </a:br>
            <a:r>
              <a:rPr lang="ru-RU" b="1" dirty="0">
                <a:solidFill>
                  <a:srgbClr val="002060"/>
                </a:solidFill>
              </a:rPr>
              <a:t>(Занятия с педагогом –психологом «Путь ученика»)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8FCBE33-9241-441E-BC0C-67BAE72896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5496" y="2130778"/>
            <a:ext cx="2483591" cy="3311454"/>
          </a:xfrm>
          <a:prstGeom prst="rect">
            <a:avLst/>
          </a:prstGeom>
          <a:effectLst>
            <a:reflection blurRad="6350" stA="50000" endA="300" endPos="38500" dist="508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4772933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43185" y="346363"/>
            <a:ext cx="9519838" cy="1324394"/>
          </a:xfrm>
        </p:spPr>
        <p:txBody>
          <a:bodyPr>
            <a:noAutofit/>
          </a:bodyPr>
          <a:lstStyle/>
          <a:p>
            <a:pPr algn="ctr"/>
            <a:br>
              <a:rPr lang="ru-RU" sz="2400" b="1" dirty="0">
                <a:solidFill>
                  <a:schemeClr val="accent3">
                    <a:lumMod val="75000"/>
                  </a:schemeClr>
                </a:solidFill>
              </a:rPr>
            </a:br>
            <a:r>
              <a:rPr lang="ru-RU" sz="2400" b="1" dirty="0">
                <a:solidFill>
                  <a:srgbClr val="FF0000"/>
                </a:solidFill>
                <a:latin typeface="Arial Black" panose="020B0A04020102020204" pitchFamily="34" charset="0"/>
              </a:rPr>
              <a:t>ПРОВЕДЕНИЕ АКЦИИ «НЕДЕЛЯ ДОБРА» </a:t>
            </a:r>
            <a:br>
              <a:rPr lang="ru-RU" sz="2400" b="1" dirty="0">
                <a:solidFill>
                  <a:srgbClr val="FF0000"/>
                </a:solidFill>
                <a:latin typeface="Arial Black" panose="020B0A04020102020204" pitchFamily="34" charset="0"/>
              </a:rPr>
            </a:br>
            <a:r>
              <a:rPr lang="ru-RU" sz="2400" b="1" dirty="0">
                <a:solidFill>
                  <a:srgbClr val="FF0000"/>
                </a:solidFill>
                <a:latin typeface="Arial Black" panose="020B0A04020102020204" pitchFamily="34" charset="0"/>
              </a:rPr>
              <a:t>обучающихся с особыми образовательными потребностями и индивидуальными возможностями здоровья</a:t>
            </a:r>
            <a:br>
              <a:rPr lang="ru-RU" sz="2400" b="1" dirty="0">
                <a:solidFill>
                  <a:srgbClr val="FF0000"/>
                </a:solidFill>
                <a:latin typeface="Arial Black" panose="020B0A04020102020204" pitchFamily="34" charset="0"/>
              </a:rPr>
            </a:br>
            <a:endParaRPr lang="ru-RU" sz="24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54" y="1986844"/>
            <a:ext cx="3337396" cy="2563674"/>
          </a:xfrm>
          <a:effectLst>
            <a:reflection blurRad="6350" stA="50000" endA="300" endPos="55500" dist="50800" dir="5400000" sy="-100000" algn="bl" rotWithShape="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1882" y="1873095"/>
            <a:ext cx="3794063" cy="2858127"/>
          </a:xfrm>
          <a:prstGeom prst="rect">
            <a:avLst/>
          </a:prstGeom>
          <a:effectLst>
            <a:reflection blurRad="6350" stA="50000" endA="300" endPos="55500" dist="101600" dir="5400000" sy="-100000" algn="bl" rotWithShape="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9A57AFF-AD12-4FD1-8740-0DFC29F9B0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8901" y="1784822"/>
            <a:ext cx="3928533" cy="2946400"/>
          </a:xfrm>
          <a:prstGeom prst="rect">
            <a:avLst/>
          </a:prstGeom>
          <a:effectLst>
            <a:reflection blurRad="6350" stA="50000" endA="295" endPos="92000" dist="101600" dir="5400000" sy="-100000" algn="bl" rotWithShape="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E42EBEB-17D0-4330-BBF1-F7BA94ED8F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4566" y="0"/>
            <a:ext cx="2322777" cy="182895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AC1375C-91F8-4F57-992E-20AAB17D86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43184" y="4352105"/>
            <a:ext cx="3231927" cy="242670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perspectiveRelaxedModerately"/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41478642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50636"/>
            <a:ext cx="10515600" cy="729897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 </a:t>
            </a:r>
            <a:r>
              <a:rPr lang="ru-RU" sz="2000" b="1" dirty="0">
                <a:solidFill>
                  <a:srgbClr val="FF0000"/>
                </a:solidFill>
                <a:latin typeface="Arial Black" panose="020B0A04020102020204" pitchFamily="34" charset="0"/>
              </a:rPr>
              <a:t>О    ОБУЧАЮЩИЕСЯ ПРОЯВИВШИЕ  ВЫДАЮЩИЕСЯ ТВОРЧЕСКИЕ  СПОСОБНОСТИ. 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1420" y="1665407"/>
            <a:ext cx="3070579" cy="2019356"/>
          </a:xfrm>
          <a:effectLst>
            <a:reflection blurRad="6350" stA="50000" endA="300" endPos="55500" dist="101600" dir="5400000" sy="-100000" algn="bl" rotWithShape="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646" y="1979595"/>
            <a:ext cx="4041422" cy="2248827"/>
          </a:xfrm>
          <a:prstGeom prst="rect">
            <a:avLst/>
          </a:prstGeom>
          <a:effectLst>
            <a:reflection blurRad="6350" stA="50000" endA="300" endPos="55500" dist="101600" dir="5400000" sy="-100000" algn="bl" rotWithShape="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5906E67-A5C5-4DBC-8DB3-980F330CA9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6345" y="1012250"/>
            <a:ext cx="2494253" cy="3325671"/>
          </a:xfrm>
          <a:prstGeom prst="rect">
            <a:avLst/>
          </a:prstGeom>
          <a:effectLst>
            <a:reflection blurRad="6350" stA="50000" endA="300" endPos="55500" dist="50800" dir="5400000" sy="-100000" algn="bl" rotWithShape="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304AF09-9004-44A2-B598-C284FE2303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30563"/>
            <a:ext cx="2322777" cy="182895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4A9911A-50CD-4098-ACE4-684135E7FAF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9153" y="1045043"/>
            <a:ext cx="1851378" cy="3288632"/>
          </a:xfrm>
          <a:prstGeom prst="rect">
            <a:avLst/>
          </a:prstGeom>
          <a:effectLst>
            <a:reflection blurRad="6350" stA="50000" endA="300" endPos="55500" dist="508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7837525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EE2AA9-9CC7-44FF-BBCB-ACE6315D52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12532" y="306626"/>
            <a:ext cx="6138333" cy="481542"/>
          </a:xfrm>
        </p:spPr>
        <p:txBody>
          <a:bodyPr>
            <a:no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tabLst/>
              <a:defRPr/>
            </a:pPr>
            <a:r>
              <a:rPr lang="ru-RU" sz="2800" dirty="0">
                <a:solidFill>
                  <a:srgbClr val="FF0000"/>
                </a:solidFill>
                <a:latin typeface="Arial Black" panose="020B0A04020102020204" pitchFamily="34" charset="0"/>
              </a:rPr>
              <a:t>"Дорога в спорт"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0938BE92-4813-4468-83F8-1D486D0539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8" y="1753394"/>
            <a:ext cx="3813346" cy="2854051"/>
          </a:xfrm>
          <a:effectLst>
            <a:reflection blurRad="6350" stA="50000" endA="300" endPos="55500" dist="101600" dir="5400000" sy="-100000" algn="bl" rotWithShape="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4249C46-2EBF-4542-A72E-F1247233C3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5025" y="1908157"/>
            <a:ext cx="3813346" cy="2889801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D84BAFA-5A7C-44E8-9BB9-802AA2B05F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679" y="0"/>
            <a:ext cx="2245122" cy="1767813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B04105C-2FC9-4644-B049-4499334FAEB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8670" y="788168"/>
            <a:ext cx="4055582" cy="3041686"/>
          </a:xfrm>
          <a:prstGeom prst="rect">
            <a:avLst/>
          </a:prstGeom>
          <a:effectLst>
            <a:reflection blurRad="6350" stA="50000" endA="300" endPos="55500" dist="508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9813820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D30418EE-779E-4611-863B-15C762DC9A3D}"/>
              </a:ext>
            </a:extLst>
          </p:cNvPr>
          <p:cNvSpPr txBox="1">
            <a:spLocks/>
          </p:cNvSpPr>
          <p:nvPr/>
        </p:nvSpPr>
        <p:spPr>
          <a:xfrm>
            <a:off x="1492186" y="224919"/>
            <a:ext cx="10699814" cy="9122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0" i="0" u="none" strike="noStrike" kern="1200" cap="none" spc="0" normalizeH="0" baseline="0" noProof="0" dirty="0">
                <a:ln>
                  <a:noFill/>
                </a:ln>
                <a:solidFill>
                  <a:srgbClr val="E65331">
                    <a:lumMod val="75000"/>
                  </a:srgbClr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>Конкурсная программа «А ну-ка, парни!»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CFCA689-9201-4CAF-BCB5-C7C044462D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777" y="105590"/>
            <a:ext cx="2111023" cy="1662223"/>
          </a:xfrm>
          <a:prstGeom prst="rect">
            <a:avLst/>
          </a:prstGeom>
        </p:spPr>
      </p:pic>
      <p:pic>
        <p:nvPicPr>
          <p:cNvPr id="10" name="Объект 3">
            <a:extLst>
              <a:ext uri="{FF2B5EF4-FFF2-40B4-BE49-F238E27FC236}">
                <a16:creationId xmlns:a16="http://schemas.microsoft.com/office/drawing/2014/main" id="{9DA0ABBC-136D-4912-90AA-F3BF0662A8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3765" y="858533"/>
            <a:ext cx="4294602" cy="3224338"/>
          </a:xfrm>
          <a:prstGeom prst="rect">
            <a:avLst/>
          </a:prstGeom>
          <a:effectLst>
            <a:reflection blurRad="6350" stA="50000" endA="300" endPos="55500" dist="101600" dir="5400000" sy="-100000" algn="bl" rotWithShape="0"/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57D37DC-3B56-4E4A-8BBD-B69EFB7476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8324" y="3605271"/>
            <a:ext cx="4854016" cy="3027810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3DFB7AB-1679-41D6-A7E9-7DA8BF8836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5777" y="3605271"/>
            <a:ext cx="3771776" cy="2828832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5983395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54C4D4-90D9-4553-9C8B-DB9F2F0D74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9398" y="365125"/>
            <a:ext cx="9244401" cy="1034697"/>
          </a:xfrm>
        </p:spPr>
        <p:txBody>
          <a:bodyPr>
            <a:normAutofit/>
          </a:bodyPr>
          <a:lstStyle/>
          <a:p>
            <a:pPr algn="ctr"/>
            <a:r>
              <a:rPr lang="ru-RU" sz="2800" dirty="0">
                <a:solidFill>
                  <a:srgbClr val="C00000"/>
                </a:solidFill>
                <a:latin typeface="Arial Black" panose="020B0A04020102020204" pitchFamily="34" charset="0"/>
              </a:rPr>
              <a:t>ОЦЕНКА ЭФФЕКТИВНОСТИ ВЗАИМОДЕЙСТВИЯ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C7BC276-4875-4138-91E9-74B343D423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ru-RU" dirty="0">
                <a:latin typeface="Arial Black" panose="020B0A04020102020204" pitchFamily="34" charset="0"/>
              </a:rPr>
              <a:t>повышение профессионального уровня и навыков всех без исключения сотрудников, вовлеченных в систему наставничества, включая самого наставника;</a:t>
            </a:r>
          </a:p>
          <a:p>
            <a:r>
              <a:rPr lang="ru-RU" dirty="0">
                <a:latin typeface="Arial Black" panose="020B0A04020102020204" pitchFamily="34" charset="0"/>
              </a:rPr>
              <a:t>снижение текучести кадров за счет усиления профессиональной мотивации молодых педагогов и предоставления дополнительных возможностей для повышения профессионального статуса более опытных;</a:t>
            </a:r>
          </a:p>
          <a:p>
            <a:r>
              <a:rPr lang="ru-RU" dirty="0">
                <a:latin typeface="Arial Black" panose="020B0A04020102020204" pitchFamily="34" charset="0"/>
              </a:rPr>
              <a:t> снижение риска профессионального выгорания наиболее опытных педагогов- носителей знаний, навыков;</a:t>
            </a:r>
          </a:p>
          <a:p>
            <a:r>
              <a:rPr lang="ru-RU" dirty="0">
                <a:latin typeface="Arial Black" panose="020B0A04020102020204" pitchFamily="34" charset="0"/>
              </a:rPr>
              <a:t>укрепление профессионального сотрудничества всех членов коллектива.</a:t>
            </a:r>
          </a:p>
          <a:p>
            <a:r>
              <a:rPr lang="ru-RU" dirty="0">
                <a:latin typeface="Arial Black" panose="020B0A04020102020204" pitchFamily="34" charset="0"/>
              </a:rPr>
              <a:t> количественный и качественный рост успешно реализованных образовательных и творческих проектов.</a:t>
            </a:r>
          </a:p>
          <a:p>
            <a:r>
              <a:rPr lang="ru-RU" dirty="0">
                <a:latin typeface="Arial Black" panose="020B0A04020102020204" pitchFamily="34" charset="0"/>
              </a:rPr>
              <a:t>модернизация воспитательной деятельности образовательных организаций на основе системного подхода и традиционных базовых ценностей </a:t>
            </a:r>
          </a:p>
          <a:p>
            <a:r>
              <a:rPr lang="ru-RU" dirty="0">
                <a:latin typeface="Arial Black" panose="020B0A04020102020204" pitchFamily="34" charset="0"/>
              </a:rPr>
              <a:t>ориентация педагогического сообщества  на единые методологические основания системного подхода к воспитанию</a:t>
            </a:r>
          </a:p>
          <a:p>
            <a:r>
              <a:rPr lang="ru-RU" dirty="0">
                <a:latin typeface="Arial Black" panose="020B0A04020102020204" pitchFamily="34" charset="0"/>
              </a:rPr>
              <a:t>формирование умений анализировать причины успехов и неудач воспитательного процесса в школе.</a:t>
            </a:r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D18DBBA-1AF8-4B90-8877-73F345EA8B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9555" y="50297"/>
            <a:ext cx="2109399" cy="1664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45326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160</TotalTime>
  <Words>489</Words>
  <Application>Microsoft Office PowerPoint</Application>
  <PresentationFormat>Широкоэкранный</PresentationFormat>
  <Paragraphs>38</Paragraphs>
  <Slides>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7" baseType="lpstr">
      <vt:lpstr>Arial</vt:lpstr>
      <vt:lpstr>Arial Black</vt:lpstr>
      <vt:lpstr>Calibri</vt:lpstr>
      <vt:lpstr>Calibri Light</vt:lpstr>
      <vt:lpstr>Monotype Corsiva</vt:lpstr>
      <vt:lpstr>Times New Roman</vt:lpstr>
      <vt:lpstr>Trebuchet MS</vt:lpstr>
      <vt:lpstr>Тема Office</vt:lpstr>
      <vt:lpstr>   Стародубский муниципальный округ. «Эффективная реализация рабочих программ воспитания» </vt:lpstr>
      <vt:lpstr>Презентация PowerPoint</vt:lpstr>
      <vt:lpstr> Мероприятия, проведенные в рамках реализации целевой модели наставничества в форме  «образовательная организация-образовательная организация» </vt:lpstr>
      <vt:lpstr>ПРИМЕРЫ ПРОВЕДЕННЫХ МЕРОПРИЯТИЙ</vt:lpstr>
      <vt:lpstr> ПРОВЕДЕНИЕ АКЦИИ «НЕДЕЛЯ ДОБРА»  обучающихся с особыми образовательными потребностями и индивидуальными возможностями здоровья </vt:lpstr>
      <vt:lpstr> О    ОБУЧАЮЩИЕСЯ ПРОЯВИВШИЕ  ВЫДАЮЩИЕСЯ ТВОРЧЕСКИЕ  СПОСОБНОСТИ. </vt:lpstr>
      <vt:lpstr>"Дорога в спорт"</vt:lpstr>
      <vt:lpstr>Презентация PowerPoint</vt:lpstr>
      <vt:lpstr>ОЦЕНКА ЭФФЕКТИВНОСТИ ВЗАИМОДЕЙСТВИЯ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IRBIS</dc:creator>
  <cp:lastModifiedBy>IRBIS</cp:lastModifiedBy>
  <cp:revision>17</cp:revision>
  <dcterms:created xsi:type="dcterms:W3CDTF">2023-11-27T20:41:48Z</dcterms:created>
  <dcterms:modified xsi:type="dcterms:W3CDTF">2023-11-28T08:47:15Z</dcterms:modified>
</cp:coreProperties>
</file>