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4" r:id="rId19"/>
    <p:sldId id="273" r:id="rId20"/>
    <p:sldId id="276" r:id="rId21"/>
    <p:sldId id="275" r:id="rId22"/>
    <p:sldId id="277" r:id="rId23"/>
    <p:sldId id="278" r:id="rId24"/>
    <p:sldId id="281" r:id="rId25"/>
    <p:sldId id="279" r:id="rId26"/>
    <p:sldId id="280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72"/>
      </p:cViewPr>
      <p:guideLst>
        <p:guide orient="horz" pos="22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34000">
              <a:schemeClr val="accent3">
                <a:lumMod val="60000"/>
                <a:lumOff val="40000"/>
              </a:schemeClr>
            </a:gs>
            <a:gs pos="57000">
              <a:schemeClr val="accent4">
                <a:lumMod val="40000"/>
                <a:lumOff val="60000"/>
              </a:schemeClr>
            </a:gs>
            <a:gs pos="73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«ПРИМЕНЕНИЕ ТРАВМО-ФОКУСИРОВАННОЙ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ПСИХОЛОГИЧЕСКОЙ РАБОТЕ С ДЕТЬМИ»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19694"/>
            <a:ext cx="2880320" cy="287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467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Когнитивно-бихевиоральный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к кризисным и экстремальным ситуациям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Экстремальное и кризисное состояние –</a:t>
            </a:r>
          </a:p>
          <a:p>
            <a:pPr marL="0" indent="0">
              <a:buNone/>
            </a:pP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стресс, вызванный </a:t>
            </a:r>
            <a:r>
              <a:rPr lang="ru-R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макрострессорами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сверхсильными стрессорами, которые человек оценивает как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угрожающие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Перре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М., 2004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Стрессоры оцениваются: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опасности относительно гомеостаза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собственных ресурсов (внутренних или внешних)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преодоления этого воздействия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56866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12776"/>
            <a:ext cx="3719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Ответные реакции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542411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поведенческие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когнитивные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эмоциональные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7212" y="4941168"/>
            <a:ext cx="7437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кризисных ситуациях картина мира как целостный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-аффективный образ реальности претерпевает изменение со стороны жизненных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03" y="1556792"/>
            <a:ext cx="417470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86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2627784" y="1378318"/>
            <a:ext cx="4248472" cy="37444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Кризисные состояния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899592" y="548680"/>
            <a:ext cx="2520280" cy="172819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Эмоциональная реакция на ситуацию 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</a:rPr>
              <a:t>(чувства)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588224" y="3573463"/>
            <a:ext cx="2376264" cy="194376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Когнитивный личностный поведенческий компонент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4293097"/>
            <a:ext cx="2592288" cy="208823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Эмоциональная реакция на </a:t>
            </a:r>
            <a:r>
              <a:rPr lang="ru-RU" dirty="0" smtClean="0">
                <a:solidFill>
                  <a:srgbClr val="FFC000"/>
                </a:solidFill>
              </a:rPr>
              <a:t>собственную реакцию </a:t>
            </a:r>
            <a:endParaRPr lang="ru-RU" dirty="0">
              <a:solidFill>
                <a:srgbClr val="FFC000"/>
              </a:solidFill>
            </a:endParaRPr>
          </a:p>
          <a:p>
            <a:pPr algn="ctr"/>
            <a:r>
              <a:rPr lang="ru-RU" dirty="0" smtClean="0">
                <a:solidFill>
                  <a:srgbClr val="FFC000"/>
                </a:solidFill>
              </a:rPr>
              <a:t>(</a:t>
            </a:r>
            <a:r>
              <a:rPr lang="ru-RU" dirty="0" err="1" smtClean="0">
                <a:solidFill>
                  <a:srgbClr val="FFC000"/>
                </a:solidFill>
              </a:rPr>
              <a:t>метачувства</a:t>
            </a:r>
            <a:r>
              <a:rPr lang="ru-RU" dirty="0">
                <a:solidFill>
                  <a:srgbClr val="FFC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1489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2431" y="476672"/>
            <a:ext cx="6647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проявления стресса</a:t>
            </a: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395536" y="1412776"/>
            <a:ext cx="3240360" cy="648072"/>
          </a:xfrm>
          <a:prstGeom prst="round2Same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ЭМОЦИОНАЛЬНЫЕ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395536" y="2708920"/>
            <a:ext cx="3240360" cy="720527"/>
          </a:xfrm>
          <a:prstGeom prst="round1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ПОВЕДЕНЧЕСКИЕ</a:t>
            </a:r>
            <a:endParaRPr lang="ru-RU" b="1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95536" y="4100009"/>
            <a:ext cx="3312368" cy="648072"/>
          </a:xfrm>
          <a:prstGeom prst="round2Same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ФИЗИОЛОГИЧЕСКИЕ</a:t>
            </a:r>
            <a:endParaRPr lang="ru-RU" b="1" dirty="0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399092" y="5229200"/>
            <a:ext cx="3308812" cy="637788"/>
          </a:xfrm>
          <a:prstGeom prst="round2Same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ИНТЕЛЛЕКТУАЛЬНЫЕ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118455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Печаль, гнев, вина, тревога, одиночество, усталость, беспомощность, шок, тоска, освобождение, успокоение, депрессия, отчаяние, тревога, чувство вины, гнев,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ангедония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чувство одиночества, беспомощность и безнадёжность и др</a:t>
            </a:r>
            <a:r>
              <a:rPr lang="ru-RU" sz="14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400007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аппетита, нарушение сна, вялость, истощение, ослабление иммунитета, бессонница, напряжение в груди, комок в горле, трудности дыхания, сверхчувствительность к шуму, деперсонализация и др.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256135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Протест, равнодушие, плаксивость, замыкание в себе, агрессия, пристрастие к алкоголю и наркотикам, суицид, избегание социума, отсутствие интереса к любимым занятиям, протестное поведение и др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80866" y="5229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Спутанность, навязчивые мысли,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дисфункциональные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убеждения, мысли, вызывающие заниженную самооценку, угрызения совести, когнитивные искажения, проблемы с памятью и концентрацией внимания.</a:t>
            </a:r>
          </a:p>
        </p:txBody>
      </p:sp>
    </p:spTree>
    <p:extLst>
      <p:ext uri="{BB962C8B-B14F-4D97-AF65-F5344CB8AC3E}">
        <p14:creationId xmlns:p14="http://schemas.microsoft.com/office/powerpoint/2010/main" val="3060619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998" y="620688"/>
            <a:ext cx="79208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Травматический стресс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состояние, возникающее у человека, пережившего ситуацию, выходящую за рамки обычного человеческого опыта: угрозу своей жизни или жизни близких людей, смерть, участие в боевых действиях, насилие, стихийные бедствия, катастрофы и т.п.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Травматический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возникает в случае, когда одномоментно присутствуют 2 компонента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возможности контролировать ситуацию, невозможность что-либо сделать,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беспомощность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угроза своей жизни или жизни близких людей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характеризуются сильным психотравмирующим воздействием событий, происшествий и обстоятельств, которые влияют на психику человека, что иногда может приводить 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нарушения в деятельности, в межличностной сфере, а также реакции, выходящие за пределы нормы и ожидаемых реакций на стресс (агрессия, депрессия, аутизм, тревожность и др.)</a:t>
            </a:r>
          </a:p>
        </p:txBody>
      </p:sp>
    </p:spTree>
    <p:extLst>
      <p:ext uri="{BB962C8B-B14F-4D97-AF65-F5344CB8AC3E}">
        <p14:creationId xmlns:p14="http://schemas.microsoft.com/office/powerpoint/2010/main" val="2876386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действия травмы на детей и подростков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720840"/>
            <a:ext cx="68407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незрелость:</a:t>
            </a: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непонимание причинно-следственных связей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недостаток опыта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зависимость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доверчивость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невозможность самому обратиться за помощью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необходимость решать возрастные задачи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психики и развития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3178238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травм 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Единичная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стрессовое событие огромной эмоциональной интенсивности, которое случилось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единоразово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имеет очень конкретные временные границы. Человек обычно помнит время начала травмирующего события, приблизительно или точно может описать характер события и определяет момент окончания. Пример такой травмы – теракты, смерть близкого человека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 пролонгированная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(кумулятивная) – имеет затяжной характер, так как в этом случае имеет место длительное воздействие отрицательных явлений на психику человека, примером может быть насилие в семье, унижение на работе или в окружении, а также страх за благополучие своих близких.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(сложное травматическое расстройство) – развивается в ответ на длительный, повторяющийся опыт межличностной травмы, связанной с психологическим, сексуальным, физическим насилием и пренебрежением в детском возрасте, с хроническим насилием со стороны интимного партнера в ситуации, когда человек не может этого избежать. </a:t>
            </a:r>
          </a:p>
        </p:txBody>
      </p:sp>
    </p:spTree>
    <p:extLst>
      <p:ext uri="{BB962C8B-B14F-4D97-AF65-F5344CB8AC3E}">
        <p14:creationId xmlns:p14="http://schemas.microsoft.com/office/powerpoint/2010/main" val="389682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6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Негативный характер переживаний.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первое место в травматической ситуации выходят ощущения и эмоции отрицательного характера («Мне плохо»).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интенсивность переживаний.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и интенсивность чувств в кризисной ситуации значительно превосходит те эмоции, которые ребенок испытывает в повседневной жизни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(«Я этого не вынесу»).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 переживаний.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Кризисное состояние насыщено самыми разнообразными эмоциями и переживаниями: подавленность, страх, чувство вины, обида, злоба, беспомощность, безнадежность, одиночество и т.д.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Противоречивость переживаний.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многообразия чувств, которые испытывает подросток в кризисной ситуации, многие носят противоречивый характер. То, что в обыденной жизни практически не совместимо, в кризисном состоянии часто неотделимо друг от друга.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Неприятие переживаний.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чувства, которыми насыщено кризисное состояние, неприемлемы не только для окружающих, но и не принимаются самим ребенком.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32656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травматических переживаний характерно: </a:t>
            </a:r>
          </a:p>
        </p:txBody>
      </p:sp>
    </p:spTree>
    <p:extLst>
      <p:ext uri="{BB962C8B-B14F-4D97-AF65-F5344CB8AC3E}">
        <p14:creationId xmlns:p14="http://schemas.microsoft.com/office/powerpoint/2010/main" val="216444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97839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стабилизации (1/3):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образование, релаксация, эмоциональное обучение и модуляция, когнитивная адаптация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интеграции/консолидации( 1/3):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нормального психического состояния, улучшение безопасности, совместные сессии с родителями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изложения (1/3):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травматической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404664"/>
            <a:ext cx="51647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1843005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609" y="332656"/>
            <a:ext cx="835292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TF-CBT «PRACTICE»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PSYCHEDUCATION AND PARENTING SKILLS – психологическое образование родителей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RELAXATION TECHNIQUES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релаксации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AFFECTIVE EXPRESSION AND REGULATION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и регуляция эмоций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COPING AND PROCESSING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совладание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мыслями и реструктурирование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 NARRATIVE AND PROCESSING – градуированная экспозиция воспоминаний о травме, переработка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дисфункциональных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мыслей, связанных с травмой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IN-VIVO EXPOSURE – Десенсибилизация, градуированная экспозиция в естественных условиях, касающаяся ситуаций, напоминающих о травме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CONJOINT PARENT/CHILD SESSIONS – совместные сессии родителей и детей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ENCHANSING PERSONAL SAFETY ANF FUTURE GROWTH – укрепление знаний и навыков собственной безопасности (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будущего) </a:t>
            </a:r>
          </a:p>
        </p:txBody>
      </p:sp>
    </p:spTree>
    <p:extLst>
      <p:ext uri="{BB962C8B-B14F-4D97-AF65-F5344CB8AC3E}">
        <p14:creationId xmlns:p14="http://schemas.microsoft.com/office/powerpoint/2010/main" val="218811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96752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травма: основные концепции травмы и механизмы возникновения.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27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работы с жертвами травли: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997839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Нейтрализация негативного эмоционального состояния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Поиск ресурсов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Работа с самооценкой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Повышение уверенности в себе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Разбор ситуации, принятие дальнейшего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2539430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556" y="295642"/>
            <a:ext cx="831692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вестись не только с жертвой и не столько с жертвой, сколько с коллективом.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взрослым, который отвечает за этот коллектив, - классным руководителем, воспитателем, куратором и пр.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 – обязательно с родителями ребенка.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необходимо донести следующее: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травля – проблема не только жертвы и не столько жертвы, сколько агрессоров и всего коллектива;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нельзя замалчивать это и закрывать на это глаза, такое недопустимо;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травля оказывает огромное негативное влияние на всех участников, на жертву – в первую очередь;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дело дошло до прямых угроз в адрес ребенка, особенно если они зафиксированы (скриншоты переписки в сети, сообщений в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телефоне и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это можно и нужно предъявить при обращении в полицию;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ребенку нужно предоставить всю помощь и поддержку, на которую способна семья, это может стать самым лучшим ресурсом, который только есть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605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этап «Что дальше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10112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Когда </a:t>
            </a:r>
            <a:r>
              <a:rPr lang="ru-RU" dirty="0"/>
              <a:t>снято напряжение, когда клиент напитан ресурсом и более-менее уверен в себе, можно приступать к проработке дальнейших действий.</a:t>
            </a:r>
          </a:p>
          <a:p>
            <a:endParaRPr lang="ru-RU" dirty="0"/>
          </a:p>
          <a:p>
            <a:r>
              <a:rPr lang="ru-RU" dirty="0"/>
              <a:t>Лучше всего работает техника «Плюсы и минусы» - подробный разбор нескольких вариантов дальнейшего развития событий.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- </a:t>
            </a:r>
            <a:r>
              <a:rPr lang="ru-RU" dirty="0"/>
              <a:t>сменить школу;</a:t>
            </a:r>
          </a:p>
          <a:p>
            <a:r>
              <a:rPr lang="ru-RU" dirty="0"/>
              <a:t>- остаться в старой, но «качать права» - привлекать к решению проблемы школьную администрацию, психолога, социального педагога, при необходимости – полицию;</a:t>
            </a:r>
          </a:p>
          <a:p>
            <a:r>
              <a:rPr lang="ru-RU" dirty="0"/>
              <a:t>- остаться в старой школе и оставить все, как есть.</a:t>
            </a:r>
          </a:p>
        </p:txBody>
      </p:sp>
    </p:spTree>
    <p:extLst>
      <p:ext uri="{BB962C8B-B14F-4D97-AF65-F5344CB8AC3E}">
        <p14:creationId xmlns:p14="http://schemas.microsoft.com/office/powerpoint/2010/main" val="3387704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«Выговориться»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20840"/>
            <a:ext cx="806489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снятие напряжения, выплеск негативных эмоций, на то, чтобы «просто выговориться и выпустить пар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(1-2)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здесь: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безопасное место, чтобы помочь тебе почувствовать себя лучше после того, как ты пережил расстраивающее событие Ты сможешь рисовать, писать, говорить и играть! И узнаешь много важного о: расстраивающих событиях, чувствах, расслаблении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 том, как оставаться в безопасности Ты также узнаешь много нового о себе: своих мыслях, чувствах, действиях, сильных сторонах и мечтах! Нарисуй картинку, чтобы показать, как ты себя чувствуешь сегодня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хочешь спросить что-нибудь о терапии?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02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445250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487941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«пустого стула», визуализации, работа с МАК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расслабления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04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«Мои ресурсы».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136339"/>
            <a:ext cx="79208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снятия напряжения, прежде чем идти дальше, следует обсудить с клиентом имеющиеся у него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(1-2)</a:t>
            </a:r>
          </a:p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объяснить, почему мы не начали сразу разбор ситуаций травли, а ушли в такую «далекую от темы» сторону. Это нужно для того, чтобы были силы работать с травмирующим событием.</a:t>
            </a:r>
          </a:p>
        </p:txBody>
      </p:sp>
    </p:spTree>
    <p:extLst>
      <p:ext uri="{BB962C8B-B14F-4D97-AF65-F5344CB8AC3E}">
        <p14:creationId xmlns:p14="http://schemas.microsoft.com/office/powerpoint/2010/main" val="2248936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196752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жертв травли часто и очень сильно страдает самооценка, ее нужно поднять до адекватного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(1-3)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703" y="398362"/>
            <a:ext cx="8208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«Я-человек» («Я-хороший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к повысить самооценку? | Телефон доверия 8-800-2000-1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8604">
            <a:off x="683568" y="2420888"/>
            <a:ext cx="238014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63" y="2212415"/>
            <a:ext cx="2890465" cy="34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81128"/>
            <a:ext cx="3062451" cy="172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091" y="2348880"/>
            <a:ext cx="3410523" cy="191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927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 «Я уверен в себе».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67007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навыков уверенного поведения, в первую очередь – в сложных для клиента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 (1-3)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Арсенал техник: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театральных приемов «Театр одного актера» до обсуждения или разыгрывания ситуаций с куклами, пластилином, МАК. Хотя лучше использовать те, что включают работу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2625">
            <a:off x="215320" y="4152865"/>
            <a:ext cx="2879259" cy="182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479">
            <a:off x="3712604" y="4218551"/>
            <a:ext cx="2921464" cy="204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08460"/>
            <a:ext cx="2910120" cy="19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014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978" y="1628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Логин: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Пароль: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stellit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1704" y="3068960"/>
            <a:ext cx="68405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://tft.stellitcenter.ru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1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77686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Психотравмирующая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Экстремальная или кризисная ситуация, обладающая потенциально психотравмирующими свойствами, т. е. характеристиками, потенциально нарушающими адаптацию человека, приводящими к болезненным проявлениям, провоцирующим нарушения в психическом и личностном развитии.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экстремальных и кризисных ситуациях в случаях, когда не хватает ресурсов, необходимых для результативного функционирования психики и разрешения задачи самосохранения и обеспечения деятельности, возникает психическая травма (Хрусталева Н.С, 2020).</a:t>
            </a:r>
          </a:p>
        </p:txBody>
      </p:sp>
    </p:spTree>
    <p:extLst>
      <p:ext uri="{BB962C8B-B14F-4D97-AF65-F5344CB8AC3E}">
        <p14:creationId xmlns:p14="http://schemas.microsoft.com/office/powerpoint/2010/main" val="203906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4888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Психическая травма </a:t>
            </a:r>
          </a:p>
          <a:p>
            <a:pPr marR="1281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 индивидуальная реакция на то или иное, как правило, трагическое или чрезвычайно значимое для личности событие, вызывающее чрезмерное психическое напряжение и последующие негативные переживания, которые не могут быть преодолены самостоятельно и вызывают устойчивые изменения состояния и поведения.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59970"/>
            <a:ext cx="7488832" cy="333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67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9139" y="332656"/>
            <a:ext cx="62074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Психическая травма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1981943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целостности функционирования психики человека, вызванное экстремальной ситуацией, в которой экстремальные факторы действуют во времени и пространстве, имеют определенное значение для личности и субъективно оцениваются ею как необычная, выходящая за пределы обычного, «нормального человеческого опыта»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312368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43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44855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травмы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1480122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травма – это переживание беспомощности перед лицом невыносимой опасности, тревоги и инстинктивного возбуждения (С. Эта, Р. 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Пинуса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«Посттравматическое стрессовое расстройство у детей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Психическая травма – жизненное переживание, которое подавляет как психические, так и биологические механизмы управления (В. 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Ван-дер-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 – это событие бытия, характеризующееся тремя ведущими критериями: неожиданностью, опасностью и подавлением (Ч. Фигли)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508108"/>
            <a:ext cx="1810713" cy="464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158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Травматические события (чрезвычайные ситуации)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844824"/>
            <a:ext cx="60841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Стихийные бедствия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Техногенные катастрофы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Войны, гражданские конфликты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(сексуальное, физическое; множественная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и эмоциональное насилие)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Тяжёлое,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стигматизирующее, заболевание (онкологическое, ВИЧ, в отдельных случаях – туберкулёз)</a:t>
            </a:r>
          </a:p>
        </p:txBody>
      </p:sp>
    </p:spTree>
    <p:extLst>
      <p:ext uri="{BB962C8B-B14F-4D97-AF65-F5344CB8AC3E}">
        <p14:creationId xmlns:p14="http://schemas.microsoft.com/office/powerpoint/2010/main" val="165336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1"/>
            <a:ext cx="7073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Подходы к определению «травма»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3889" y="1484784"/>
            <a:ext cx="56166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/>
              <a:t>через события, которые вызывают психическую </a:t>
            </a:r>
            <a:r>
              <a:rPr lang="ru-RU" sz="2800" dirty="0" smtClean="0"/>
              <a:t>травму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/>
              <a:t>через переживания, вызванные травмирующим </a:t>
            </a:r>
            <a:r>
              <a:rPr lang="ru-RU" sz="2800" dirty="0" smtClean="0"/>
              <a:t>событием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/>
              <a:t>через последствия, которые проявляются через какое-то время после травмирующих событий</a:t>
            </a:r>
          </a:p>
        </p:txBody>
      </p:sp>
    </p:spTree>
    <p:extLst>
      <p:ext uri="{BB962C8B-B14F-4D97-AF65-F5344CB8AC3E}">
        <p14:creationId xmlns:p14="http://schemas.microsoft.com/office/powerpoint/2010/main" val="9724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Поведение </a:t>
            </a:r>
            <a:r>
              <a:rPr lang="ru-RU" sz="2000" b="1" i="1" dirty="0"/>
              <a:t>человека в жизненной ситуации (в том числе и трудной) – результат взаимодействия внешних и внутренних </a:t>
            </a:r>
            <a:r>
              <a:rPr lang="ru-RU" sz="2000" b="1" i="1" dirty="0" smtClean="0"/>
              <a:t>условий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 </a:t>
            </a:r>
            <a:r>
              <a:rPr lang="ru-RU" sz="2000" i="1" dirty="0"/>
              <a:t>Н.Г. Обухова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41" y="1600200"/>
            <a:ext cx="69557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3916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1560</Words>
  <Application>Microsoft Office PowerPoint</Application>
  <PresentationFormat>Экран (4:3)</PresentationFormat>
  <Paragraphs>161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«ПРИМЕНЕНИЕ ТРАВМО-ФОКУСИРОВАННОЙ ТЕРАПИИ  В ПСИХОЛОГИЧЕСКОЙ РАБОТЕ С ДЕТЬМИ»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Поведение человека в жизненной ситуации (в том числе и трудной) – результат взаимодействия внешних и внутренних условий  Н.Г. Обухова</vt:lpstr>
      <vt:lpstr>Когнитивно-бихевиоральный подход к кризисным и экстремальным ситуациям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психологической работы с жертвами травли: </vt:lpstr>
      <vt:lpstr>Презентация PowerPoint</vt:lpstr>
      <vt:lpstr>5 этап «Что дальше?» </vt:lpstr>
      <vt:lpstr>1 этап «Выговориться» </vt:lpstr>
      <vt:lpstr>Презентация PowerPoint</vt:lpstr>
      <vt:lpstr>2 этап «Мои ресурсы». </vt:lpstr>
      <vt:lpstr> </vt:lpstr>
      <vt:lpstr>4 этап «Я уверен в себе». </vt:lpstr>
      <vt:lpstr>Логин: tft Пароль: stellit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comp</cp:lastModifiedBy>
  <cp:revision>36</cp:revision>
  <dcterms:created xsi:type="dcterms:W3CDTF">2023-11-21T05:55:15Z</dcterms:created>
  <dcterms:modified xsi:type="dcterms:W3CDTF">2023-11-22T05:37:26Z</dcterms:modified>
</cp:coreProperties>
</file>