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599F2-DD31-43DF-9236-33A47366B8E4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168CEDE-3F2C-470C-9458-2784A0013C13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Профориентационные</a:t>
          </a:r>
          <a:r>
            <a:rPr lang="ru-RU" dirty="0">
              <a:solidFill>
                <a:schemeClr val="tx1"/>
              </a:solidFill>
            </a:rPr>
            <a:t> образовательные </a:t>
          </a:r>
          <a:r>
            <a:rPr lang="ru-RU" dirty="0" err="1">
              <a:solidFill>
                <a:schemeClr val="tx1"/>
              </a:solidFill>
            </a:rPr>
            <a:t>интенсивы</a:t>
          </a:r>
          <a:endParaRPr lang="ru-RU" dirty="0">
            <a:solidFill>
              <a:schemeClr val="tx1"/>
            </a:solidFill>
          </a:endParaRPr>
        </a:p>
      </dgm:t>
    </dgm:pt>
    <dgm:pt modelId="{52DF619E-2B9E-4979-996B-3A15894A32DB}" type="parTrans" cxnId="{16152B9A-3263-464C-8B32-0B14E0F4C2F8}">
      <dgm:prSet/>
      <dgm:spPr/>
      <dgm:t>
        <a:bodyPr/>
        <a:lstStyle/>
        <a:p>
          <a:endParaRPr lang="ru-RU"/>
        </a:p>
      </dgm:t>
    </dgm:pt>
    <dgm:pt modelId="{EB3BB24F-53EA-4395-BE4F-C1B6023D29C9}" type="sibTrans" cxnId="{16152B9A-3263-464C-8B32-0B14E0F4C2F8}">
      <dgm:prSet/>
      <dgm:spPr/>
      <dgm:t>
        <a:bodyPr/>
        <a:lstStyle/>
        <a:p>
          <a:endParaRPr lang="ru-RU"/>
        </a:p>
      </dgm:t>
    </dgm:pt>
    <dgm:pt modelId="{7FFB23E1-B908-4ED5-B996-6D89A1431FEC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Профориентационная</a:t>
          </a:r>
          <a:r>
            <a:rPr lang="ru-RU" dirty="0">
              <a:solidFill>
                <a:schemeClr val="tx1"/>
              </a:solidFill>
            </a:rPr>
            <a:t> проба</a:t>
          </a:r>
        </a:p>
      </dgm:t>
    </dgm:pt>
    <dgm:pt modelId="{5EA6B8CA-B6D0-4DBA-A904-A5F846E6F64D}" type="parTrans" cxnId="{04898825-120D-4743-9F96-9A226490C59C}">
      <dgm:prSet/>
      <dgm:spPr/>
      <dgm:t>
        <a:bodyPr/>
        <a:lstStyle/>
        <a:p>
          <a:endParaRPr lang="ru-RU"/>
        </a:p>
      </dgm:t>
    </dgm:pt>
    <dgm:pt modelId="{A7607E5D-DAB9-4861-B125-1BD6EFCADFA2}" type="sibTrans" cxnId="{04898825-120D-4743-9F96-9A226490C59C}">
      <dgm:prSet/>
      <dgm:spPr/>
      <dgm:t>
        <a:bodyPr/>
        <a:lstStyle/>
        <a:p>
          <a:endParaRPr lang="ru-RU"/>
        </a:p>
      </dgm:t>
    </dgm:pt>
    <dgm:pt modelId="{509532E6-DCAC-431D-B7B9-0C07CAD41238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Профориентационное</a:t>
          </a:r>
          <a:r>
            <a:rPr lang="ru-RU" dirty="0">
              <a:solidFill>
                <a:schemeClr val="tx1"/>
              </a:solidFill>
            </a:rPr>
            <a:t> сетевое взаимодействие со школами </a:t>
          </a:r>
        </a:p>
        <a:p>
          <a:r>
            <a:rPr lang="ru-RU" dirty="0" err="1">
              <a:solidFill>
                <a:schemeClr val="tx1"/>
              </a:solidFill>
            </a:rPr>
            <a:t>Дятьковского</a:t>
          </a:r>
          <a:r>
            <a:rPr lang="ru-RU" dirty="0">
              <a:solidFill>
                <a:schemeClr val="tx1"/>
              </a:solidFill>
            </a:rPr>
            <a:t> района</a:t>
          </a:r>
        </a:p>
      </dgm:t>
    </dgm:pt>
    <dgm:pt modelId="{BF364CEF-1041-4670-8E3F-5F7B5BBA3690}" type="parTrans" cxnId="{5BADA15D-7AFE-4CA1-B146-23E30A860B72}">
      <dgm:prSet/>
      <dgm:spPr/>
      <dgm:t>
        <a:bodyPr/>
        <a:lstStyle/>
        <a:p>
          <a:endParaRPr lang="ru-RU"/>
        </a:p>
      </dgm:t>
    </dgm:pt>
    <dgm:pt modelId="{DA6C5D1B-A351-46A9-B900-A706D0A0ABB1}" type="sibTrans" cxnId="{5BADA15D-7AFE-4CA1-B146-23E30A860B72}">
      <dgm:prSet/>
      <dgm:spPr/>
      <dgm:t>
        <a:bodyPr/>
        <a:lstStyle/>
        <a:p>
          <a:endParaRPr lang="ru-RU"/>
        </a:p>
      </dgm:t>
    </dgm:pt>
    <dgm:pt modelId="{8A4F9F3A-7924-4061-9FB0-42F1949EE842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Профориентационные</a:t>
          </a:r>
          <a:r>
            <a:rPr lang="ru-RU" dirty="0">
              <a:solidFill>
                <a:schemeClr val="tx1"/>
              </a:solidFill>
            </a:rPr>
            <a:t> игры, олимпиады</a:t>
          </a:r>
        </a:p>
      </dgm:t>
    </dgm:pt>
    <dgm:pt modelId="{CB4ED3D2-AE92-44DB-A96C-F61CC6E5B6C5}" type="parTrans" cxnId="{EE3FC2B1-0D74-43D8-B51C-10FF383507DF}">
      <dgm:prSet/>
      <dgm:spPr/>
      <dgm:t>
        <a:bodyPr/>
        <a:lstStyle/>
        <a:p>
          <a:endParaRPr lang="ru-RU"/>
        </a:p>
      </dgm:t>
    </dgm:pt>
    <dgm:pt modelId="{0EC1764D-4633-473E-9F33-2481D6847E63}" type="sibTrans" cxnId="{EE3FC2B1-0D74-43D8-B51C-10FF383507DF}">
      <dgm:prSet/>
      <dgm:spPr/>
      <dgm:t>
        <a:bodyPr/>
        <a:lstStyle/>
        <a:p>
          <a:endParaRPr lang="ru-RU"/>
        </a:p>
      </dgm:t>
    </dgm:pt>
    <dgm:pt modelId="{C22B6CB0-DFD4-46C5-8B20-E78034BCB35C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Профориентационный</a:t>
          </a:r>
          <a:r>
            <a:rPr lang="ru-RU" dirty="0">
              <a:solidFill>
                <a:schemeClr val="tx1"/>
              </a:solidFill>
            </a:rPr>
            <a:t> проект</a:t>
          </a:r>
        </a:p>
      </dgm:t>
    </dgm:pt>
    <dgm:pt modelId="{689B8EA9-0D58-4CF6-99E5-8C640F520D79}" type="parTrans" cxnId="{552DF5BF-ECAF-4CFB-882D-D4E27A93E251}">
      <dgm:prSet/>
      <dgm:spPr/>
      <dgm:t>
        <a:bodyPr/>
        <a:lstStyle/>
        <a:p>
          <a:endParaRPr lang="ru-RU"/>
        </a:p>
      </dgm:t>
    </dgm:pt>
    <dgm:pt modelId="{82AA3B81-3E39-47D1-B61A-E35FAC364317}" type="sibTrans" cxnId="{552DF5BF-ECAF-4CFB-882D-D4E27A93E251}">
      <dgm:prSet/>
      <dgm:spPr/>
      <dgm:t>
        <a:bodyPr/>
        <a:lstStyle/>
        <a:p>
          <a:endParaRPr lang="ru-RU"/>
        </a:p>
      </dgm:t>
    </dgm:pt>
    <dgm:pt modelId="{7D2B2DB3-69F3-4EC2-B599-258EF98EE30A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Профориентационная</a:t>
          </a:r>
          <a:r>
            <a:rPr lang="ru-RU" dirty="0">
              <a:solidFill>
                <a:schemeClr val="tx1"/>
              </a:solidFill>
            </a:rPr>
            <a:t> площадка</a:t>
          </a:r>
        </a:p>
      </dgm:t>
    </dgm:pt>
    <dgm:pt modelId="{1F8BA34B-391D-4144-9A3A-05D2BAA9BCF0}" type="parTrans" cxnId="{86C54434-285B-4AD2-9282-5C5028CABDA3}">
      <dgm:prSet/>
      <dgm:spPr/>
      <dgm:t>
        <a:bodyPr/>
        <a:lstStyle/>
        <a:p>
          <a:endParaRPr lang="ru-RU"/>
        </a:p>
      </dgm:t>
    </dgm:pt>
    <dgm:pt modelId="{590507A4-C9CB-4119-A131-8B4705B57947}" type="sibTrans" cxnId="{86C54434-285B-4AD2-9282-5C5028CABDA3}">
      <dgm:prSet/>
      <dgm:spPr/>
      <dgm:t>
        <a:bodyPr/>
        <a:lstStyle/>
        <a:p>
          <a:endParaRPr lang="ru-RU"/>
        </a:p>
      </dgm:t>
    </dgm:pt>
    <dgm:pt modelId="{407F72AB-C859-45ED-AA1E-0DB97946BDBB}" type="pres">
      <dgm:prSet presAssocID="{E83599F2-DD31-43DF-9236-33A47366B8E4}" presName="diagram" presStyleCnt="0">
        <dgm:presLayoutVars>
          <dgm:dir/>
          <dgm:resizeHandles val="exact"/>
        </dgm:presLayoutVars>
      </dgm:prSet>
      <dgm:spPr/>
    </dgm:pt>
    <dgm:pt modelId="{AA30D283-2729-48F6-A004-788C6729018B}" type="pres">
      <dgm:prSet presAssocID="{3168CEDE-3F2C-470C-9458-2784A0013C13}" presName="node" presStyleLbl="node1" presStyleIdx="0" presStyleCnt="6">
        <dgm:presLayoutVars>
          <dgm:bulletEnabled val="1"/>
        </dgm:presLayoutVars>
      </dgm:prSet>
      <dgm:spPr/>
    </dgm:pt>
    <dgm:pt modelId="{0742C456-669B-4F2C-8DA4-A532524056D5}" type="pres">
      <dgm:prSet presAssocID="{EB3BB24F-53EA-4395-BE4F-C1B6023D29C9}" presName="sibTrans" presStyleCnt="0"/>
      <dgm:spPr/>
    </dgm:pt>
    <dgm:pt modelId="{D925018F-4DAC-469C-9C8B-A606078ADC9B}" type="pres">
      <dgm:prSet presAssocID="{7FFB23E1-B908-4ED5-B996-6D89A1431FEC}" presName="node" presStyleLbl="node1" presStyleIdx="1" presStyleCnt="6">
        <dgm:presLayoutVars>
          <dgm:bulletEnabled val="1"/>
        </dgm:presLayoutVars>
      </dgm:prSet>
      <dgm:spPr/>
    </dgm:pt>
    <dgm:pt modelId="{3BBA482A-3F9D-462F-B883-3245DBBB8BDB}" type="pres">
      <dgm:prSet presAssocID="{A7607E5D-DAB9-4861-B125-1BD6EFCADFA2}" presName="sibTrans" presStyleCnt="0"/>
      <dgm:spPr/>
    </dgm:pt>
    <dgm:pt modelId="{B5C4AD5E-A7FE-4B4B-988B-4AA73C0EDB11}" type="pres">
      <dgm:prSet presAssocID="{509532E6-DCAC-431D-B7B9-0C07CAD41238}" presName="node" presStyleLbl="node1" presStyleIdx="2" presStyleCnt="6">
        <dgm:presLayoutVars>
          <dgm:bulletEnabled val="1"/>
        </dgm:presLayoutVars>
      </dgm:prSet>
      <dgm:spPr/>
    </dgm:pt>
    <dgm:pt modelId="{F43B25DB-8E90-4A8E-903A-A2DC6C5A6EE4}" type="pres">
      <dgm:prSet presAssocID="{DA6C5D1B-A351-46A9-B900-A706D0A0ABB1}" presName="sibTrans" presStyleCnt="0"/>
      <dgm:spPr/>
    </dgm:pt>
    <dgm:pt modelId="{F61610A9-110D-47AB-92F0-67C577A5B254}" type="pres">
      <dgm:prSet presAssocID="{8A4F9F3A-7924-4061-9FB0-42F1949EE842}" presName="node" presStyleLbl="node1" presStyleIdx="3" presStyleCnt="6">
        <dgm:presLayoutVars>
          <dgm:bulletEnabled val="1"/>
        </dgm:presLayoutVars>
      </dgm:prSet>
      <dgm:spPr/>
    </dgm:pt>
    <dgm:pt modelId="{CD39E6FA-4269-4E97-AA9E-A85A63AE0811}" type="pres">
      <dgm:prSet presAssocID="{0EC1764D-4633-473E-9F33-2481D6847E63}" presName="sibTrans" presStyleCnt="0"/>
      <dgm:spPr/>
    </dgm:pt>
    <dgm:pt modelId="{307312A9-52C5-4D29-B2F9-DEB2CD5A8143}" type="pres">
      <dgm:prSet presAssocID="{C22B6CB0-DFD4-46C5-8B20-E78034BCB35C}" presName="node" presStyleLbl="node1" presStyleIdx="4" presStyleCnt="6">
        <dgm:presLayoutVars>
          <dgm:bulletEnabled val="1"/>
        </dgm:presLayoutVars>
      </dgm:prSet>
      <dgm:spPr/>
    </dgm:pt>
    <dgm:pt modelId="{BED3D9A7-FC39-41B8-BD8D-D53BD7637691}" type="pres">
      <dgm:prSet presAssocID="{82AA3B81-3E39-47D1-B61A-E35FAC364317}" presName="sibTrans" presStyleCnt="0"/>
      <dgm:spPr/>
    </dgm:pt>
    <dgm:pt modelId="{77896120-3C7A-4E1C-9B97-40355A82C544}" type="pres">
      <dgm:prSet presAssocID="{7D2B2DB3-69F3-4EC2-B599-258EF98EE30A}" presName="node" presStyleLbl="node1" presStyleIdx="5" presStyleCnt="6">
        <dgm:presLayoutVars>
          <dgm:bulletEnabled val="1"/>
        </dgm:presLayoutVars>
      </dgm:prSet>
      <dgm:spPr/>
    </dgm:pt>
  </dgm:ptLst>
  <dgm:cxnLst>
    <dgm:cxn modelId="{04898825-120D-4743-9F96-9A226490C59C}" srcId="{E83599F2-DD31-43DF-9236-33A47366B8E4}" destId="{7FFB23E1-B908-4ED5-B996-6D89A1431FEC}" srcOrd="1" destOrd="0" parTransId="{5EA6B8CA-B6D0-4DBA-A904-A5F846E6F64D}" sibTransId="{A7607E5D-DAB9-4861-B125-1BD6EFCADFA2}"/>
    <dgm:cxn modelId="{86C54434-285B-4AD2-9282-5C5028CABDA3}" srcId="{E83599F2-DD31-43DF-9236-33A47366B8E4}" destId="{7D2B2DB3-69F3-4EC2-B599-258EF98EE30A}" srcOrd="5" destOrd="0" parTransId="{1F8BA34B-391D-4144-9A3A-05D2BAA9BCF0}" sibTransId="{590507A4-C9CB-4119-A131-8B4705B57947}"/>
    <dgm:cxn modelId="{AE7B463F-C414-4E0E-9B7A-A7A2E6BE1180}" type="presOf" srcId="{C22B6CB0-DFD4-46C5-8B20-E78034BCB35C}" destId="{307312A9-52C5-4D29-B2F9-DEB2CD5A8143}" srcOrd="0" destOrd="0" presId="urn:microsoft.com/office/officeart/2005/8/layout/default"/>
    <dgm:cxn modelId="{3014A240-6D06-4D5F-B333-899252FB083D}" type="presOf" srcId="{E83599F2-DD31-43DF-9236-33A47366B8E4}" destId="{407F72AB-C859-45ED-AA1E-0DB97946BDBB}" srcOrd="0" destOrd="0" presId="urn:microsoft.com/office/officeart/2005/8/layout/default"/>
    <dgm:cxn modelId="{5BADA15D-7AFE-4CA1-B146-23E30A860B72}" srcId="{E83599F2-DD31-43DF-9236-33A47366B8E4}" destId="{509532E6-DCAC-431D-B7B9-0C07CAD41238}" srcOrd="2" destOrd="0" parTransId="{BF364CEF-1041-4670-8E3F-5F7B5BBA3690}" sibTransId="{DA6C5D1B-A351-46A9-B900-A706D0A0ABB1}"/>
    <dgm:cxn modelId="{46AE3D44-B466-4338-8282-12A54243F67A}" type="presOf" srcId="{7FFB23E1-B908-4ED5-B996-6D89A1431FEC}" destId="{D925018F-4DAC-469C-9C8B-A606078ADC9B}" srcOrd="0" destOrd="0" presId="urn:microsoft.com/office/officeart/2005/8/layout/default"/>
    <dgm:cxn modelId="{DFC53E45-13AB-4D29-9097-3C51D5F836C2}" type="presOf" srcId="{8A4F9F3A-7924-4061-9FB0-42F1949EE842}" destId="{F61610A9-110D-47AB-92F0-67C577A5B254}" srcOrd="0" destOrd="0" presId="urn:microsoft.com/office/officeart/2005/8/layout/default"/>
    <dgm:cxn modelId="{88705351-5863-487C-BC64-506DC07FC389}" type="presOf" srcId="{509532E6-DCAC-431D-B7B9-0C07CAD41238}" destId="{B5C4AD5E-A7FE-4B4B-988B-4AA73C0EDB11}" srcOrd="0" destOrd="0" presId="urn:microsoft.com/office/officeart/2005/8/layout/default"/>
    <dgm:cxn modelId="{16152B9A-3263-464C-8B32-0B14E0F4C2F8}" srcId="{E83599F2-DD31-43DF-9236-33A47366B8E4}" destId="{3168CEDE-3F2C-470C-9458-2784A0013C13}" srcOrd="0" destOrd="0" parTransId="{52DF619E-2B9E-4979-996B-3A15894A32DB}" sibTransId="{EB3BB24F-53EA-4395-BE4F-C1B6023D29C9}"/>
    <dgm:cxn modelId="{EE3FC2B1-0D74-43D8-B51C-10FF383507DF}" srcId="{E83599F2-DD31-43DF-9236-33A47366B8E4}" destId="{8A4F9F3A-7924-4061-9FB0-42F1949EE842}" srcOrd="3" destOrd="0" parTransId="{CB4ED3D2-AE92-44DB-A96C-F61CC6E5B6C5}" sibTransId="{0EC1764D-4633-473E-9F33-2481D6847E63}"/>
    <dgm:cxn modelId="{29DF19B4-AD9C-4709-ABB9-47ADD21A4533}" type="presOf" srcId="{3168CEDE-3F2C-470C-9458-2784A0013C13}" destId="{AA30D283-2729-48F6-A004-788C6729018B}" srcOrd="0" destOrd="0" presId="urn:microsoft.com/office/officeart/2005/8/layout/default"/>
    <dgm:cxn modelId="{552DF5BF-ECAF-4CFB-882D-D4E27A93E251}" srcId="{E83599F2-DD31-43DF-9236-33A47366B8E4}" destId="{C22B6CB0-DFD4-46C5-8B20-E78034BCB35C}" srcOrd="4" destOrd="0" parTransId="{689B8EA9-0D58-4CF6-99E5-8C640F520D79}" sibTransId="{82AA3B81-3E39-47D1-B61A-E35FAC364317}"/>
    <dgm:cxn modelId="{EFAF0FE4-A2CD-4A8D-BE72-B70E6ECDE05F}" type="presOf" srcId="{7D2B2DB3-69F3-4EC2-B599-258EF98EE30A}" destId="{77896120-3C7A-4E1C-9B97-40355A82C544}" srcOrd="0" destOrd="0" presId="urn:microsoft.com/office/officeart/2005/8/layout/default"/>
    <dgm:cxn modelId="{FA8339AE-8636-42CD-89BB-367197904C1E}" type="presParOf" srcId="{407F72AB-C859-45ED-AA1E-0DB97946BDBB}" destId="{AA30D283-2729-48F6-A004-788C6729018B}" srcOrd="0" destOrd="0" presId="urn:microsoft.com/office/officeart/2005/8/layout/default"/>
    <dgm:cxn modelId="{CA0CDC2D-5096-4F63-BEFA-98A266229B8A}" type="presParOf" srcId="{407F72AB-C859-45ED-AA1E-0DB97946BDBB}" destId="{0742C456-669B-4F2C-8DA4-A532524056D5}" srcOrd="1" destOrd="0" presId="urn:microsoft.com/office/officeart/2005/8/layout/default"/>
    <dgm:cxn modelId="{15EE0336-3BE7-46EC-B7DB-5D560B63C8A5}" type="presParOf" srcId="{407F72AB-C859-45ED-AA1E-0DB97946BDBB}" destId="{D925018F-4DAC-469C-9C8B-A606078ADC9B}" srcOrd="2" destOrd="0" presId="urn:microsoft.com/office/officeart/2005/8/layout/default"/>
    <dgm:cxn modelId="{583764E4-3A0E-456E-A231-C9F9BE2F0633}" type="presParOf" srcId="{407F72AB-C859-45ED-AA1E-0DB97946BDBB}" destId="{3BBA482A-3F9D-462F-B883-3245DBBB8BDB}" srcOrd="3" destOrd="0" presId="urn:microsoft.com/office/officeart/2005/8/layout/default"/>
    <dgm:cxn modelId="{1E904DD7-7DD4-460E-98E8-0657ACEC6E39}" type="presParOf" srcId="{407F72AB-C859-45ED-AA1E-0DB97946BDBB}" destId="{B5C4AD5E-A7FE-4B4B-988B-4AA73C0EDB11}" srcOrd="4" destOrd="0" presId="urn:microsoft.com/office/officeart/2005/8/layout/default"/>
    <dgm:cxn modelId="{BC77350E-8C90-4241-91BF-9AA06DE3517A}" type="presParOf" srcId="{407F72AB-C859-45ED-AA1E-0DB97946BDBB}" destId="{F43B25DB-8E90-4A8E-903A-A2DC6C5A6EE4}" srcOrd="5" destOrd="0" presId="urn:microsoft.com/office/officeart/2005/8/layout/default"/>
    <dgm:cxn modelId="{0A55FB0A-4E0A-496B-AA77-3970C8413B31}" type="presParOf" srcId="{407F72AB-C859-45ED-AA1E-0DB97946BDBB}" destId="{F61610A9-110D-47AB-92F0-67C577A5B254}" srcOrd="6" destOrd="0" presId="urn:microsoft.com/office/officeart/2005/8/layout/default"/>
    <dgm:cxn modelId="{7BC270C1-8C09-4185-93B3-BCBA9537D271}" type="presParOf" srcId="{407F72AB-C859-45ED-AA1E-0DB97946BDBB}" destId="{CD39E6FA-4269-4E97-AA9E-A85A63AE0811}" srcOrd="7" destOrd="0" presId="urn:microsoft.com/office/officeart/2005/8/layout/default"/>
    <dgm:cxn modelId="{4322FB14-3308-4901-A5BB-AD0F997E5BC7}" type="presParOf" srcId="{407F72AB-C859-45ED-AA1E-0DB97946BDBB}" destId="{307312A9-52C5-4D29-B2F9-DEB2CD5A8143}" srcOrd="8" destOrd="0" presId="urn:microsoft.com/office/officeart/2005/8/layout/default"/>
    <dgm:cxn modelId="{2AE1265A-AA6B-49D1-9100-1B238D39530D}" type="presParOf" srcId="{407F72AB-C859-45ED-AA1E-0DB97946BDBB}" destId="{BED3D9A7-FC39-41B8-BD8D-D53BD7637691}" srcOrd="9" destOrd="0" presId="urn:microsoft.com/office/officeart/2005/8/layout/default"/>
    <dgm:cxn modelId="{108A4E91-CC93-4E54-BE75-58D65C443055}" type="presParOf" srcId="{407F72AB-C859-45ED-AA1E-0DB97946BDBB}" destId="{77896120-3C7A-4E1C-9B97-40355A82C54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0D283-2729-48F6-A004-788C6729018B}">
      <dsp:nvSpPr>
        <dsp:cNvPr id="0" name=""/>
        <dsp:cNvSpPr/>
      </dsp:nvSpPr>
      <dsp:spPr>
        <a:xfrm>
          <a:off x="0" y="549056"/>
          <a:ext cx="3027455" cy="181647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solidFill>
                <a:schemeClr val="tx1"/>
              </a:solidFill>
            </a:rPr>
            <a:t>Профориентационные</a:t>
          </a:r>
          <a:r>
            <a:rPr lang="ru-RU" sz="2100" kern="1200" dirty="0">
              <a:solidFill>
                <a:schemeClr val="tx1"/>
              </a:solidFill>
            </a:rPr>
            <a:t> образовательные </a:t>
          </a:r>
          <a:r>
            <a:rPr lang="ru-RU" sz="2100" kern="1200" dirty="0" err="1">
              <a:solidFill>
                <a:schemeClr val="tx1"/>
              </a:solidFill>
            </a:rPr>
            <a:t>интенсивы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549056"/>
        <a:ext cx="3027455" cy="1816473"/>
      </dsp:txXfrm>
    </dsp:sp>
    <dsp:sp modelId="{D925018F-4DAC-469C-9C8B-A606078ADC9B}">
      <dsp:nvSpPr>
        <dsp:cNvPr id="0" name=""/>
        <dsp:cNvSpPr/>
      </dsp:nvSpPr>
      <dsp:spPr>
        <a:xfrm>
          <a:off x="3330200" y="549056"/>
          <a:ext cx="3027455" cy="181647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solidFill>
                <a:schemeClr val="tx1"/>
              </a:solidFill>
            </a:rPr>
            <a:t>Профориентационная</a:t>
          </a:r>
          <a:r>
            <a:rPr lang="ru-RU" sz="2100" kern="1200" dirty="0">
              <a:solidFill>
                <a:schemeClr val="tx1"/>
              </a:solidFill>
            </a:rPr>
            <a:t> проба</a:t>
          </a:r>
        </a:p>
      </dsp:txBody>
      <dsp:txXfrm>
        <a:off x="3330200" y="549056"/>
        <a:ext cx="3027455" cy="1816473"/>
      </dsp:txXfrm>
    </dsp:sp>
    <dsp:sp modelId="{B5C4AD5E-A7FE-4B4B-988B-4AA73C0EDB11}">
      <dsp:nvSpPr>
        <dsp:cNvPr id="0" name=""/>
        <dsp:cNvSpPr/>
      </dsp:nvSpPr>
      <dsp:spPr>
        <a:xfrm>
          <a:off x="6660401" y="549056"/>
          <a:ext cx="3027455" cy="181647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solidFill>
                <a:schemeClr val="tx1"/>
              </a:solidFill>
            </a:rPr>
            <a:t>Профориентационное</a:t>
          </a:r>
          <a:r>
            <a:rPr lang="ru-RU" sz="2100" kern="1200" dirty="0">
              <a:solidFill>
                <a:schemeClr val="tx1"/>
              </a:solidFill>
            </a:rPr>
            <a:t> сетевое взаимодействие со школами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solidFill>
                <a:schemeClr val="tx1"/>
              </a:solidFill>
            </a:rPr>
            <a:t>Дятьковского</a:t>
          </a:r>
          <a:r>
            <a:rPr lang="ru-RU" sz="2100" kern="1200" dirty="0">
              <a:solidFill>
                <a:schemeClr val="tx1"/>
              </a:solidFill>
            </a:rPr>
            <a:t> района</a:t>
          </a:r>
        </a:p>
      </dsp:txBody>
      <dsp:txXfrm>
        <a:off x="6660401" y="549056"/>
        <a:ext cx="3027455" cy="1816473"/>
      </dsp:txXfrm>
    </dsp:sp>
    <dsp:sp modelId="{F61610A9-110D-47AB-92F0-67C577A5B254}">
      <dsp:nvSpPr>
        <dsp:cNvPr id="0" name=""/>
        <dsp:cNvSpPr/>
      </dsp:nvSpPr>
      <dsp:spPr>
        <a:xfrm>
          <a:off x="0" y="2668274"/>
          <a:ext cx="3027455" cy="181647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solidFill>
                <a:schemeClr val="tx1"/>
              </a:solidFill>
            </a:rPr>
            <a:t>Профориентационные</a:t>
          </a:r>
          <a:r>
            <a:rPr lang="ru-RU" sz="2100" kern="1200" dirty="0">
              <a:solidFill>
                <a:schemeClr val="tx1"/>
              </a:solidFill>
            </a:rPr>
            <a:t> игры, олимпиады</a:t>
          </a:r>
        </a:p>
      </dsp:txBody>
      <dsp:txXfrm>
        <a:off x="0" y="2668274"/>
        <a:ext cx="3027455" cy="1816473"/>
      </dsp:txXfrm>
    </dsp:sp>
    <dsp:sp modelId="{307312A9-52C5-4D29-B2F9-DEB2CD5A8143}">
      <dsp:nvSpPr>
        <dsp:cNvPr id="0" name=""/>
        <dsp:cNvSpPr/>
      </dsp:nvSpPr>
      <dsp:spPr>
        <a:xfrm>
          <a:off x="3330200" y="2668274"/>
          <a:ext cx="3027455" cy="181647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solidFill>
                <a:schemeClr val="tx1"/>
              </a:solidFill>
            </a:rPr>
            <a:t>Профориентационный</a:t>
          </a:r>
          <a:r>
            <a:rPr lang="ru-RU" sz="2100" kern="1200" dirty="0">
              <a:solidFill>
                <a:schemeClr val="tx1"/>
              </a:solidFill>
            </a:rPr>
            <a:t> проект</a:t>
          </a:r>
        </a:p>
      </dsp:txBody>
      <dsp:txXfrm>
        <a:off x="3330200" y="2668274"/>
        <a:ext cx="3027455" cy="1816473"/>
      </dsp:txXfrm>
    </dsp:sp>
    <dsp:sp modelId="{77896120-3C7A-4E1C-9B97-40355A82C544}">
      <dsp:nvSpPr>
        <dsp:cNvPr id="0" name=""/>
        <dsp:cNvSpPr/>
      </dsp:nvSpPr>
      <dsp:spPr>
        <a:xfrm>
          <a:off x="6660401" y="2668274"/>
          <a:ext cx="3027455" cy="181647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solidFill>
                <a:schemeClr val="tx1"/>
              </a:solidFill>
            </a:rPr>
            <a:t>Профориентационная</a:t>
          </a:r>
          <a:r>
            <a:rPr lang="ru-RU" sz="2100" kern="1200" dirty="0">
              <a:solidFill>
                <a:schemeClr val="tx1"/>
              </a:solidFill>
            </a:rPr>
            <a:t> площадка</a:t>
          </a:r>
        </a:p>
      </dsp:txBody>
      <dsp:txXfrm>
        <a:off x="6660401" y="2668274"/>
        <a:ext cx="3027455" cy="1816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D5368-9C26-C4D8-BDE4-F82FDAFBC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258312-2557-0D93-92F1-A1E326A04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FC7F0-3B36-9570-E5C3-276124B6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321-18B1-436B-8493-18F9480601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6881CB-B861-3EC3-5BDE-F4777296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0A58B5-2BF2-C324-D5EF-673E29C3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EE48-C91F-4BB9-9982-1FDE28A29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8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0D1CE-8FB3-FB75-2D03-589714AD7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5D47AE-FDDC-589B-40E6-6846E0633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A7F042-A4CE-C53C-22B2-4677D0F3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321-18B1-436B-8493-18F9480601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DE4046-0A4D-77EC-8F76-87F919FB5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E5B35-D414-3EF6-18E5-8F94160B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EE48-C91F-4BB9-9982-1FDE28A29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3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63D885-1DF6-2F9F-6416-3F5693DCB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B62E0C-EF2F-64E6-BEA1-23929E279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14349-E4DE-ADE7-6F4C-359389B8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321-18B1-436B-8493-18F9480601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0A7DF1-DEE1-6CF0-6A1C-6CD9C7E2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4734B-E22B-C9BC-B109-4369F76C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EE48-C91F-4BB9-9982-1FDE28A29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6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A5896-60DA-0ADF-739F-3B71CA19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2AF11D-B1A2-E10C-2406-CA5BCED1C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BFC0BB-6CBB-6620-E086-0D7B74C6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321-18B1-436B-8493-18F9480601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B39A2-4F64-2C96-CF9D-FD218000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81CC06-0E87-943E-12BB-1E0271EE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EE48-C91F-4BB9-9982-1FDE28A29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8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F41BB-E4E7-3765-8C2A-0C649EA6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3E0AA2-C2C4-04FB-125F-5C0C1E890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AAF16-AE61-B7BE-BA1D-AF225BA4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321-18B1-436B-8493-18F9480601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B29D93-FEBB-21C0-527E-EBDDDC8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C897C-C819-223D-F88B-563E99E5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EE48-C91F-4BB9-9982-1FDE28A29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1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B6EE8-F553-B3E6-968E-88E85DC4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D4327-8831-A2AB-B59E-1F91824AD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F1BD12-472E-9910-A0F0-97D0956D4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35CA3F-98C3-35EF-461C-DDA2F315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321-18B1-436B-8493-18F9480601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DF013D-3257-FE2F-8AE4-E69025ED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07EFD7-3C9A-0D7A-9158-3DDC00B2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EE48-C91F-4BB9-9982-1FDE28A29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9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4CA9D-55A3-6B28-CAE4-0F0C5051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7EEBE7-4409-4E07-A0C5-B1368CAF9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62BDD5-9F42-E95F-8772-E68BFD844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6438F4-D90C-7F11-E2AF-9153EA855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6C8E10-9FC1-2C8B-D27A-397511F9D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D5120F-6809-002D-A9B1-36042148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321-18B1-436B-8493-18F9480601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A2FF72-7199-C05B-D21A-CA757BD7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AA9D85-FABC-A4F9-A11B-1F54CF36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EE48-C91F-4BB9-9982-1FDE28A29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0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54B94-2ED5-0D80-6FA5-920D51E0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B6DC15-A76B-8004-2169-08B5F897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321-18B1-436B-8493-18F9480601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B33667-50B6-D92E-E034-FDDB2CA6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D3793A-A4AF-D0FE-F9EE-0065D2FC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EE48-C91F-4BB9-9982-1FDE28A29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0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E2380D-B417-D899-D9CE-B57F41E5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321-18B1-436B-8493-18F9480601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592A30-3ED8-4882-9E9F-85A827D9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65FEC6-5C20-868B-5926-A40310C2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EE48-C91F-4BB9-9982-1FDE28A29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8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6F3F8-F273-AE0D-61AF-84619BF2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84FA47-DAAF-41E6-DE62-36620FFEB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22A1BA-7BB0-04CD-15D1-ECA8E970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57391D-6A22-556C-41CB-AF17BD20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321-18B1-436B-8493-18F9480601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2AA89B-D5E1-7BCE-278A-119AA1D9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D9C075-8AC0-E263-075D-3719EB46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EE48-C91F-4BB9-9982-1FDE28A29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91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C7644-9537-D961-C8AC-7935013D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018DD-09A2-E264-2F52-80F77EEC2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955701-75EF-8D8F-5219-A58F78B58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87CCA8-F4D1-44C3-85E5-EFF47A9C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321-18B1-436B-8493-18F9480601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E981E7-E8C4-87B5-771F-D42596D9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9B019-67E2-E4AE-0F03-6671FC14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EE48-C91F-4BB9-9982-1FDE28A29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9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365CF-D987-1FF6-DEA3-6DE186AE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0B912E-7A57-C81C-BD7D-227E9470A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9E4D1-A917-D7C4-F291-7038908CE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5E321-18B1-436B-8493-18F9480601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67479-782E-36E5-39BE-A5597A43A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AF0994-372E-3FB7-5A49-2FEF3C299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7EE48-C91F-4BB9-9982-1FDE28A29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3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BC93EA-1F80-713D-64F5-8B8625389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4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149A0C-8F48-0C0E-BC7D-8A7EF40932E7}"/>
              </a:ext>
            </a:extLst>
          </p:cNvPr>
          <p:cNvSpPr txBox="1"/>
          <p:nvPr/>
        </p:nvSpPr>
        <p:spPr>
          <a:xfrm>
            <a:off x="3245266" y="196936"/>
            <a:ext cx="6949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Департамент образования и науки Брянской области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88053-BACF-9F9E-E9F4-58A7F5A75CDE}"/>
              </a:ext>
            </a:extLst>
          </p:cNvPr>
          <p:cNvSpPr txBox="1"/>
          <p:nvPr/>
        </p:nvSpPr>
        <p:spPr>
          <a:xfrm>
            <a:off x="3128459" y="1997839"/>
            <a:ext cx="82428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«Ранняя профориентация школьников как важнейшее направление профессионального становления личности»</a:t>
            </a:r>
            <a:endParaRPr lang="ru-RU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14416B-09D3-BAC9-54A3-B6CBD8A3708A}"/>
              </a:ext>
            </a:extLst>
          </p:cNvPr>
          <p:cNvSpPr txBox="1"/>
          <p:nvPr/>
        </p:nvSpPr>
        <p:spPr>
          <a:xfrm>
            <a:off x="3245266" y="646424"/>
            <a:ext cx="6156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Государственное автономное учреждение дополнительного образования «Центр цифрового образования «АЙТИ-куб» Дятьковского района»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0F98B0A-D589-1A4E-D23B-022EE176C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" y="309991"/>
            <a:ext cx="2260317" cy="26285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82FD2A5-7B87-C400-B267-CCA0D5E87ED4}"/>
              </a:ext>
            </a:extLst>
          </p:cNvPr>
          <p:cNvSpPr txBox="1"/>
          <p:nvPr/>
        </p:nvSpPr>
        <p:spPr>
          <a:xfrm>
            <a:off x="4948742" y="6548009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Дятьково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445CE-3B82-755C-C087-081341D72B97}"/>
              </a:ext>
            </a:extLst>
          </p:cNvPr>
          <p:cNvSpPr txBox="1"/>
          <p:nvPr/>
        </p:nvSpPr>
        <p:spPr>
          <a:xfrm>
            <a:off x="3245266" y="5505397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Чертков Артем Александрович, наставник ГАУ ДО «Центр цифрового образования «АЙТИ-куб» Дятьковского района»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64983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916601-E43E-B47F-D330-90D742722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4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57AAB2-E3B2-9CEA-5B75-C2BDCB9EB0CA}"/>
              </a:ext>
            </a:extLst>
          </p:cNvPr>
          <p:cNvSpPr txBox="1"/>
          <p:nvPr/>
        </p:nvSpPr>
        <p:spPr>
          <a:xfrm>
            <a:off x="2249556" y="-36554"/>
            <a:ext cx="7692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chemeClr val="tx1"/>
                </a:solidFill>
              </a:rPr>
              <a:t>Профориентационные игры, олимпиады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D27EBA-0FD8-4F60-C89D-38FDFC63E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27" y="557809"/>
            <a:ext cx="5179943" cy="51155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AAAC3E-E942-4FD6-8682-5F73F3A4EACC}"/>
              </a:ext>
            </a:extLst>
          </p:cNvPr>
          <p:cNvSpPr txBox="1"/>
          <p:nvPr/>
        </p:nvSpPr>
        <p:spPr>
          <a:xfrm>
            <a:off x="3523422" y="5699666"/>
            <a:ext cx="6188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Организаторами Турнира выступают: Департамент образования и науки Брянской области, ГАУ ДО «Центр цифрового образования «АЙТИ-куб» Дятьковского района»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76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CB5589-AF9C-1A5F-C46C-8407B6561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1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7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4C1D6E-D22F-8326-D254-D73472ADF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5F37FF-39D7-B28A-1713-8CF198890261}"/>
              </a:ext>
            </a:extLst>
          </p:cNvPr>
          <p:cNvSpPr txBox="1"/>
          <p:nvPr/>
        </p:nvSpPr>
        <p:spPr>
          <a:xfrm>
            <a:off x="117566" y="1269666"/>
            <a:ext cx="615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 err="1">
                <a:solidFill>
                  <a:srgbClr val="000000"/>
                </a:solidFill>
                <a:effectLst/>
                <a:latin typeface="AGNewHandbookC"/>
              </a:rPr>
              <a:t>Кибердром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GNewHandbookC"/>
              </a:rPr>
              <a:t> 2023</a:t>
            </a:r>
            <a:endParaRPr lang="ru-RU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44D4E2-32C6-A01E-4CFF-8E7C5AFD4456}"/>
              </a:ext>
            </a:extLst>
          </p:cNvPr>
          <p:cNvSpPr txBox="1"/>
          <p:nvPr/>
        </p:nvSpPr>
        <p:spPr>
          <a:xfrm>
            <a:off x="0" y="2145439"/>
            <a:ext cx="6156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Команда Дятьковского «АЙТИ-куба» представляет Брянскую область от МУП г. Дятьково ВКХ в Федеральном проекте «Кадры для цифровой промышленности. Создание законченных проектно-конструкторских решений в режиме соревнований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Кибердром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».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A3283F-4C10-7447-DD49-26891B91BBD5}"/>
              </a:ext>
            </a:extLst>
          </p:cNvPr>
          <p:cNvSpPr txBox="1"/>
          <p:nvPr/>
        </p:nvSpPr>
        <p:spPr>
          <a:xfrm>
            <a:off x="2412274" y="80338"/>
            <a:ext cx="6945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chemeClr val="tx1"/>
                </a:solidFill>
              </a:rPr>
              <a:t>Профориентационная площадка</a:t>
            </a:r>
          </a:p>
        </p:txBody>
      </p:sp>
    </p:spTree>
    <p:extLst>
      <p:ext uri="{BB962C8B-B14F-4D97-AF65-F5344CB8AC3E}">
        <p14:creationId xmlns:p14="http://schemas.microsoft.com/office/powerpoint/2010/main" val="77013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49B2AC-C034-35A3-CC8E-5DD4E2B67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A1D836-A0B2-7BD5-D422-BE10B118960D}"/>
              </a:ext>
            </a:extLst>
          </p:cNvPr>
          <p:cNvSpPr txBox="1"/>
          <p:nvPr/>
        </p:nvSpPr>
        <p:spPr>
          <a:xfrm>
            <a:off x="248195" y="398809"/>
            <a:ext cx="615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chemeClr val="tx1"/>
                </a:solidFill>
              </a:rPr>
              <a:t>Профориентационный проект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C21BCE-C61C-28C4-4EF0-24CE132CC6F4}"/>
              </a:ext>
            </a:extLst>
          </p:cNvPr>
          <p:cNvSpPr txBox="1"/>
          <p:nvPr/>
        </p:nvSpPr>
        <p:spPr>
          <a:xfrm>
            <a:off x="248195" y="1228397"/>
            <a:ext cx="1116003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 Центре прошла защита лучших итоговых проектов от каждого направления </a:t>
            </a:r>
          </a:p>
          <a:p>
            <a:pPr algn="l"/>
            <a:endParaRPr lang="ru-RU" sz="2000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 защите были представлены такие проекты как:</a:t>
            </a:r>
          </a:p>
          <a:p>
            <a:pPr algn="l"/>
            <a:endParaRPr lang="ru-RU" sz="2000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➢ миниатюрная игра «Ковбой» - направление «Системное администрирование»;</a:t>
            </a:r>
            <a:endParaRPr lang="ru-RU" sz="2000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➢ приложение для измерения скорости печати «Fast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printing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» - направление «Программирование на Python»;</a:t>
            </a:r>
            <a:endParaRPr lang="ru-RU" sz="2000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➢ проект-игра «Похищение грибочка» - направление «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Scratch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»;</a:t>
            </a:r>
            <a:endParaRPr lang="ru-RU" sz="2000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➢ проект-игра «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Sixty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seconds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» - направление «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Алгоритмика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»;</a:t>
            </a:r>
            <a:endParaRPr lang="ru-RU" sz="2000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➢ проект «Электрическая гитара» и «Кибернетическая рука» - направление «Базовые навыки программирования на С-подобных языках»;</a:t>
            </a:r>
            <a:endParaRPr lang="ru-RU" sz="2000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➢ разработка VR-игры «Побег из подвала» и проект «Симулятор хоккея в VR» - направление «Разработка VR/AR - </a:t>
            </a:r>
            <a:r>
              <a:rPr lang="ru-RU" sz="2000" b="0" i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приложений»</a:t>
            </a:r>
            <a:endParaRPr lang="ru-RU" sz="2000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0581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D91C5F-BC6C-EBC8-2B4C-006EE0F77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8359F1-5008-32E8-BB3B-A9234EEC5841}"/>
              </a:ext>
            </a:extLst>
          </p:cNvPr>
          <p:cNvSpPr txBox="1"/>
          <p:nvPr/>
        </p:nvSpPr>
        <p:spPr>
          <a:xfrm>
            <a:off x="424070" y="30566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AGNewHandbookC"/>
              </a:rPr>
              <a:t>Меня зовут Артем Александрович</a:t>
            </a:r>
            <a:endParaRPr lang="ru-RU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6AAAF3-2390-1C1F-D950-3C265C3EE863}"/>
              </a:ext>
            </a:extLst>
          </p:cNvPr>
          <p:cNvSpPr txBox="1"/>
          <p:nvPr/>
        </p:nvSpPr>
        <p:spPr>
          <a:xfrm>
            <a:off x="424070" y="2068203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Направления:</a:t>
            </a: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A2FEA9-0315-DAF4-1EC9-69DC5B651858}"/>
              </a:ext>
            </a:extLst>
          </p:cNvPr>
          <p:cNvSpPr txBox="1"/>
          <p:nvPr/>
        </p:nvSpPr>
        <p:spPr>
          <a:xfrm>
            <a:off x="424070" y="2828835"/>
            <a:ext cx="61887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Системное администрирование</a:t>
            </a:r>
          </a:p>
          <a:p>
            <a:pPr algn="l"/>
            <a:endParaRPr lang="ru-RU" sz="2800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Электроника</a:t>
            </a:r>
            <a:endParaRPr lang="ru-RU" sz="2800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0EE6EC-336F-6E69-2ED6-C90787F57C0A}"/>
              </a:ext>
            </a:extLst>
          </p:cNvPr>
          <p:cNvSpPr txBox="1"/>
          <p:nvPr/>
        </p:nvSpPr>
        <p:spPr>
          <a:xfrm>
            <a:off x="437323" y="4882129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Стаж работы 3 года.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991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186906-907D-7332-78BE-6802B480A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D8848-1D76-FEA8-CF1A-F99A0691296E}"/>
              </a:ext>
            </a:extLst>
          </p:cNvPr>
          <p:cNvSpPr txBox="1"/>
          <p:nvPr/>
        </p:nvSpPr>
        <p:spPr>
          <a:xfrm>
            <a:off x="2671354" y="289951"/>
            <a:ext cx="6849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AGNewHandbookC"/>
              </a:rPr>
              <a:t>Профессиональная ориентация </a:t>
            </a:r>
            <a:endParaRPr lang="ru-RU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00DC8-E4CC-DB65-AE0D-39642DF41D3E}"/>
              </a:ext>
            </a:extLst>
          </p:cNvPr>
          <p:cNvSpPr txBox="1"/>
          <p:nvPr/>
        </p:nvSpPr>
        <p:spPr>
          <a:xfrm>
            <a:off x="1220382" y="1637704"/>
            <a:ext cx="1029571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система последовательных, научно обоснованных мероприятий,</a:t>
            </a:r>
            <a:r>
              <a:rPr lang="ru-RU" sz="3200" dirty="0">
                <a:solidFill>
                  <a:srgbClr val="1C1D21"/>
                </a:solidFill>
                <a:latin typeface="Montserrat" panose="00000500000000000000" pitchFamily="2" charset="-52"/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направленных на обеспечение профессионального самоопределения</a:t>
            </a:r>
            <a:r>
              <a:rPr lang="ru-RU" sz="3200" dirty="0">
                <a:solidFill>
                  <a:srgbClr val="1C1D21"/>
                </a:solidFill>
                <a:latin typeface="Montserrat" panose="00000500000000000000" pitchFamily="2" charset="-52"/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и построения индивидуальной образовательно-профессиональной</a:t>
            </a:r>
            <a:r>
              <a:rPr lang="ru-RU" sz="3200" dirty="0">
                <a:solidFill>
                  <a:srgbClr val="1C1D21"/>
                </a:solidFill>
                <a:latin typeface="Montserrat" panose="00000500000000000000" pitchFamily="2" charset="-52"/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траектории обучающегося в соответствии с его индивидуальными</a:t>
            </a:r>
            <a:r>
              <a:rPr lang="ru-RU" sz="3200" dirty="0">
                <a:solidFill>
                  <a:srgbClr val="1C1D21"/>
                </a:solidFill>
                <a:latin typeface="Montserrat" panose="00000500000000000000" pitchFamily="2" charset="-52"/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особенностями и потребностями развития общества.</a:t>
            </a:r>
            <a:endParaRPr lang="ru-RU" sz="3200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2015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ABC837-9C3A-E322-0F38-88C35BC50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4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7748D-7478-1230-617E-2D7FF0092AAA}"/>
              </a:ext>
            </a:extLst>
          </p:cNvPr>
          <p:cNvSpPr txBox="1"/>
          <p:nvPr/>
        </p:nvSpPr>
        <p:spPr>
          <a:xfrm>
            <a:off x="243840" y="72237"/>
            <a:ext cx="119481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AGNewHandbookC"/>
                <a:cs typeface="Arial" panose="020B0604020202020204" pitchFamily="34" charset="0"/>
              </a:rPr>
              <a:t>ФОРМЫ ПРОФОРИЕНТАЦИОННОЙ РАБОТЫ</a:t>
            </a:r>
            <a:br>
              <a:rPr lang="ru-RU" sz="3600" dirty="0">
                <a:latin typeface="AGNewHandbookC"/>
                <a:cs typeface="Arial" panose="020B0604020202020204" pitchFamily="34" charset="0"/>
              </a:rPr>
            </a:br>
            <a:r>
              <a:rPr lang="ru-RU" sz="3600" dirty="0">
                <a:latin typeface="AGNewHandbookC"/>
                <a:cs typeface="Arial" panose="020B0604020202020204" pitchFamily="34" charset="0"/>
              </a:rPr>
              <a:t>в ГАУ ДО «Центр цифрового образования «АЙТИ-куб» Дятьковского района»</a:t>
            </a:r>
            <a:endParaRPr lang="ru-RU" sz="3600" dirty="0">
              <a:latin typeface="AGNewHandbookC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BD77177-B627-2311-4A21-3FCC2FB91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890016"/>
              </p:ext>
            </p:extLst>
          </p:nvPr>
        </p:nvGraphicFramePr>
        <p:xfrm>
          <a:off x="1252071" y="1427956"/>
          <a:ext cx="9687857" cy="503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111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75286C-E2A5-8212-3ACC-702B6CCAC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"/>
            <a:ext cx="12193207" cy="68573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CD40FD-CCDC-4E82-F5DA-AD23B3BD3903}"/>
              </a:ext>
            </a:extLst>
          </p:cNvPr>
          <p:cNvSpPr txBox="1"/>
          <p:nvPr/>
        </p:nvSpPr>
        <p:spPr>
          <a:xfrm>
            <a:off x="596537" y="8709"/>
            <a:ext cx="6156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Профориентационные образовательные интенсивы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17BA0B-26C6-71FC-5542-0CA4BAD7C341}"/>
              </a:ext>
            </a:extLst>
          </p:cNvPr>
          <p:cNvSpPr txBox="1"/>
          <p:nvPr/>
        </p:nvSpPr>
        <p:spPr>
          <a:xfrm>
            <a:off x="339634" y="1239185"/>
            <a:ext cx="53644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1F1F1F"/>
                </a:solidFill>
                <a:effectLst/>
                <a:latin typeface="Montserrat" panose="00000500000000000000" pitchFamily="2" charset="-52"/>
              </a:rPr>
              <a:t>групповые практикумы на бесплатной основе на площадке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«АЙТИ-куб» Дятьковского района»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EC3111-0236-F852-7382-68865AD43209}"/>
              </a:ext>
            </a:extLst>
          </p:cNvPr>
          <p:cNvSpPr txBox="1"/>
          <p:nvPr/>
        </p:nvSpPr>
        <p:spPr>
          <a:xfrm>
            <a:off x="339634" y="2808216"/>
            <a:ext cx="52817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🎓Мастер-класс для учащихся МБОУ ДСОШ 3 </a:t>
            </a:r>
            <a:endParaRPr lang="ru-RU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  <a:p>
            <a:pPr algn="l"/>
            <a:endParaRPr lang="ru-RU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🎓Мастер-класс для учащихся МАОУ ДСОШ 5 </a:t>
            </a:r>
            <a:endParaRPr lang="ru-RU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  <a:p>
            <a:pPr algn="l"/>
            <a:endParaRPr lang="ru-RU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🎓Мастер-класс для учащихся МБОУ ДСОШ 1</a:t>
            </a:r>
            <a:endParaRPr lang="ru-RU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2907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F2B7B7-8949-7680-20FE-FFF18F194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3" y="0"/>
            <a:ext cx="1222228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CAC61-0654-61D1-A3FE-89D9456F4ACF}"/>
              </a:ext>
            </a:extLst>
          </p:cNvPr>
          <p:cNvSpPr txBox="1"/>
          <p:nvPr/>
        </p:nvSpPr>
        <p:spPr>
          <a:xfrm>
            <a:off x="2275114" y="0"/>
            <a:ext cx="8643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schemeClr val="tx1"/>
                </a:solidFill>
              </a:rPr>
              <a:t>Профориентационная проба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8B447B-876F-69FD-B0C8-645D512DB284}"/>
              </a:ext>
            </a:extLst>
          </p:cNvPr>
          <p:cNvSpPr txBox="1"/>
          <p:nvPr/>
        </p:nvSpPr>
        <p:spPr>
          <a:xfrm>
            <a:off x="439783" y="1186934"/>
            <a:ext cx="6156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0" i="0" dirty="0">
                <a:solidFill>
                  <a:srgbClr val="000000"/>
                </a:solidFill>
                <a:effectLst/>
                <a:latin typeface="AGNewHandbookC"/>
              </a:rPr>
              <a:t>«Билет в будущее»!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2732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CFBF6B-76BD-E093-774C-8DDDE5CC7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37086E-576D-0E90-3F2A-DAEFA0234D28}"/>
              </a:ext>
            </a:extLst>
          </p:cNvPr>
          <p:cNvSpPr txBox="1"/>
          <p:nvPr/>
        </p:nvSpPr>
        <p:spPr>
          <a:xfrm>
            <a:off x="1854925" y="0"/>
            <a:ext cx="84821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chemeClr val="tx1"/>
                </a:solidFill>
              </a:rPr>
              <a:t>Профориентационное сетевое взаимодействие со школами </a:t>
            </a:r>
          </a:p>
          <a:p>
            <a:pPr lvl="0" algn="ctr"/>
            <a:r>
              <a:rPr lang="ru-RU" sz="2800" dirty="0">
                <a:solidFill>
                  <a:schemeClr val="tx1"/>
                </a:solidFill>
              </a:rPr>
              <a:t>Дятьковского района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BF1E14-5E80-B2C1-D14A-F4CDD1653E99}"/>
              </a:ext>
            </a:extLst>
          </p:cNvPr>
          <p:cNvSpPr txBox="1"/>
          <p:nvPr/>
        </p:nvSpPr>
        <p:spPr>
          <a:xfrm>
            <a:off x="470452" y="2425195"/>
            <a:ext cx="615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Центр реализует краткосрочную программу технической направленности.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3C142E-112B-B3CD-DA89-B9110F89DC80}"/>
              </a:ext>
            </a:extLst>
          </p:cNvPr>
          <p:cNvSpPr txBox="1"/>
          <p:nvPr/>
        </p:nvSpPr>
        <p:spPr>
          <a:xfrm>
            <a:off x="470452" y="3728123"/>
            <a:ext cx="61569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Системное администрирование»</a:t>
            </a:r>
            <a:endParaRPr lang="ru-RU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  <a:p>
            <a:pPr algn="l"/>
            <a:endParaRPr lang="ru-RU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Разработка VR/AR-приложений</a:t>
            </a:r>
            <a:endParaRPr lang="ru-RU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  <a:p>
            <a:pPr algn="l"/>
            <a:endParaRPr lang="ru-RU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Программирование на Python</a:t>
            </a:r>
          </a:p>
          <a:p>
            <a:endParaRPr lang="ru-RU" b="0" i="0" dirty="0">
              <a:solidFill>
                <a:srgbClr val="16181A"/>
              </a:solidFill>
              <a:effectLst/>
              <a:latin typeface="Montserrat" panose="00000500000000000000" pitchFamily="2" charset="-52"/>
            </a:endParaRPr>
          </a:p>
          <a:p>
            <a:r>
              <a:rPr lang="en-US" b="0" i="0" dirty="0">
                <a:solidFill>
                  <a:srgbClr val="16181A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>
                <a:solidFill>
                  <a:srgbClr val="16181A"/>
                </a:solidFill>
                <a:effectLst/>
                <a:latin typeface="Montserrat" panose="00000500000000000000" pitchFamily="2" charset="-52"/>
              </a:rPr>
              <a:t>Базовые навыки программирования на С-</a:t>
            </a:r>
            <a:r>
              <a:rPr lang="en-US" b="0" i="0" dirty="0">
                <a:solidFill>
                  <a:srgbClr val="16181A"/>
                </a:solidFill>
                <a:effectLst/>
                <a:latin typeface="Montserrat" panose="00000500000000000000" pitchFamily="2" charset="-52"/>
              </a:rPr>
              <a:t>   </a:t>
            </a:r>
            <a:r>
              <a:rPr lang="ru-RU" b="0" i="0" dirty="0">
                <a:solidFill>
                  <a:srgbClr val="16181A"/>
                </a:solidFill>
                <a:effectLst/>
                <a:latin typeface="Montserrat" panose="00000500000000000000" pitchFamily="2" charset="-52"/>
              </a:rPr>
              <a:t>подобных языках</a:t>
            </a:r>
          </a:p>
          <a:p>
            <a:pPr algn="l"/>
            <a:endParaRPr lang="ru-RU" b="0" i="0" dirty="0">
              <a:solidFill>
                <a:srgbClr val="1C1D21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303D23-5364-4539-09A2-D5A3BB234C1D}"/>
              </a:ext>
            </a:extLst>
          </p:cNvPr>
          <p:cNvSpPr txBox="1"/>
          <p:nvPr/>
        </p:nvSpPr>
        <p:spPr>
          <a:xfrm>
            <a:off x="470452" y="1552354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AGNewHandbookC"/>
              </a:rPr>
              <a:t>МБОУ Березинская СОШ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073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3AA1D0-C9F5-FAF0-998C-911E20CD2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" y="-1"/>
            <a:ext cx="12207143" cy="6849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CFC82A-9453-6627-965E-C99FF23AEBCA}"/>
              </a:ext>
            </a:extLst>
          </p:cNvPr>
          <p:cNvSpPr txBox="1"/>
          <p:nvPr/>
        </p:nvSpPr>
        <p:spPr>
          <a:xfrm>
            <a:off x="2511287" y="284705"/>
            <a:ext cx="6195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AGNewHandbookC"/>
              </a:rPr>
              <a:t>МБОУ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GNewHandbookC"/>
              </a:rPr>
              <a:t>СОШ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GNewHandbookC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GNewHandbookC"/>
              </a:rPr>
              <a:t>п.Дружба</a:t>
            </a:r>
            <a:endParaRPr lang="ru-RU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844B59-2211-8AB1-FA67-3A00C221C869}"/>
              </a:ext>
            </a:extLst>
          </p:cNvPr>
          <p:cNvSpPr txBox="1"/>
          <p:nvPr/>
        </p:nvSpPr>
        <p:spPr>
          <a:xfrm>
            <a:off x="1027044" y="1215742"/>
            <a:ext cx="5797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Работа по сетевому взаимодействию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6066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65D452-13C3-5CCA-C99F-132C8C895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" y="-1"/>
            <a:ext cx="12187773" cy="68603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963866-15ED-B10F-BF5F-C2FF8C7BC258}"/>
              </a:ext>
            </a:extLst>
          </p:cNvPr>
          <p:cNvSpPr txBox="1"/>
          <p:nvPr/>
        </p:nvSpPr>
        <p:spPr>
          <a:xfrm>
            <a:off x="287383" y="295143"/>
            <a:ext cx="363147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AGNewHandbookC"/>
              </a:rPr>
              <a:t>МАОУ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GNewHandbookC"/>
              </a:rPr>
              <a:t>Старская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GNewHandbookC"/>
              </a:rPr>
              <a:t> СОШ </a:t>
            </a:r>
            <a:endParaRPr lang="ru-RU" sz="2800" b="0" i="0" dirty="0">
              <a:solidFill>
                <a:srgbClr val="1C1D21"/>
              </a:solidFill>
              <a:effectLst/>
              <a:latin typeface="AGNewHandbookC"/>
            </a:endParaRPr>
          </a:p>
          <a:p>
            <a:pPr algn="l"/>
            <a:endParaRPr lang="ru-RU" b="0" i="0" dirty="0">
              <a:solidFill>
                <a:srgbClr val="1C1D21"/>
              </a:solidFill>
              <a:effectLst/>
              <a:latin typeface="AGNewHandbook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406DB-BA2B-162E-4A2F-3BAB348EFEC2}"/>
              </a:ext>
            </a:extLst>
          </p:cNvPr>
          <p:cNvSpPr txBox="1"/>
          <p:nvPr/>
        </p:nvSpPr>
        <p:spPr>
          <a:xfrm>
            <a:off x="287383" y="2038878"/>
            <a:ext cx="5181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Работа по сетевому взаимодействию с МАОУ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Старская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СОШ по образовательной программе «IT- выбор»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6755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424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AGNewHandbookC</vt:lpstr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Mercury</dc:creator>
  <cp:lastModifiedBy>Mercury</cp:lastModifiedBy>
  <cp:revision>16</cp:revision>
  <dcterms:created xsi:type="dcterms:W3CDTF">2023-10-15T13:51:14Z</dcterms:created>
  <dcterms:modified xsi:type="dcterms:W3CDTF">2023-10-17T14:36:02Z</dcterms:modified>
</cp:coreProperties>
</file>