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6" r:id="rId2"/>
    <p:sldId id="345" r:id="rId3"/>
    <p:sldId id="343" r:id="rId4"/>
    <p:sldId id="342" r:id="rId5"/>
    <p:sldId id="347" r:id="rId6"/>
    <p:sldId id="349" r:id="rId7"/>
    <p:sldId id="350" r:id="rId8"/>
    <p:sldId id="348" r:id="rId9"/>
    <p:sldId id="351" r:id="rId10"/>
    <p:sldId id="352" r:id="rId11"/>
    <p:sldId id="353" r:id="rId12"/>
    <p:sldId id="354" r:id="rId13"/>
    <p:sldId id="355" r:id="rId14"/>
  </p:sldIdLst>
  <p:sldSz cx="18288000" cy="10287000"/>
  <p:notesSz cx="6797675" cy="9929813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irce" panose="020B0502020203020203" pitchFamily="34" charset="-52"/>
      <p:regular r:id="rId22"/>
    </p:embeddedFont>
    <p:embeddedFont>
      <p:font typeface="Circe Bold" panose="020B0602020203020203" pitchFamily="34" charset="-52"/>
      <p:bold r:id="rId23"/>
    </p:embeddedFont>
    <p:embeddedFont>
      <p:font typeface="Circe ExtraBold" panose="020B0802020203020203" pitchFamily="34" charset="-52"/>
      <p:bold r:id="rId24"/>
    </p:embeddedFont>
    <p:embeddedFont>
      <p:font typeface="Circe ExtraLight" panose="020B0302020203020203" pitchFamily="34" charset="-52"/>
      <p:regular r:id="rId25"/>
    </p:embeddedFont>
    <p:embeddedFont>
      <p:font typeface="Circe Light" panose="020B0402020203020203" pitchFamily="34" charset="-52"/>
      <p:regular r:id="rId26"/>
    </p:embeddedFont>
    <p:embeddedFont>
      <p:font typeface="Clear Sans Regular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9E5"/>
    <a:srgbClr val="5298D8"/>
    <a:srgbClr val="488FCE"/>
    <a:srgbClr val="FBFB69"/>
    <a:srgbClr val="D2E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19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11551-9A88-4EC8-B9F1-40C76372551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3AEB7F-F1EA-4A1B-803D-B1CC59808D60}">
      <dgm:prSet/>
      <dgm:spPr/>
      <dgm:t>
        <a:bodyPr/>
        <a:lstStyle/>
        <a:p>
          <a:r>
            <a:rPr lang="ru-RU" b="1" dirty="0"/>
            <a:t>Проектная деятельность</a:t>
          </a:r>
          <a:endParaRPr lang="ru-RU" dirty="0"/>
        </a:p>
      </dgm:t>
    </dgm:pt>
    <dgm:pt modelId="{686E751B-F2AC-4C7C-B108-14FFB8061CA0}" type="parTrans" cxnId="{BE5518F6-055A-4A79-A18B-02BDA8DD2292}">
      <dgm:prSet/>
      <dgm:spPr/>
      <dgm:t>
        <a:bodyPr/>
        <a:lstStyle/>
        <a:p>
          <a:endParaRPr lang="ru-RU"/>
        </a:p>
      </dgm:t>
    </dgm:pt>
    <dgm:pt modelId="{258FBA49-5932-42F4-BC0F-BA99E2BEA799}" type="sibTrans" cxnId="{BE5518F6-055A-4A79-A18B-02BDA8DD2292}">
      <dgm:prSet/>
      <dgm:spPr/>
      <dgm:t>
        <a:bodyPr/>
        <a:lstStyle/>
        <a:p>
          <a:endParaRPr lang="ru-RU"/>
        </a:p>
      </dgm:t>
    </dgm:pt>
    <dgm:pt modelId="{35348536-5097-4CFB-A684-152FAE59F176}">
      <dgm:prSet/>
      <dgm:spPr/>
      <dgm:t>
        <a:bodyPr/>
        <a:lstStyle/>
        <a:p>
          <a:pPr algn="ctr"/>
          <a:r>
            <a:rPr lang="ru-RU" b="1" dirty="0"/>
            <a:t> Развитие личности </a:t>
          </a:r>
          <a:endParaRPr lang="ru-RU" dirty="0"/>
        </a:p>
      </dgm:t>
    </dgm:pt>
    <dgm:pt modelId="{8B2A798D-B17E-4EC7-B389-2F0274CDEA2C}" type="parTrans" cxnId="{FB4507ED-D8B1-4C33-B029-50CCE55C98C3}">
      <dgm:prSet/>
      <dgm:spPr/>
      <dgm:t>
        <a:bodyPr/>
        <a:lstStyle/>
        <a:p>
          <a:endParaRPr lang="ru-RU"/>
        </a:p>
      </dgm:t>
    </dgm:pt>
    <dgm:pt modelId="{3D7ACBBD-C648-4293-8356-3115FA63D3E3}" type="sibTrans" cxnId="{FB4507ED-D8B1-4C33-B029-50CCE55C98C3}">
      <dgm:prSet/>
      <dgm:spPr/>
      <dgm:t>
        <a:bodyPr/>
        <a:lstStyle/>
        <a:p>
          <a:endParaRPr lang="ru-RU"/>
        </a:p>
      </dgm:t>
    </dgm:pt>
    <dgm:pt modelId="{1B298D45-F3F0-4D3B-9588-24558C5F7E59}" type="pres">
      <dgm:prSet presAssocID="{5E311551-9A88-4EC8-B9F1-40C763725511}" presName="linear" presStyleCnt="0">
        <dgm:presLayoutVars>
          <dgm:animLvl val="lvl"/>
          <dgm:resizeHandles val="exact"/>
        </dgm:presLayoutVars>
      </dgm:prSet>
      <dgm:spPr/>
    </dgm:pt>
    <dgm:pt modelId="{4B08E87A-DF85-4EE5-8623-BB81DC66498F}" type="pres">
      <dgm:prSet presAssocID="{4C3AEB7F-F1EA-4A1B-803D-B1CC59808D60}" presName="parentText" presStyleLbl="node1" presStyleIdx="0" presStyleCnt="2" custLinFactY="-52058" custLinFactNeighborX="4448" custLinFactNeighborY="-100000">
        <dgm:presLayoutVars>
          <dgm:chMax val="0"/>
          <dgm:bulletEnabled val="1"/>
        </dgm:presLayoutVars>
      </dgm:prSet>
      <dgm:spPr/>
    </dgm:pt>
    <dgm:pt modelId="{56D7BF8F-ED54-41C8-9FE1-5D0E3639675A}" type="pres">
      <dgm:prSet presAssocID="{258FBA49-5932-42F4-BC0F-BA99E2BEA799}" presName="spacer" presStyleCnt="0"/>
      <dgm:spPr/>
    </dgm:pt>
    <dgm:pt modelId="{58CBBB0D-8471-4246-B39C-EFBAF54584D8}" type="pres">
      <dgm:prSet presAssocID="{35348536-5097-4CFB-A684-152FAE59F176}" presName="parentText" presStyleLbl="node1" presStyleIdx="1" presStyleCnt="2" custLinFactY="41983" custLinFactNeighborX="2500" custLinFactNeighborY="100000">
        <dgm:presLayoutVars>
          <dgm:chMax val="0"/>
          <dgm:bulletEnabled val="1"/>
        </dgm:presLayoutVars>
      </dgm:prSet>
      <dgm:spPr/>
    </dgm:pt>
  </dgm:ptLst>
  <dgm:cxnLst>
    <dgm:cxn modelId="{B2891B24-09D1-45A0-9509-508D5BA797A1}" type="presOf" srcId="{4C3AEB7F-F1EA-4A1B-803D-B1CC59808D60}" destId="{4B08E87A-DF85-4EE5-8623-BB81DC66498F}" srcOrd="0" destOrd="0" presId="urn:microsoft.com/office/officeart/2005/8/layout/vList2"/>
    <dgm:cxn modelId="{9E088971-F94B-4B66-BE17-CD3452D1470C}" type="presOf" srcId="{35348536-5097-4CFB-A684-152FAE59F176}" destId="{58CBBB0D-8471-4246-B39C-EFBAF54584D8}" srcOrd="0" destOrd="0" presId="urn:microsoft.com/office/officeart/2005/8/layout/vList2"/>
    <dgm:cxn modelId="{9AAC5475-2A14-460F-AF74-7CD98518833A}" type="presOf" srcId="{5E311551-9A88-4EC8-B9F1-40C763725511}" destId="{1B298D45-F3F0-4D3B-9588-24558C5F7E59}" srcOrd="0" destOrd="0" presId="urn:microsoft.com/office/officeart/2005/8/layout/vList2"/>
    <dgm:cxn modelId="{FB4507ED-D8B1-4C33-B029-50CCE55C98C3}" srcId="{5E311551-9A88-4EC8-B9F1-40C763725511}" destId="{35348536-5097-4CFB-A684-152FAE59F176}" srcOrd="1" destOrd="0" parTransId="{8B2A798D-B17E-4EC7-B389-2F0274CDEA2C}" sibTransId="{3D7ACBBD-C648-4293-8356-3115FA63D3E3}"/>
    <dgm:cxn modelId="{BE5518F6-055A-4A79-A18B-02BDA8DD2292}" srcId="{5E311551-9A88-4EC8-B9F1-40C763725511}" destId="{4C3AEB7F-F1EA-4A1B-803D-B1CC59808D60}" srcOrd="0" destOrd="0" parTransId="{686E751B-F2AC-4C7C-B108-14FFB8061CA0}" sibTransId="{258FBA49-5932-42F4-BC0F-BA99E2BEA799}"/>
    <dgm:cxn modelId="{58376670-3C04-4055-AC7D-01B9A582686E}" type="presParOf" srcId="{1B298D45-F3F0-4D3B-9588-24558C5F7E59}" destId="{4B08E87A-DF85-4EE5-8623-BB81DC66498F}" srcOrd="0" destOrd="0" presId="urn:microsoft.com/office/officeart/2005/8/layout/vList2"/>
    <dgm:cxn modelId="{0D6C4478-118F-4A3F-9A09-8A8B3489547B}" type="presParOf" srcId="{1B298D45-F3F0-4D3B-9588-24558C5F7E59}" destId="{56D7BF8F-ED54-41C8-9FE1-5D0E3639675A}" srcOrd="1" destOrd="0" presId="urn:microsoft.com/office/officeart/2005/8/layout/vList2"/>
    <dgm:cxn modelId="{A889940F-EB70-4305-9949-92F5BCA4D12F}" type="presParOf" srcId="{1B298D45-F3F0-4D3B-9588-24558C5F7E59}" destId="{58CBBB0D-8471-4246-B39C-EFBAF54584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9A69B0-DA7C-45BD-9861-B62737662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0B5C62-00D1-45E0-8DDD-F35A700269BB}">
      <dgm:prSet/>
      <dgm:spPr/>
      <dgm:t>
        <a:bodyPr/>
        <a:lstStyle/>
        <a:p>
          <a:r>
            <a:rPr lang="ru-RU" b="1"/>
            <a:t>Индивидуализация обучения</a:t>
          </a:r>
          <a:endParaRPr lang="ru-RU"/>
        </a:p>
      </dgm:t>
    </dgm:pt>
    <dgm:pt modelId="{727BBC50-D17C-4897-9CEA-E48EAB830F6E}" type="parTrans" cxnId="{0561A5B0-BEED-4046-A252-12A9ABD48B68}">
      <dgm:prSet/>
      <dgm:spPr/>
      <dgm:t>
        <a:bodyPr/>
        <a:lstStyle/>
        <a:p>
          <a:endParaRPr lang="ru-RU"/>
        </a:p>
      </dgm:t>
    </dgm:pt>
    <dgm:pt modelId="{B9962D7D-6CB6-44A9-A3AC-3495300FC39E}" type="sibTrans" cxnId="{0561A5B0-BEED-4046-A252-12A9ABD48B68}">
      <dgm:prSet/>
      <dgm:spPr/>
      <dgm:t>
        <a:bodyPr/>
        <a:lstStyle/>
        <a:p>
          <a:endParaRPr lang="ru-RU"/>
        </a:p>
      </dgm:t>
    </dgm:pt>
    <dgm:pt modelId="{6506A5FD-1077-42D2-B0CC-3A97B57FE15D}">
      <dgm:prSet/>
      <dgm:spPr/>
      <dgm:t>
        <a:bodyPr/>
        <a:lstStyle/>
        <a:p>
          <a:pPr algn="ctr"/>
          <a:r>
            <a:rPr lang="ru-RU" b="1" dirty="0"/>
            <a:t>Проектная деятельность</a:t>
          </a:r>
          <a:endParaRPr lang="ru-RU" dirty="0"/>
        </a:p>
      </dgm:t>
    </dgm:pt>
    <dgm:pt modelId="{025838F5-1700-4BE4-B698-B45816EBE04D}" type="parTrans" cxnId="{722ECA78-16E7-45E7-B2F5-0FE7B1BF9071}">
      <dgm:prSet/>
      <dgm:spPr/>
      <dgm:t>
        <a:bodyPr/>
        <a:lstStyle/>
        <a:p>
          <a:endParaRPr lang="ru-RU"/>
        </a:p>
      </dgm:t>
    </dgm:pt>
    <dgm:pt modelId="{6F051137-820A-4949-AF32-E873B6C49227}" type="sibTrans" cxnId="{722ECA78-16E7-45E7-B2F5-0FE7B1BF9071}">
      <dgm:prSet/>
      <dgm:spPr/>
      <dgm:t>
        <a:bodyPr/>
        <a:lstStyle/>
        <a:p>
          <a:endParaRPr lang="ru-RU"/>
        </a:p>
      </dgm:t>
    </dgm:pt>
    <dgm:pt modelId="{D899399A-E6E6-4C2E-92DE-45F06026790A}" type="pres">
      <dgm:prSet presAssocID="{419A69B0-DA7C-45BD-9861-B62737662451}" presName="linear" presStyleCnt="0">
        <dgm:presLayoutVars>
          <dgm:animLvl val="lvl"/>
          <dgm:resizeHandles val="exact"/>
        </dgm:presLayoutVars>
      </dgm:prSet>
      <dgm:spPr/>
    </dgm:pt>
    <dgm:pt modelId="{663C3249-5AEA-4B5A-A58B-E2685D84EB36}" type="pres">
      <dgm:prSet presAssocID="{150B5C62-00D1-45E0-8DDD-F35A700269BB}" presName="parentText" presStyleLbl="node1" presStyleIdx="0" presStyleCnt="2" custScaleY="60766" custLinFactY="-4060" custLinFactNeighborY="-100000">
        <dgm:presLayoutVars>
          <dgm:chMax val="0"/>
          <dgm:bulletEnabled val="1"/>
        </dgm:presLayoutVars>
      </dgm:prSet>
      <dgm:spPr/>
    </dgm:pt>
    <dgm:pt modelId="{7CFBE735-8CBF-4DDA-B9EE-0F149FD9B4AE}" type="pres">
      <dgm:prSet presAssocID="{B9962D7D-6CB6-44A9-A3AC-3495300FC39E}" presName="spacer" presStyleCnt="0"/>
      <dgm:spPr/>
    </dgm:pt>
    <dgm:pt modelId="{E2FC49FD-887E-4B1A-9C00-5C82C3CBB126}" type="pres">
      <dgm:prSet presAssocID="{6506A5FD-1077-42D2-B0CC-3A97B57FE15D}" presName="parentText" presStyleLbl="node1" presStyleIdx="1" presStyleCnt="2" custScaleY="54710" custLinFactY="15463" custLinFactNeighborX="1075" custLinFactNeighborY="100000">
        <dgm:presLayoutVars>
          <dgm:chMax val="0"/>
          <dgm:bulletEnabled val="1"/>
        </dgm:presLayoutVars>
      </dgm:prSet>
      <dgm:spPr/>
    </dgm:pt>
  </dgm:ptLst>
  <dgm:cxnLst>
    <dgm:cxn modelId="{02A30732-4594-43F1-89E4-6C23A95DCC18}" type="presOf" srcId="{419A69B0-DA7C-45BD-9861-B62737662451}" destId="{D899399A-E6E6-4C2E-92DE-45F06026790A}" srcOrd="0" destOrd="0" presId="urn:microsoft.com/office/officeart/2005/8/layout/vList2"/>
    <dgm:cxn modelId="{49C3F04C-E536-48F5-852B-CDF8C5F50E02}" type="presOf" srcId="{150B5C62-00D1-45E0-8DDD-F35A700269BB}" destId="{663C3249-5AEA-4B5A-A58B-E2685D84EB36}" srcOrd="0" destOrd="0" presId="urn:microsoft.com/office/officeart/2005/8/layout/vList2"/>
    <dgm:cxn modelId="{722ECA78-16E7-45E7-B2F5-0FE7B1BF9071}" srcId="{419A69B0-DA7C-45BD-9861-B62737662451}" destId="{6506A5FD-1077-42D2-B0CC-3A97B57FE15D}" srcOrd="1" destOrd="0" parTransId="{025838F5-1700-4BE4-B698-B45816EBE04D}" sibTransId="{6F051137-820A-4949-AF32-E873B6C49227}"/>
    <dgm:cxn modelId="{0561A5B0-BEED-4046-A252-12A9ABD48B68}" srcId="{419A69B0-DA7C-45BD-9861-B62737662451}" destId="{150B5C62-00D1-45E0-8DDD-F35A700269BB}" srcOrd="0" destOrd="0" parTransId="{727BBC50-D17C-4897-9CEA-E48EAB830F6E}" sibTransId="{B9962D7D-6CB6-44A9-A3AC-3495300FC39E}"/>
    <dgm:cxn modelId="{912BB0E2-7A02-4495-823E-AAA87582A84D}" type="presOf" srcId="{6506A5FD-1077-42D2-B0CC-3A97B57FE15D}" destId="{E2FC49FD-887E-4B1A-9C00-5C82C3CBB126}" srcOrd="0" destOrd="0" presId="urn:microsoft.com/office/officeart/2005/8/layout/vList2"/>
    <dgm:cxn modelId="{793B7858-F07E-46CF-9391-AEBA317EBF45}" type="presParOf" srcId="{D899399A-E6E6-4C2E-92DE-45F06026790A}" destId="{663C3249-5AEA-4B5A-A58B-E2685D84EB36}" srcOrd="0" destOrd="0" presId="urn:microsoft.com/office/officeart/2005/8/layout/vList2"/>
    <dgm:cxn modelId="{5B16DF0E-348B-4F1E-BF30-92CD44FF550C}" type="presParOf" srcId="{D899399A-E6E6-4C2E-92DE-45F06026790A}" destId="{7CFBE735-8CBF-4DDA-B9EE-0F149FD9B4AE}" srcOrd="1" destOrd="0" presId="urn:microsoft.com/office/officeart/2005/8/layout/vList2"/>
    <dgm:cxn modelId="{DB462825-EAD5-45C3-9E43-714B9BE39022}" type="presParOf" srcId="{D899399A-E6E6-4C2E-92DE-45F06026790A}" destId="{E2FC49FD-887E-4B1A-9C00-5C82C3CBB12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8E87A-DF85-4EE5-8623-BB81DC66498F}">
      <dsp:nvSpPr>
        <dsp:cNvPr id="0" name=""/>
        <dsp:cNvSpPr/>
      </dsp:nvSpPr>
      <dsp:spPr>
        <a:xfrm>
          <a:off x="0" y="0"/>
          <a:ext cx="6096000" cy="983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/>
            <a:t>Проектная деятельность</a:t>
          </a:r>
          <a:endParaRPr lang="ru-RU" sz="4100" kern="1200" dirty="0"/>
        </a:p>
      </dsp:txBody>
      <dsp:txXfrm>
        <a:off x="48005" y="48005"/>
        <a:ext cx="5999990" cy="887374"/>
      </dsp:txXfrm>
    </dsp:sp>
    <dsp:sp modelId="{58CBBB0D-8471-4246-B39C-EFBAF54584D8}">
      <dsp:nvSpPr>
        <dsp:cNvPr id="0" name=""/>
        <dsp:cNvSpPr/>
      </dsp:nvSpPr>
      <dsp:spPr>
        <a:xfrm>
          <a:off x="0" y="1904195"/>
          <a:ext cx="6096000" cy="983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/>
            <a:t> Развитие личности </a:t>
          </a:r>
          <a:endParaRPr lang="ru-RU" sz="4100" kern="1200" dirty="0"/>
        </a:p>
      </dsp:txBody>
      <dsp:txXfrm>
        <a:off x="48005" y="1952200"/>
        <a:ext cx="5999990" cy="8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C3249-5AEA-4B5A-A58B-E2685D84EB36}">
      <dsp:nvSpPr>
        <dsp:cNvPr id="0" name=""/>
        <dsp:cNvSpPr/>
      </dsp:nvSpPr>
      <dsp:spPr>
        <a:xfrm>
          <a:off x="0" y="76198"/>
          <a:ext cx="7086600" cy="14261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/>
            <a:t>Индивидуализация обучения</a:t>
          </a:r>
          <a:endParaRPr lang="ru-RU" sz="4000" kern="1200"/>
        </a:p>
      </dsp:txBody>
      <dsp:txXfrm>
        <a:off x="69621" y="145819"/>
        <a:ext cx="6947358" cy="1286948"/>
      </dsp:txXfrm>
    </dsp:sp>
    <dsp:sp modelId="{E2FC49FD-887E-4B1A-9C00-5C82C3CBB126}">
      <dsp:nvSpPr>
        <dsp:cNvPr id="0" name=""/>
        <dsp:cNvSpPr/>
      </dsp:nvSpPr>
      <dsp:spPr>
        <a:xfrm>
          <a:off x="0" y="2278924"/>
          <a:ext cx="7086600" cy="12840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Проектная деятельность</a:t>
          </a:r>
          <a:endParaRPr lang="ru-RU" sz="4000" kern="1200" dirty="0"/>
        </a:p>
      </dsp:txBody>
      <dsp:txXfrm>
        <a:off x="62682" y="2341606"/>
        <a:ext cx="6961236" cy="1158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EEFE4-72C8-4B0C-B782-3AA56A64F1C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5DAD4-8B98-4CCE-AD5E-15609AEE4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5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DAD4-8B98-4CCE-AD5E-15609AEE48A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1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FA6A79-F30A-1F26-0098-75A40BA7D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20" t="20688" r="6320" b="57172"/>
          <a:stretch/>
        </p:blipFill>
        <p:spPr>
          <a:xfrm>
            <a:off x="2" y="7399421"/>
            <a:ext cx="18288000" cy="28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4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9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7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8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9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7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0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2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1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95263" y="3924300"/>
            <a:ext cx="16428831" cy="3418427"/>
            <a:chOff x="-934645" y="1059077"/>
            <a:chExt cx="21905108" cy="4557903"/>
          </a:xfrm>
        </p:grpSpPr>
        <p:sp>
          <p:nvSpPr>
            <p:cNvPr id="6" name="TextBox 6"/>
            <p:cNvSpPr txBox="1"/>
            <p:nvPr/>
          </p:nvSpPr>
          <p:spPr>
            <a:xfrm>
              <a:off x="-934645" y="1059077"/>
              <a:ext cx="21905108" cy="30247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24"/>
                </a:lnSpc>
              </a:pPr>
              <a:r>
                <a:rPr lang="ru-RU" sz="8000" b="1" dirty="0">
                  <a:solidFill>
                    <a:srgbClr val="0C45A6"/>
                  </a:solidFill>
                  <a:latin typeface="Circe ExtraBold" panose="020B0802020203020203" pitchFamily="34" charset="-52"/>
                </a:rPr>
                <a:t>Проектная деятельность </a:t>
              </a:r>
            </a:p>
            <a:p>
              <a:pPr algn="ctr">
                <a:lnSpc>
                  <a:spcPts val="8624"/>
                </a:lnSpc>
              </a:pPr>
              <a:r>
                <a:rPr lang="ru-RU" sz="8000" b="1" dirty="0">
                  <a:solidFill>
                    <a:srgbClr val="0C45A6"/>
                  </a:solidFill>
                  <a:latin typeface="Circe ExtraBold" panose="020B0802020203020203" pitchFamily="34" charset="-52"/>
                </a:rPr>
                <a:t>как форма выявления талантов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29713" y="4816540"/>
              <a:ext cx="14576394" cy="80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 lang="en-US" sz="36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F4E25A-5621-4558-840E-3C2206D97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94" y="-31173"/>
            <a:ext cx="2268570" cy="2268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63838-F9A2-4E7D-83E4-96BF7B9CD804}"/>
              </a:ext>
            </a:extLst>
          </p:cNvPr>
          <p:cNvSpPr txBox="1"/>
          <p:nvPr/>
        </p:nvSpPr>
        <p:spPr>
          <a:xfrm>
            <a:off x="11247762" y="8382472"/>
            <a:ext cx="6876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irce" panose="020B0502020203020203" pitchFamily="34" charset="-52"/>
              </a:rPr>
              <a:t>Кравцова Юлия Владимировна</a:t>
            </a:r>
          </a:p>
          <a:p>
            <a:r>
              <a:rPr lang="ru-RU" sz="2700" dirty="0">
                <a:latin typeface="Circe" panose="020B0502020203020203" pitchFamily="34" charset="-52"/>
              </a:rPr>
              <a:t>методист ЦЦОД «АЙТИ-куб» г. Брянска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454294-C2C3-403A-A17E-2DD7F110A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/>
        </p:blipFill>
        <p:spPr>
          <a:xfrm>
            <a:off x="19126200" y="587829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CF5CD-DF35-B235-BD19-10786D95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/>
        </p:blipFill>
        <p:spPr>
          <a:xfrm>
            <a:off x="-15240" y="7399420"/>
            <a:ext cx="18288000" cy="28875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C055694-A8FC-4F10-9E00-C12CE6B12010}"/>
              </a:ext>
            </a:extLst>
          </p:cNvPr>
          <p:cNvSpPr txBox="1"/>
          <p:nvPr/>
        </p:nvSpPr>
        <p:spPr>
          <a:xfrm>
            <a:off x="5942301" y="2710836"/>
            <a:ext cx="7012999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январе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2024 года пройдут открытые соревнования по робототехнике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345B6C-1DA1-45F8-B5B0-A38E4691B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pic>
        <p:nvPicPr>
          <p:cNvPr id="2050" name="Picture 2" descr="https://sun9-4.userapi.com/impg/c5xjLfL_hMoD-QcacL2Qa0BMjE-OiPkTNnJg2Q/zgzG0qL8Qx8.jpg?size=1280x960&amp;quality=95&amp;sign=0b697c6fd684ce96bd5e030bb93589a8&amp;type=album">
            <a:extLst>
              <a:ext uri="{FF2B5EF4-FFF2-40B4-BE49-F238E27FC236}">
                <a16:creationId xmlns:a16="http://schemas.microsoft.com/office/drawing/2014/main" id="{2F1263C0-48AD-4959-9E60-93D9B1C8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54212"/>
            <a:ext cx="4911437" cy="3683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6.userapi.com/impg/_kArzk_2nuXERgyVwuJfT9Hfgpl7PwBjKp-c0A/63te_UhXvcg.jpg?size=2560x1920&amp;quality=95&amp;sign=7b5b5595a9112355ff4815aa1cac06d6&amp;type=album">
            <a:extLst>
              <a:ext uri="{FF2B5EF4-FFF2-40B4-BE49-F238E27FC236}">
                <a16:creationId xmlns:a16="http://schemas.microsoft.com/office/drawing/2014/main" id="{B89CBAB9-AF0F-4130-8BA8-C9F710042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64" y="4354212"/>
            <a:ext cx="4911437" cy="3683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СОР — ПРОЕКТЫ — VEX Robotics Competition">
            <a:extLst>
              <a:ext uri="{FF2B5EF4-FFF2-40B4-BE49-F238E27FC236}">
                <a16:creationId xmlns:a16="http://schemas.microsoft.com/office/drawing/2014/main" id="{F15384AE-51EF-4F0F-91BF-B9642C0B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37" y="4878991"/>
            <a:ext cx="5662179" cy="29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65.userapi.com/impg/TI5DeIFoGWEsaT5652GORMptKZp3EoILdwcQ_w/WBJvu7Te4Qg.jpg?size=1904x1360&amp;quality=95&amp;sign=ee2ac9adf35dd83b4a0dcf7e714a8a56&amp;type=album">
            <a:extLst>
              <a:ext uri="{FF2B5EF4-FFF2-40B4-BE49-F238E27FC236}">
                <a16:creationId xmlns:a16="http://schemas.microsoft.com/office/drawing/2014/main" id="{966A6C07-5DD4-4399-8307-28D773F4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10558219"/>
            <a:ext cx="7310108" cy="5221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7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CF5CD-DF35-B235-BD19-10786D95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/>
        </p:blipFill>
        <p:spPr>
          <a:xfrm>
            <a:off x="-15240" y="7399420"/>
            <a:ext cx="18288000" cy="28875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C055694-A8FC-4F10-9E00-C12CE6B12010}"/>
              </a:ext>
            </a:extLst>
          </p:cNvPr>
          <p:cNvSpPr txBox="1"/>
          <p:nvPr/>
        </p:nvSpPr>
        <p:spPr>
          <a:xfrm>
            <a:off x="8917617" y="2628752"/>
            <a:ext cx="9141783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апреле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2024 года пройдёт хакатон </a:t>
            </a:r>
          </a:p>
          <a:p>
            <a:pPr algn="ctr" defTabSz="1371600">
              <a:lnSpc>
                <a:spcPts val="4800"/>
              </a:lnSpc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по программированию «Я в коде»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345B6C-1DA1-45F8-B5B0-A38E4691B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pic>
        <p:nvPicPr>
          <p:cNvPr id="3074" name="Picture 2" descr="https://sun9-65.userapi.com/impg/TI5DeIFoGWEsaT5652GORMptKZp3EoILdwcQ_w/WBJvu7Te4Qg.jpg?size=1904x1360&amp;quality=95&amp;sign=ee2ac9adf35dd83b4a0dcf7e714a8a56&amp;type=album">
            <a:extLst>
              <a:ext uri="{FF2B5EF4-FFF2-40B4-BE49-F238E27FC236}">
                <a16:creationId xmlns:a16="http://schemas.microsoft.com/office/drawing/2014/main" id="{977F5D22-1951-400C-8D5E-F5A1C2F9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99" y="2588994"/>
            <a:ext cx="7310108" cy="5221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2.userapi.com/impg/FpZQfXlnASCGGhhhUgCACy1-MYLfrWvYOmYDUQ/Wccp1PfMh1o.jpg?size=1440x1920&amp;quality=95&amp;sign=ba66dafaafb0298a2369abe80e1e705b&amp;type=album">
            <a:extLst>
              <a:ext uri="{FF2B5EF4-FFF2-40B4-BE49-F238E27FC236}">
                <a16:creationId xmlns:a16="http://schemas.microsoft.com/office/drawing/2014/main" id="{16992768-A871-4A69-B767-7DA9942B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72" y="3839472"/>
            <a:ext cx="2978271" cy="3971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45.userapi.com/impg/np7AreYGMd4SjwdrSIds-S2uN5LOk1Ts-cox6Q/nl9yw-zqtvg.jpg?size=1440x1920&amp;quality=95&amp;sign=1c3eb52c0ce86c4c2bfa8574dbd75885&amp;type=album">
            <a:extLst>
              <a:ext uri="{FF2B5EF4-FFF2-40B4-BE49-F238E27FC236}">
                <a16:creationId xmlns:a16="http://schemas.microsoft.com/office/drawing/2014/main" id="{D0D32A04-D2A0-4308-B286-B4CD7E97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508" y="3789319"/>
            <a:ext cx="2958736" cy="3944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23.userapi.com/impg/5Ns-qX39jLLBEjGyRdUJOnjcwDnreM5hnBJKwQ/b_FliRwQExk.jpg?size=1440x1920&amp;quality=95&amp;sign=1dff58e72a248a1d31260bda33389235&amp;type=album">
            <a:extLst>
              <a:ext uri="{FF2B5EF4-FFF2-40B4-BE49-F238E27FC236}">
                <a16:creationId xmlns:a16="http://schemas.microsoft.com/office/drawing/2014/main" id="{6E7DF77D-7311-4983-A0F4-6B2B40F6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244" y="3789319"/>
            <a:ext cx="2958736" cy="3944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C063FD-048F-4484-9E48-BD60A5A89C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/>
        </p:blipFill>
        <p:spPr>
          <a:xfrm>
            <a:off x="19050000" y="339090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827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EB41E2-F49D-768D-D9F3-BC4C07DE9D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4000" contrast="-60000"/>
          </a:blip>
          <a:stretch>
            <a:fillRect/>
          </a:stretch>
        </p:blipFill>
        <p:spPr>
          <a:xfrm rot="5400000">
            <a:off x="5918360" y="1053940"/>
            <a:ext cx="19329080" cy="10287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E00EB8C-3BEB-FFD3-0312-1865F7B54EF4}"/>
              </a:ext>
            </a:extLst>
          </p:cNvPr>
          <p:cNvSpPr txBox="1"/>
          <p:nvPr/>
        </p:nvSpPr>
        <p:spPr>
          <a:xfrm>
            <a:off x="990600" y="3848100"/>
            <a:ext cx="8839200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24"/>
              </a:lnSpc>
            </a:pPr>
            <a:r>
              <a:rPr lang="ru-RU" sz="6000" b="1" dirty="0">
                <a:solidFill>
                  <a:srgbClr val="0C45A6"/>
                </a:solidFill>
                <a:latin typeface="Circe ExtraBold" panose="020B0802020203020203" pitchFamily="34" charset="-52"/>
              </a:rPr>
              <a:t>Центр цифрового образования детей «АЙТИ-куб» г. Брянска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43198-FF3F-4857-AD78-08C241D8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/>
        </p:blipFill>
        <p:spPr>
          <a:xfrm>
            <a:off x="11334014" y="156210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10B57-7586-4E4A-8F10-1936CDBE0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5181600" cy="24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95263" y="3924300"/>
            <a:ext cx="16428831" cy="3418427"/>
            <a:chOff x="-934645" y="1059077"/>
            <a:chExt cx="21905108" cy="4557903"/>
          </a:xfrm>
        </p:grpSpPr>
        <p:sp>
          <p:nvSpPr>
            <p:cNvPr id="6" name="TextBox 6"/>
            <p:cNvSpPr txBox="1"/>
            <p:nvPr/>
          </p:nvSpPr>
          <p:spPr>
            <a:xfrm>
              <a:off x="-934645" y="1059077"/>
              <a:ext cx="21905108" cy="30247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24"/>
                </a:lnSpc>
              </a:pPr>
              <a:r>
                <a:rPr lang="ru-RU" sz="8000" b="1" dirty="0">
                  <a:solidFill>
                    <a:srgbClr val="0C45A6"/>
                  </a:solidFill>
                  <a:latin typeface="Circe ExtraBold" panose="020B0802020203020203" pitchFamily="34" charset="-52"/>
                </a:rPr>
                <a:t>Проектная деятельность </a:t>
              </a:r>
            </a:p>
            <a:p>
              <a:pPr algn="ctr">
                <a:lnSpc>
                  <a:spcPts val="8624"/>
                </a:lnSpc>
              </a:pPr>
              <a:r>
                <a:rPr lang="ru-RU" sz="8000" b="1" dirty="0">
                  <a:solidFill>
                    <a:srgbClr val="0C45A6"/>
                  </a:solidFill>
                  <a:latin typeface="Circe ExtraBold" panose="020B0802020203020203" pitchFamily="34" charset="-52"/>
                </a:rPr>
                <a:t>как форма выявления талантов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29713" y="4816540"/>
              <a:ext cx="14576394" cy="80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 lang="en-US" sz="36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F4E25A-5621-4558-840E-3C2206D97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94" y="-31173"/>
            <a:ext cx="2268570" cy="2268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63838-F9A2-4E7D-83E4-96BF7B9CD804}"/>
              </a:ext>
            </a:extLst>
          </p:cNvPr>
          <p:cNvSpPr txBox="1"/>
          <p:nvPr/>
        </p:nvSpPr>
        <p:spPr>
          <a:xfrm>
            <a:off x="11247762" y="8382472"/>
            <a:ext cx="6876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irce" panose="020B0502020203020203" pitchFamily="34" charset="-52"/>
              </a:rPr>
              <a:t>Кравцова Юлия Владимировна</a:t>
            </a:r>
          </a:p>
          <a:p>
            <a:r>
              <a:rPr lang="ru-RU" sz="2700" dirty="0">
                <a:latin typeface="Circe" panose="020B0502020203020203" pitchFamily="34" charset="-52"/>
              </a:rPr>
              <a:t>методист ЦЦОД «АЙТИ-куб» г. Брянска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454294-C2C3-403A-A17E-2DD7F110A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/>
        </p:blipFill>
        <p:spPr>
          <a:xfrm>
            <a:off x="19126200" y="587829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51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EB41E2-F49D-768D-D9F3-BC4C07DE9D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4000" contrast="-60000"/>
          </a:blip>
          <a:stretch>
            <a:fillRect/>
          </a:stretch>
        </p:blipFill>
        <p:spPr>
          <a:xfrm rot="5400000">
            <a:off x="5918360" y="1053940"/>
            <a:ext cx="19329080" cy="10287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E00EB8C-3BEB-FFD3-0312-1865F7B54EF4}"/>
              </a:ext>
            </a:extLst>
          </p:cNvPr>
          <p:cNvSpPr txBox="1"/>
          <p:nvPr/>
        </p:nvSpPr>
        <p:spPr>
          <a:xfrm>
            <a:off x="990600" y="3848100"/>
            <a:ext cx="8839200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24"/>
              </a:lnSpc>
            </a:pPr>
            <a:r>
              <a:rPr lang="ru-RU" sz="6000" b="1" dirty="0">
                <a:solidFill>
                  <a:srgbClr val="0C45A6"/>
                </a:solidFill>
                <a:latin typeface="Circe ExtraBold" panose="020B0802020203020203" pitchFamily="34" charset="-52"/>
              </a:rPr>
              <a:t>Центр цифрового образования детей «АЙТИ-куб» г. Брянска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43198-FF3F-4857-AD78-08C241D8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/>
        </p:blipFill>
        <p:spPr>
          <a:xfrm>
            <a:off x="11334014" y="156210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10B57-7586-4E4A-8F10-1936CDBE0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5181600" cy="2493142"/>
          </a:xfrm>
          <a:prstGeom prst="rect">
            <a:avLst/>
          </a:prstGeom>
        </p:spPr>
      </p:pic>
      <p:pic>
        <p:nvPicPr>
          <p:cNvPr id="9" name="Picture 2" descr="https://sun9-79.userapi.com/impg/gJ3XiJ1Rw-ewHSJwr-1KNXaNBB4JEtFND5dUtQ/XYicqV3xaFI.jpg?size=2560x1920&amp;quality=95&amp;sign=f47c17528b45e3439a3400eb9087b6b7&amp;type=album">
            <a:extLst>
              <a:ext uri="{FF2B5EF4-FFF2-40B4-BE49-F238E27FC236}">
                <a16:creationId xmlns:a16="http://schemas.microsoft.com/office/drawing/2014/main" id="{B9DC33D3-0A32-41D3-8500-8907AFE0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105537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27.userapi.com/impg/Gsdodd4s58A1-1PBx7w9ZhrwgkKEebvdbLRuBw/4VXOvrcN2hM.jpg?size=1280x960&amp;quality=95&amp;sign=2b60eae2d29dad0f85ede0b44af82d56&amp;type=album">
            <a:extLst>
              <a:ext uri="{FF2B5EF4-FFF2-40B4-BE49-F238E27FC236}">
                <a16:creationId xmlns:a16="http://schemas.microsoft.com/office/drawing/2014/main" id="{F02FE73C-B61D-4EEC-931C-B8BEAD82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889635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6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733E1-B332-C2FD-B742-7E58297E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/>
        </p:blipFill>
        <p:spPr>
          <a:xfrm rot="16200000">
            <a:off x="6904685" y="5586319"/>
            <a:ext cx="18288000" cy="2887580"/>
          </a:xfrm>
          <a:prstGeom prst="rect">
            <a:avLst/>
          </a:prstGeom>
        </p:spPr>
      </p:pic>
      <p:pic>
        <p:nvPicPr>
          <p:cNvPr id="3074" name="Picture 2" descr="https://sun9-79.userapi.com/impg/gJ3XiJ1Rw-ewHSJwr-1KNXaNBB4JEtFND5dUtQ/XYicqV3xaFI.jpg?size=2560x1920&amp;quality=95&amp;sign=f47c17528b45e3439a3400eb9087b6b7&amp;type=album">
            <a:extLst>
              <a:ext uri="{FF2B5EF4-FFF2-40B4-BE49-F238E27FC236}">
                <a16:creationId xmlns:a16="http://schemas.microsoft.com/office/drawing/2014/main" id="{0BFDAFA0-2E85-442B-8582-FBAFC646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921215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7.userapi.com/impg/v9ZwIEBeIDzEoOM6uUe5L4-ie6ZIqwK82cxsxg/kkGmfSG6xS4.jpg?size=1280x960&amp;quality=95&amp;sign=1ea2db2815b5419ab5b0d6084530d707&amp;type=album">
            <a:extLst>
              <a:ext uri="{FF2B5EF4-FFF2-40B4-BE49-F238E27FC236}">
                <a16:creationId xmlns:a16="http://schemas.microsoft.com/office/drawing/2014/main" id="{26903718-3F11-47A1-973A-C2E35AC6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67" y="18161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7.userapi.com/impg/Gsdodd4s58A1-1PBx7w9ZhrwgkKEebvdbLRuBw/4VXOvrcN2hM.jpg?size=1280x960&amp;quality=95&amp;sign=2b60eae2d29dad0f85ede0b44af82d56&amp;type=album">
            <a:extLst>
              <a:ext uri="{FF2B5EF4-FFF2-40B4-BE49-F238E27FC236}">
                <a16:creationId xmlns:a16="http://schemas.microsoft.com/office/drawing/2014/main" id="{49715048-8384-45B0-89E1-4195F77E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95" y="4578565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22.userapi.com/impg/_L49eJ2iZ9DzsSdVja4vVdVjnxbopd83FhIMTw/4J1VJRXWGjQ.jpg?size=2560x1920&amp;quality=95&amp;sign=dec0811e0424735a86e068c5473981c9&amp;type=album">
            <a:extLst>
              <a:ext uri="{FF2B5EF4-FFF2-40B4-BE49-F238E27FC236}">
                <a16:creationId xmlns:a16="http://schemas.microsoft.com/office/drawing/2014/main" id="{374D24B6-CF08-4C2B-B41E-196216DC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495300"/>
            <a:ext cx="4419601" cy="3314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201E9-49C9-4B4D-9F35-7314A9409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147" y="56007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9D1FB-C16C-46E8-8B61-953FC30A2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" y="6397073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4F40B0-3351-4705-908C-13DEECD3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3" y="0"/>
            <a:ext cx="5181600" cy="24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0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E0F4121-3856-4318-9A06-56F758E82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437377"/>
              </p:ext>
            </p:extLst>
          </p:nvPr>
        </p:nvGraphicFramePr>
        <p:xfrm>
          <a:off x="2480931" y="3620006"/>
          <a:ext cx="6096000" cy="288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CF5CD-DF35-B235-BD19-10786D958D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34000" contrast="-60000"/>
          </a:blip>
          <a:srcRect l="6320" t="20688" r="6320" b="57172"/>
          <a:stretch/>
        </p:blipFill>
        <p:spPr>
          <a:xfrm>
            <a:off x="0" y="7430915"/>
            <a:ext cx="18288000" cy="2887580"/>
          </a:xfrm>
          <a:prstGeom prst="rect">
            <a:avLst/>
          </a:prstGeom>
        </p:spPr>
      </p:pic>
      <p:pic>
        <p:nvPicPr>
          <p:cNvPr id="1026" name="Picture 2" descr="Анатоль Франс (1844 - 1924) [1964 - - Писатели Франции]">
            <a:extLst>
              <a:ext uri="{FF2B5EF4-FFF2-40B4-BE49-F238E27FC236}">
                <a16:creationId xmlns:a16="http://schemas.microsoft.com/office/drawing/2014/main" id="{8F8DB793-C5AC-473F-A0FA-DBB4E734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257" y="4076700"/>
            <a:ext cx="2909064" cy="45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7816D-759D-4A62-9250-B6B339934E5E}"/>
              </a:ext>
            </a:extLst>
          </p:cNvPr>
          <p:cNvSpPr txBox="1"/>
          <p:nvPr/>
        </p:nvSpPr>
        <p:spPr>
          <a:xfrm>
            <a:off x="9982200" y="3620006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irce ExtraLight" panose="020B0302020203020203" pitchFamily="34" charset="-52"/>
              </a:rPr>
              <a:t>Не старайтесь удовлетворить своё тщеславие,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 обучая детей слишком многому. 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Возбудите только любопытство. 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Откройте своим слушателям глаза,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 но не перегружайте их мозг. 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Достаточно заронить в него искру, 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огонь сам разгорится там, </a:t>
            </a:r>
          </a:p>
          <a:p>
            <a:r>
              <a:rPr lang="ru-RU" sz="2400" dirty="0">
                <a:latin typeface="Circe ExtraLight" panose="020B0302020203020203" pitchFamily="34" charset="-52"/>
              </a:rPr>
              <a:t>где для него есть пища.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3790B-0E04-4A30-B4E7-8CE1DD12949D}"/>
              </a:ext>
            </a:extLst>
          </p:cNvPr>
          <p:cNvSpPr txBox="1"/>
          <p:nvPr/>
        </p:nvSpPr>
        <p:spPr>
          <a:xfrm>
            <a:off x="12268200" y="6697482"/>
            <a:ext cx="273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Circe ExtraLight" panose="020B0302020203020203" pitchFamily="34" charset="-52"/>
              </a:rPr>
              <a:t>Анатоль Франс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FC3D29-D55D-4163-9F38-851EF0D6EC1A}"/>
              </a:ext>
            </a:extLst>
          </p:cNvPr>
          <p:cNvSpPr/>
          <p:nvPr/>
        </p:nvSpPr>
        <p:spPr>
          <a:xfrm>
            <a:off x="5181600" y="4543335"/>
            <a:ext cx="1151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6AA9E5"/>
                </a:solidFill>
                <a:latin typeface="Circe Bold" panose="020B0602020203020203" pitchFamily="34" charset="-52"/>
                <a:cs typeface="Arial" panose="020B0604020202020204" pitchFamily="34" charset="0"/>
              </a:rPr>
              <a:t>=</a:t>
            </a:r>
            <a:endParaRPr lang="ru-RU" sz="7200" dirty="0">
              <a:solidFill>
                <a:srgbClr val="6AA9E5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CAFE3C-D32E-4BE2-8DFF-A1C595BEF9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3" y="0"/>
            <a:ext cx="5181600" cy="2493142"/>
          </a:xfrm>
          <a:prstGeom prst="rect">
            <a:avLst/>
          </a:prstGeom>
        </p:spPr>
      </p:pic>
      <p:pic>
        <p:nvPicPr>
          <p:cNvPr id="11" name="Picture 2" descr="https://sun9-45.userapi.com/impg/-YEovgDOhHeP2U21opJJsHLRsadaKnhER9kKzg/qhpnjnlre24.jpg?size=2560x1920&amp;quality=95&amp;sign=a8f67eff9f4f44e2d7efab81cb06445d&amp;type=album">
            <a:extLst>
              <a:ext uri="{FF2B5EF4-FFF2-40B4-BE49-F238E27FC236}">
                <a16:creationId xmlns:a16="http://schemas.microsoft.com/office/drawing/2014/main" id="{BE8202DA-8C05-4D99-A54D-2F31B9E1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0" y="933450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D331FE-32D1-483C-ACE9-BB00245B2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37943" y="6507586"/>
            <a:ext cx="7543801" cy="56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43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733E1-B332-C2FD-B742-7E58297EE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34000" contrast="-60000"/>
          </a:blip>
          <a:srcRect l="6320" t="20688" r="6320" b="57172"/>
          <a:stretch/>
        </p:blipFill>
        <p:spPr>
          <a:xfrm rot="16200000">
            <a:off x="6904685" y="5586319"/>
            <a:ext cx="18288000" cy="2887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9C37B-FAE0-4A62-7BFF-3D3D7FC1F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2FEB12F-0194-46A7-BF9C-7DBC52DD2C2C}"/>
              </a:ext>
            </a:extLst>
          </p:cNvPr>
          <p:cNvSpPr txBox="1"/>
          <p:nvPr/>
        </p:nvSpPr>
        <p:spPr>
          <a:xfrm>
            <a:off x="-54917" y="8256305"/>
            <a:ext cx="169164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5000" b="1" dirty="0">
                <a:solidFill>
                  <a:srgbClr val="1F76BB"/>
                </a:solidFill>
                <a:latin typeface="Circe Bold" panose="020B0602020203020203" pitchFamily="34" charset="-52"/>
                <a:cs typeface="Arial" panose="020B0604020202020204" pitchFamily="34" charset="0"/>
              </a:rPr>
              <a:t>Задача дополнительного образования заключается </a:t>
            </a:r>
          </a:p>
          <a:p>
            <a:pPr algn="ctr" defTabSz="1371600">
              <a:lnSpc>
                <a:spcPts val="4800"/>
              </a:lnSpc>
            </a:pPr>
            <a:r>
              <a:rPr lang="ru-RU" sz="5000" b="1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создании условий для развития способностей</a:t>
            </a:r>
          </a:p>
          <a:p>
            <a:pPr algn="ctr" defTabSz="1371600">
              <a:lnSpc>
                <a:spcPts val="4800"/>
              </a:lnSpc>
            </a:pPr>
            <a:r>
              <a:rPr lang="ru-RU" sz="5000" b="1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выявления талантов</a:t>
            </a:r>
            <a:endParaRPr lang="en-US" sz="5000" b="1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45.userapi.com/impg/-YEovgDOhHeP2U21opJJsHLRsadaKnhER9kKzg/qhpnjnlre24.jpg?size=2560x1920&amp;quality=95&amp;sign=a8f67eff9f4f44e2d7efab81cb06445d&amp;type=album">
            <a:extLst>
              <a:ext uri="{FF2B5EF4-FFF2-40B4-BE49-F238E27FC236}">
                <a16:creationId xmlns:a16="http://schemas.microsoft.com/office/drawing/2014/main" id="{842C545C-3348-4CC9-BF14-5F2600A5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5" y="2314575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87E319-6684-4594-B46F-34DA26525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83" y="2314575"/>
            <a:ext cx="7543801" cy="56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63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E36B41F-CE27-4280-943C-CC4431C86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809823"/>
              </p:ext>
            </p:extLst>
          </p:nvPr>
        </p:nvGraphicFramePr>
        <p:xfrm>
          <a:off x="1752600" y="3031960"/>
          <a:ext cx="7086600" cy="35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CF5CD-DF35-B235-BD19-10786D958D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34000" contrast="-60000"/>
          </a:blip>
          <a:srcRect l="6320" t="20688" r="6320" b="57172"/>
          <a:stretch/>
        </p:blipFill>
        <p:spPr>
          <a:xfrm>
            <a:off x="-15240" y="7399420"/>
            <a:ext cx="18288000" cy="28875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C055694-A8FC-4F10-9E00-C12CE6B12010}"/>
              </a:ext>
            </a:extLst>
          </p:cNvPr>
          <p:cNvSpPr txBox="1"/>
          <p:nvPr/>
        </p:nvSpPr>
        <p:spPr>
          <a:xfrm>
            <a:off x="9601200" y="3135004"/>
            <a:ext cx="738073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Одной из основных задач является определение конкретной формы продукта проектной деятельности. От этого завит привлекательность проекта для ребенка и понимание сути его деятельности.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009BD1-5C55-4BAD-836E-5494A3FC55D4}"/>
              </a:ext>
            </a:extLst>
          </p:cNvPr>
          <p:cNvSpPr/>
          <p:nvPr/>
        </p:nvSpPr>
        <p:spPr>
          <a:xfrm>
            <a:off x="4953000" y="4381500"/>
            <a:ext cx="1151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6AA9E5"/>
                </a:solidFill>
                <a:latin typeface="Circe Bold" panose="020B0602020203020203" pitchFamily="34" charset="-52"/>
                <a:cs typeface="Arial" panose="020B0604020202020204" pitchFamily="34" charset="0"/>
              </a:rPr>
              <a:t>=</a:t>
            </a:r>
            <a:endParaRPr lang="ru-RU" sz="7200" dirty="0">
              <a:solidFill>
                <a:srgbClr val="6AA9E5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345B6C-1DA1-45F8-B5B0-A38E4691B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pic>
        <p:nvPicPr>
          <p:cNvPr id="12" name="Picture 2" descr="https://sun9-36.userapi.com/impg/_kArzk_2nuXERgyVwuJfT9Hfgpl7PwBjKp-c0A/63te_UhXvcg.jpg?size=2560x1920&amp;quality=95&amp;sign=7b5b5595a9112355ff4815aa1cac06d6&amp;type=album">
            <a:extLst>
              <a:ext uri="{FF2B5EF4-FFF2-40B4-BE49-F238E27FC236}">
                <a16:creationId xmlns:a16="http://schemas.microsoft.com/office/drawing/2014/main" id="{8AEC09CD-BE55-4D08-A1EE-34DA3BD9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1400" y="3619500"/>
            <a:ext cx="6811148" cy="510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2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EB41E2-F49D-768D-D9F3-BC4C07DE9D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4000" contrast="-60000"/>
          </a:blip>
          <a:stretch>
            <a:fillRect/>
          </a:stretch>
        </p:blipFill>
        <p:spPr>
          <a:xfrm rot="5400000">
            <a:off x="5918360" y="1053940"/>
            <a:ext cx="19329080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3A8DC-CEBE-AE69-27B2-CACD98837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E00EB8C-3BEB-FFD3-0312-1865F7B54EF4}"/>
              </a:ext>
            </a:extLst>
          </p:cNvPr>
          <p:cNvSpPr txBox="1"/>
          <p:nvPr/>
        </p:nvSpPr>
        <p:spPr>
          <a:xfrm>
            <a:off x="990600" y="3390900"/>
            <a:ext cx="883920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</a:pPr>
            <a:r>
              <a:rPr lang="ru-RU" sz="6000" b="1" dirty="0">
                <a:solidFill>
                  <a:srgbClr val="0C45A6"/>
                </a:solidFill>
                <a:latin typeface="Circe ExtraBold" panose="020B0802020203020203" pitchFamily="34" charset="-52"/>
              </a:rPr>
              <a:t>Конкурсное движение Центра цифрового образования детей «АЙТИ-куб» г. Брянска</a:t>
            </a:r>
          </a:p>
        </p:txBody>
      </p:sp>
      <p:pic>
        <p:nvPicPr>
          <p:cNvPr id="6146" name="Picture 2" descr="https://sun9-36.userapi.com/impg/_kArzk_2nuXERgyVwuJfT9Hfgpl7PwBjKp-c0A/63te_UhXvcg.jpg?size=2560x1920&amp;quality=95&amp;sign=7b5b5595a9112355ff4815aa1cac06d6&amp;type=album">
            <a:extLst>
              <a:ext uri="{FF2B5EF4-FFF2-40B4-BE49-F238E27FC236}">
                <a16:creationId xmlns:a16="http://schemas.microsoft.com/office/drawing/2014/main" id="{06A1F83D-6399-4640-B596-05E6621C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162300"/>
            <a:ext cx="6811148" cy="510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1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733E1-B332-C2FD-B742-7E58297E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/>
        </p:blipFill>
        <p:spPr>
          <a:xfrm rot="16200000">
            <a:off x="6904685" y="5586319"/>
            <a:ext cx="18288000" cy="2887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9C37B-FAE0-4A62-7BFF-3D3D7FC1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8C17C-ABD6-416A-8916-79325113DF59}"/>
              </a:ext>
            </a:extLst>
          </p:cNvPr>
          <p:cNvGrpSpPr/>
          <p:nvPr/>
        </p:nvGrpSpPr>
        <p:grpSpPr>
          <a:xfrm>
            <a:off x="11176000" y="4139059"/>
            <a:ext cx="3581444" cy="4585471"/>
            <a:chOff x="10210782" y="3677025"/>
            <a:chExt cx="3581444" cy="4585471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873DCEB4-9FBB-443B-B771-B4D98FE33984}"/>
                </a:ext>
              </a:extLst>
            </p:cNvPr>
            <p:cNvSpPr/>
            <p:nvPr/>
          </p:nvSpPr>
          <p:spPr>
            <a:xfrm>
              <a:off x="10210782" y="7083136"/>
              <a:ext cx="3581444" cy="1179360"/>
            </a:xfrm>
            <a:custGeom>
              <a:avLst/>
              <a:gdLst>
                <a:gd name="connsiteX0" fmla="*/ 0 w 3581444"/>
                <a:gd name="connsiteY0" fmla="*/ 196564 h 1179360"/>
                <a:gd name="connsiteX1" fmla="*/ 196564 w 3581444"/>
                <a:gd name="connsiteY1" fmla="*/ 0 h 1179360"/>
                <a:gd name="connsiteX2" fmla="*/ 3384880 w 3581444"/>
                <a:gd name="connsiteY2" fmla="*/ 0 h 1179360"/>
                <a:gd name="connsiteX3" fmla="*/ 3581444 w 3581444"/>
                <a:gd name="connsiteY3" fmla="*/ 196564 h 1179360"/>
                <a:gd name="connsiteX4" fmla="*/ 3581444 w 3581444"/>
                <a:gd name="connsiteY4" fmla="*/ 982796 h 1179360"/>
                <a:gd name="connsiteX5" fmla="*/ 3384880 w 3581444"/>
                <a:gd name="connsiteY5" fmla="*/ 1179360 h 1179360"/>
                <a:gd name="connsiteX6" fmla="*/ 196564 w 3581444"/>
                <a:gd name="connsiteY6" fmla="*/ 1179360 h 1179360"/>
                <a:gd name="connsiteX7" fmla="*/ 0 w 3581444"/>
                <a:gd name="connsiteY7" fmla="*/ 982796 h 1179360"/>
                <a:gd name="connsiteX8" fmla="*/ 0 w 3581444"/>
                <a:gd name="connsiteY8" fmla="*/ 196564 h 117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444" h="1179360">
                  <a:moveTo>
                    <a:pt x="0" y="196564"/>
                  </a:moveTo>
                  <a:cubicBezTo>
                    <a:pt x="0" y="88005"/>
                    <a:pt x="88005" y="0"/>
                    <a:pt x="196564" y="0"/>
                  </a:cubicBezTo>
                  <a:lnTo>
                    <a:pt x="3384880" y="0"/>
                  </a:lnTo>
                  <a:cubicBezTo>
                    <a:pt x="3493439" y="0"/>
                    <a:pt x="3581444" y="88005"/>
                    <a:pt x="3581444" y="196564"/>
                  </a:cubicBezTo>
                  <a:lnTo>
                    <a:pt x="3581444" y="982796"/>
                  </a:lnTo>
                  <a:cubicBezTo>
                    <a:pt x="3581444" y="1091355"/>
                    <a:pt x="3493439" y="1179360"/>
                    <a:pt x="3384880" y="1179360"/>
                  </a:cubicBezTo>
                  <a:lnTo>
                    <a:pt x="196564" y="1179360"/>
                  </a:lnTo>
                  <a:cubicBezTo>
                    <a:pt x="88005" y="1179360"/>
                    <a:pt x="0" y="1091355"/>
                    <a:pt x="0" y="982796"/>
                  </a:cubicBezTo>
                  <a:lnTo>
                    <a:pt x="0" y="196564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592" tIns="217592" rIns="217592" bIns="217592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200" kern="1200" dirty="0">
                  <a:latin typeface="Circe Bold" panose="020B0602020203020203" pitchFamily="34" charset="-52"/>
                </a:rPr>
                <a:t>206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14C9E1B2-3582-4EEB-BBE8-EFF9D340BCF1}"/>
                </a:ext>
              </a:extLst>
            </p:cNvPr>
            <p:cNvSpPr/>
            <p:nvPr/>
          </p:nvSpPr>
          <p:spPr>
            <a:xfrm>
              <a:off x="10210782" y="5402075"/>
              <a:ext cx="3581444" cy="1179360"/>
            </a:xfrm>
            <a:custGeom>
              <a:avLst/>
              <a:gdLst>
                <a:gd name="connsiteX0" fmla="*/ 0 w 3581444"/>
                <a:gd name="connsiteY0" fmla="*/ 196564 h 1179360"/>
                <a:gd name="connsiteX1" fmla="*/ 196564 w 3581444"/>
                <a:gd name="connsiteY1" fmla="*/ 0 h 1179360"/>
                <a:gd name="connsiteX2" fmla="*/ 3384880 w 3581444"/>
                <a:gd name="connsiteY2" fmla="*/ 0 h 1179360"/>
                <a:gd name="connsiteX3" fmla="*/ 3581444 w 3581444"/>
                <a:gd name="connsiteY3" fmla="*/ 196564 h 1179360"/>
                <a:gd name="connsiteX4" fmla="*/ 3581444 w 3581444"/>
                <a:gd name="connsiteY4" fmla="*/ 982796 h 1179360"/>
                <a:gd name="connsiteX5" fmla="*/ 3384880 w 3581444"/>
                <a:gd name="connsiteY5" fmla="*/ 1179360 h 1179360"/>
                <a:gd name="connsiteX6" fmla="*/ 196564 w 3581444"/>
                <a:gd name="connsiteY6" fmla="*/ 1179360 h 1179360"/>
                <a:gd name="connsiteX7" fmla="*/ 0 w 3581444"/>
                <a:gd name="connsiteY7" fmla="*/ 982796 h 1179360"/>
                <a:gd name="connsiteX8" fmla="*/ 0 w 3581444"/>
                <a:gd name="connsiteY8" fmla="*/ 196564 h 117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444" h="1179360">
                  <a:moveTo>
                    <a:pt x="0" y="196564"/>
                  </a:moveTo>
                  <a:cubicBezTo>
                    <a:pt x="0" y="88005"/>
                    <a:pt x="88005" y="0"/>
                    <a:pt x="196564" y="0"/>
                  </a:cubicBezTo>
                  <a:lnTo>
                    <a:pt x="3384880" y="0"/>
                  </a:lnTo>
                  <a:cubicBezTo>
                    <a:pt x="3493439" y="0"/>
                    <a:pt x="3581444" y="88005"/>
                    <a:pt x="3581444" y="196564"/>
                  </a:cubicBezTo>
                  <a:lnTo>
                    <a:pt x="3581444" y="982796"/>
                  </a:lnTo>
                  <a:cubicBezTo>
                    <a:pt x="3581444" y="1091355"/>
                    <a:pt x="3493439" y="1179360"/>
                    <a:pt x="3384880" y="1179360"/>
                  </a:cubicBezTo>
                  <a:lnTo>
                    <a:pt x="196564" y="1179360"/>
                  </a:lnTo>
                  <a:cubicBezTo>
                    <a:pt x="88005" y="1179360"/>
                    <a:pt x="0" y="1091355"/>
                    <a:pt x="0" y="982796"/>
                  </a:cubicBezTo>
                  <a:lnTo>
                    <a:pt x="0" y="196564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592" tIns="217592" rIns="217592" bIns="217592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200" kern="1200" dirty="0">
                  <a:latin typeface="Circe Bold" panose="020B0602020203020203" pitchFamily="34" charset="-52"/>
                </a:rPr>
                <a:t>43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F9D25C3E-E9AE-4613-8DD2-765A9BFAB5E0}"/>
                </a:ext>
              </a:extLst>
            </p:cNvPr>
            <p:cNvSpPr/>
            <p:nvPr/>
          </p:nvSpPr>
          <p:spPr>
            <a:xfrm>
              <a:off x="10210782" y="3677025"/>
              <a:ext cx="3581444" cy="1179360"/>
            </a:xfrm>
            <a:custGeom>
              <a:avLst/>
              <a:gdLst>
                <a:gd name="connsiteX0" fmla="*/ 0 w 3581444"/>
                <a:gd name="connsiteY0" fmla="*/ 196564 h 1179360"/>
                <a:gd name="connsiteX1" fmla="*/ 196564 w 3581444"/>
                <a:gd name="connsiteY1" fmla="*/ 0 h 1179360"/>
                <a:gd name="connsiteX2" fmla="*/ 3384880 w 3581444"/>
                <a:gd name="connsiteY2" fmla="*/ 0 h 1179360"/>
                <a:gd name="connsiteX3" fmla="*/ 3581444 w 3581444"/>
                <a:gd name="connsiteY3" fmla="*/ 196564 h 1179360"/>
                <a:gd name="connsiteX4" fmla="*/ 3581444 w 3581444"/>
                <a:gd name="connsiteY4" fmla="*/ 982796 h 1179360"/>
                <a:gd name="connsiteX5" fmla="*/ 3384880 w 3581444"/>
                <a:gd name="connsiteY5" fmla="*/ 1179360 h 1179360"/>
                <a:gd name="connsiteX6" fmla="*/ 196564 w 3581444"/>
                <a:gd name="connsiteY6" fmla="*/ 1179360 h 1179360"/>
                <a:gd name="connsiteX7" fmla="*/ 0 w 3581444"/>
                <a:gd name="connsiteY7" fmla="*/ 982796 h 1179360"/>
                <a:gd name="connsiteX8" fmla="*/ 0 w 3581444"/>
                <a:gd name="connsiteY8" fmla="*/ 196564 h 117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444" h="1179360">
                  <a:moveTo>
                    <a:pt x="0" y="196564"/>
                  </a:moveTo>
                  <a:cubicBezTo>
                    <a:pt x="0" y="88005"/>
                    <a:pt x="88005" y="0"/>
                    <a:pt x="196564" y="0"/>
                  </a:cubicBezTo>
                  <a:lnTo>
                    <a:pt x="3384880" y="0"/>
                  </a:lnTo>
                  <a:cubicBezTo>
                    <a:pt x="3493439" y="0"/>
                    <a:pt x="3581444" y="88005"/>
                    <a:pt x="3581444" y="196564"/>
                  </a:cubicBezTo>
                  <a:lnTo>
                    <a:pt x="3581444" y="982796"/>
                  </a:lnTo>
                  <a:cubicBezTo>
                    <a:pt x="3581444" y="1091355"/>
                    <a:pt x="3493439" y="1179360"/>
                    <a:pt x="3384880" y="1179360"/>
                  </a:cubicBezTo>
                  <a:lnTo>
                    <a:pt x="196564" y="1179360"/>
                  </a:lnTo>
                  <a:cubicBezTo>
                    <a:pt x="88005" y="1179360"/>
                    <a:pt x="0" y="1091355"/>
                    <a:pt x="0" y="982796"/>
                  </a:cubicBezTo>
                  <a:lnTo>
                    <a:pt x="0" y="196564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592" tIns="217592" rIns="217592" bIns="217592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200" kern="1200" dirty="0">
                  <a:latin typeface="Circe Bold" panose="020B0602020203020203" pitchFamily="34" charset="-52"/>
                </a:rPr>
                <a:t>1845</a:t>
              </a: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AF9E2179-9B61-40AA-9167-EBEE11C43B04}"/>
              </a:ext>
            </a:extLst>
          </p:cNvPr>
          <p:cNvSpPr txBox="1"/>
          <p:nvPr/>
        </p:nvSpPr>
        <p:spPr>
          <a:xfrm>
            <a:off x="1559025" y="4151759"/>
            <a:ext cx="102428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Численность детей, принявших участие</a:t>
            </a:r>
          </a:p>
          <a:p>
            <a:pPr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проведенных на базе Центра мероприятиях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39C84D7-268F-4951-9619-ED7E53DA99E6}"/>
              </a:ext>
            </a:extLst>
          </p:cNvPr>
          <p:cNvSpPr txBox="1"/>
          <p:nvPr/>
        </p:nvSpPr>
        <p:spPr>
          <a:xfrm>
            <a:off x="1601656" y="5884566"/>
            <a:ext cx="102428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Количество проведенных на базе Центра мероприятий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528040CC-6382-4CC3-AB50-7D06E8F1F21F}"/>
              </a:ext>
            </a:extLst>
          </p:cNvPr>
          <p:cNvSpPr txBox="1"/>
          <p:nvPr/>
        </p:nvSpPr>
        <p:spPr>
          <a:xfrm>
            <a:off x="1559025" y="7617373"/>
            <a:ext cx="102428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Количество обучающихся Центра, </a:t>
            </a:r>
          </a:p>
          <a:p>
            <a:pPr defTabSz="1371600">
              <a:lnSpc>
                <a:spcPts val="4800"/>
              </a:lnSpc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принявших участие в конкурсном движении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28AD725-EB64-4B8C-8E69-E956E54F1B0C}"/>
              </a:ext>
            </a:extLst>
          </p:cNvPr>
          <p:cNvSpPr txBox="1"/>
          <p:nvPr/>
        </p:nvSpPr>
        <p:spPr>
          <a:xfrm>
            <a:off x="1533625" y="2501953"/>
            <a:ext cx="12938227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4800" b="1" dirty="0">
                <a:solidFill>
                  <a:srgbClr val="1F76BB"/>
                </a:solidFill>
                <a:latin typeface="Circe Bold" panose="020B0602020203020203" pitchFamily="34" charset="-52"/>
                <a:cs typeface="Arial" panose="020B0604020202020204" pitchFamily="34" charset="0"/>
              </a:rPr>
              <a:t>Показатели результативности деятельности</a:t>
            </a:r>
          </a:p>
          <a:p>
            <a:pPr algn="ctr" defTabSz="1371600">
              <a:lnSpc>
                <a:spcPts val="4800"/>
              </a:lnSpc>
            </a:pPr>
            <a:r>
              <a:rPr lang="ru-RU" sz="4800" b="1" dirty="0">
                <a:solidFill>
                  <a:srgbClr val="1F76BB"/>
                </a:solidFill>
                <a:latin typeface="Circe Bold" panose="020B0602020203020203" pitchFamily="34" charset="-52"/>
                <a:cs typeface="Arial" panose="020B0604020202020204" pitchFamily="34" charset="0"/>
              </a:rPr>
              <a:t>за 2022-2023 уч. год</a:t>
            </a:r>
            <a:endParaRPr lang="en-US" sz="4800" b="1" dirty="0">
              <a:solidFill>
                <a:schemeClr val="bg2">
                  <a:lumMod val="5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pic>
        <p:nvPicPr>
          <p:cNvPr id="18" name="Picture 2" descr="https://sun9-78.userapi.com/impg/6HjBdfKKSLvnLpHAvGgUtqOhay4r8GQ2qbRA7A/Qrs2H9Wf6xs.jpg?size=1471x980&amp;quality=95&amp;sign=09616ea52eb0cb11571d3915e024662d&amp;type=album">
            <a:extLst>
              <a:ext uri="{FF2B5EF4-FFF2-40B4-BE49-F238E27FC236}">
                <a16:creationId xmlns:a16="http://schemas.microsoft.com/office/drawing/2014/main" id="{85830015-4B73-4B0E-8E62-F3C2B95F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0" y="5116347"/>
            <a:ext cx="6002055" cy="399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4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CF5CD-DF35-B235-BD19-10786D95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/>
        </p:blipFill>
        <p:spPr>
          <a:xfrm>
            <a:off x="-15240" y="7399420"/>
            <a:ext cx="18288000" cy="28875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C055694-A8FC-4F10-9E00-C12CE6B12010}"/>
              </a:ext>
            </a:extLst>
          </p:cNvPr>
          <p:cNvSpPr txBox="1"/>
          <p:nvPr/>
        </p:nvSpPr>
        <p:spPr>
          <a:xfrm>
            <a:off x="10129618" y="5957616"/>
            <a:ext cx="6310745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irce Light" panose="020B0402020203020203" pitchFamily="34" charset="-52"/>
                <a:cs typeface="Arial" panose="020B0604020202020204" pitchFamily="34" charset="0"/>
              </a:rPr>
              <a:t>Включая учащихся в проектную деятельность, каждый педагог должен помнить о главном лозунге образования – «не навреди»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Circe Light" panose="020B0402020203020203" pitchFamily="34" charset="-52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345B6C-1DA1-45F8-B5B0-A38E4691B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80C661-8599-4917-98FE-586E901E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94773"/>
            <a:ext cx="7183582" cy="366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78.userapi.com/impg/6HjBdfKKSLvnLpHAvGgUtqOhay4r8GQ2qbRA7A/Qrs2H9Wf6xs.jpg?size=1471x980&amp;quality=95&amp;sign=09616ea52eb0cb11571d3915e024662d&amp;type=album">
            <a:extLst>
              <a:ext uri="{FF2B5EF4-FFF2-40B4-BE49-F238E27FC236}">
                <a16:creationId xmlns:a16="http://schemas.microsoft.com/office/drawing/2014/main" id="{D6D526FF-EDFD-4F4C-86E6-5D84981A2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962" y="1962430"/>
            <a:ext cx="6002055" cy="399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CB678E5-CFB6-4C5B-858C-415A17C09E6E}"/>
              </a:ext>
            </a:extLst>
          </p:cNvPr>
          <p:cNvSpPr txBox="1"/>
          <p:nvPr/>
        </p:nvSpPr>
        <p:spPr>
          <a:xfrm>
            <a:off x="1727200" y="2686952"/>
            <a:ext cx="741680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4800"/>
              </a:lnSpc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декабре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2024 года пройдёт региональный чемпионат «Мобил-ринг»</a:t>
            </a:r>
          </a:p>
        </p:txBody>
      </p:sp>
      <p:pic>
        <p:nvPicPr>
          <p:cNvPr id="12" name="Picture 6" descr="МАСОР — ПРОЕКТЫ — VEX Robotics Competition">
            <a:extLst>
              <a:ext uri="{FF2B5EF4-FFF2-40B4-BE49-F238E27FC236}">
                <a16:creationId xmlns:a16="http://schemas.microsoft.com/office/drawing/2014/main" id="{50FB494E-6DE5-42C1-A7A9-B94E62DE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9400" y="9639300"/>
            <a:ext cx="5662179" cy="29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199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убы_шаблон презентации" id="{5446FAE3-1945-4F24-91A6-0DAAD0C3E54A}" vid="{4FC64BDA-AD78-4466-BA7C-000FFBC046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2174</TotalTime>
  <Words>251</Words>
  <Application>Microsoft Office PowerPoint</Application>
  <PresentationFormat>Произвольный</PresentationFormat>
  <Paragraphs>46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Circe ExtraLight</vt:lpstr>
      <vt:lpstr>Circe ExtraBold</vt:lpstr>
      <vt:lpstr>Circe Bold</vt:lpstr>
      <vt:lpstr>Clear Sans Regular</vt:lpstr>
      <vt:lpstr>Calibri Light</vt:lpstr>
      <vt:lpstr>Circe Light</vt:lpstr>
      <vt:lpstr>Arial</vt:lpstr>
      <vt:lpstr>Circe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1</dc:title>
  <dc:creator>User00</dc:creator>
  <cp:lastModifiedBy>Юлия Лапонова</cp:lastModifiedBy>
  <cp:revision>59</cp:revision>
  <cp:lastPrinted>2022-12-09T09:39:07Z</cp:lastPrinted>
  <dcterms:created xsi:type="dcterms:W3CDTF">2006-08-16T00:00:00Z</dcterms:created>
  <dcterms:modified xsi:type="dcterms:W3CDTF">2023-10-17T19:55:21Z</dcterms:modified>
  <dc:identifier>DAE5QCV-RrU</dc:identifier>
</cp:coreProperties>
</file>