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7" r:id="rId6"/>
    <p:sldId id="346" r:id="rId7"/>
    <p:sldId id="344" r:id="rId8"/>
    <p:sldId id="345" r:id="rId9"/>
    <p:sldId id="347" r:id="rId10"/>
    <p:sldId id="268" r:id="rId11"/>
    <p:sldId id="339" r:id="rId12"/>
    <p:sldId id="340" r:id="rId13"/>
    <p:sldId id="273" r:id="rId14"/>
    <p:sldId id="258" r:id="rId15"/>
    <p:sldId id="327" r:id="rId16"/>
    <p:sldId id="342" r:id="rId17"/>
    <p:sldId id="275" r:id="rId18"/>
    <p:sldId id="337" r:id="rId19"/>
    <p:sldId id="338" r:id="rId20"/>
    <p:sldId id="278" r:id="rId21"/>
    <p:sldId id="261" r:id="rId22"/>
    <p:sldId id="332" r:id="rId23"/>
    <p:sldId id="284" r:id="rId24"/>
    <p:sldId id="286" r:id="rId25"/>
    <p:sldId id="329" r:id="rId26"/>
    <p:sldId id="336" r:id="rId27"/>
    <p:sldId id="331" r:id="rId28"/>
    <p:sldId id="311" r:id="rId29"/>
    <p:sldId id="324" r:id="rId30"/>
    <p:sldId id="325" r:id="rId31"/>
    <p:sldId id="343" r:id="rId32"/>
    <p:sldId id="312" r:id="rId33"/>
    <p:sldId id="322" r:id="rId34"/>
    <p:sldId id="323" r:id="rId35"/>
    <p:sldId id="317" r:id="rId36"/>
    <p:sldId id="318" r:id="rId37"/>
    <p:sldId id="319" r:id="rId38"/>
    <p:sldId id="320" r:id="rId39"/>
    <p:sldId id="321" r:id="rId40"/>
    <p:sldId id="305" r:id="rId41"/>
    <p:sldId id="30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Результаты самодиагностики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Лист1!$B$15:$B$22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Лист1!$C$15:$C$22</c:f>
              <c:numCache>
                <c:formatCode>General</c:formatCode>
                <c:ptCount val="8"/>
                <c:pt idx="0">
                  <c:v>32</c:v>
                </c:pt>
                <c:pt idx="1">
                  <c:v>16</c:v>
                </c:pt>
                <c:pt idx="2">
                  <c:v>12</c:v>
                </c:pt>
                <c:pt idx="3">
                  <c:v>18</c:v>
                </c:pt>
                <c:pt idx="4">
                  <c:v>9</c:v>
                </c:pt>
                <c:pt idx="5">
                  <c:v>14</c:v>
                </c:pt>
                <c:pt idx="6">
                  <c:v>13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Базовый уровень</c:v>
                </c:pt>
              </c:strCache>
            </c:strRef>
          </c:tx>
          <c:cat>
            <c:strRef>
              <c:f>Лист1!$B$15:$B$22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Лист1!$D$15:$D$22</c:f>
              <c:numCache>
                <c:formatCode>General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  <c:pt idx="5">
                  <c:v>11</c:v>
                </c:pt>
                <c:pt idx="6">
                  <c:v>6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Лист1!$B$15:$B$22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Лист1!$E$15:$E$22</c:f>
              <c:numCache>
                <c:formatCode>General</c:formatCode>
                <c:ptCount val="8"/>
                <c:pt idx="0">
                  <c:v>29</c:v>
                </c:pt>
                <c:pt idx="1">
                  <c:v>13</c:v>
                </c:pt>
                <c:pt idx="2">
                  <c:v>17</c:v>
                </c:pt>
                <c:pt idx="3">
                  <c:v>16</c:v>
                </c:pt>
                <c:pt idx="4">
                  <c:v>8</c:v>
                </c:pt>
                <c:pt idx="5">
                  <c:v>18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Лист1!$F$14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Лист1!$B$15:$B$22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Лист1!$F$15:$F$22</c:f>
              <c:numCache>
                <c:formatCode>General</c:formatCode>
                <c:ptCount val="8"/>
                <c:pt idx="0">
                  <c:v>53</c:v>
                </c:pt>
                <c:pt idx="1">
                  <c:v>22</c:v>
                </c:pt>
                <c:pt idx="2">
                  <c:v>29</c:v>
                </c:pt>
                <c:pt idx="3">
                  <c:v>22</c:v>
                </c:pt>
                <c:pt idx="4">
                  <c:v>14</c:v>
                </c:pt>
                <c:pt idx="5">
                  <c:v>32</c:v>
                </c:pt>
                <c:pt idx="6">
                  <c:v>19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48800"/>
        <c:axId val="156231360"/>
      </c:radarChart>
      <c:catAx>
        <c:axId val="1903488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56231360"/>
        <c:crosses val="autoZero"/>
        <c:auto val="1"/>
        <c:lblAlgn val="ctr"/>
        <c:lblOffset val="100"/>
        <c:noMultiLvlLbl val="0"/>
      </c:catAx>
      <c:valAx>
        <c:axId val="1562313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9034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Результаты самодиагностики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Лист1!$B$2:$B$9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32</c:v>
                </c:pt>
                <c:pt idx="1">
                  <c:v>16</c:v>
                </c:pt>
                <c:pt idx="2">
                  <c:v>12</c:v>
                </c:pt>
                <c:pt idx="3">
                  <c:v>18</c:v>
                </c:pt>
                <c:pt idx="4">
                  <c:v>9</c:v>
                </c:pt>
                <c:pt idx="5">
                  <c:v>14</c:v>
                </c:pt>
                <c:pt idx="6">
                  <c:v>13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Эталонная модель</c:v>
                </c:pt>
              </c:strCache>
            </c:strRef>
          </c:tx>
          <c:cat>
            <c:strRef>
              <c:f>Лист1!$B$2:$B$9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40</c:v>
                </c:pt>
                <c:pt idx="1">
                  <c:v>20</c:v>
                </c:pt>
                <c:pt idx="2">
                  <c:v>17</c:v>
                </c:pt>
                <c:pt idx="3">
                  <c:v>20</c:v>
                </c:pt>
                <c:pt idx="4">
                  <c:v>12</c:v>
                </c:pt>
                <c:pt idx="5">
                  <c:v>17</c:v>
                </c:pt>
                <c:pt idx="6">
                  <c:v>18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Базовый уровень</c:v>
                </c:pt>
              </c:strCache>
            </c:strRef>
          </c:tx>
          <c:cat>
            <c:strRef>
              <c:f>Лист1!$B$2:$B$9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  <c:pt idx="5">
                  <c:v>11</c:v>
                </c:pt>
                <c:pt idx="6">
                  <c:v>6</c:v>
                </c:pt>
                <c:pt idx="7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Лист1!$B$2:$B$9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29</c:v>
                </c:pt>
                <c:pt idx="1">
                  <c:v>13</c:v>
                </c:pt>
                <c:pt idx="2">
                  <c:v>17</c:v>
                </c:pt>
                <c:pt idx="3">
                  <c:v>16</c:v>
                </c:pt>
                <c:pt idx="4">
                  <c:v>8</c:v>
                </c:pt>
                <c:pt idx="5">
                  <c:v>18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Лист1!$B$2:$B$9</c:f>
              <c:strCache>
                <c:ptCount val="8"/>
                <c:pt idx="0">
                  <c:v>Знание</c:v>
                </c:pt>
                <c:pt idx="1">
                  <c:v>Здоровье</c:v>
                </c:pt>
                <c:pt idx="2">
                  <c:v>Творчество</c:v>
                </c:pt>
                <c:pt idx="3">
                  <c:v>Воспитание</c:v>
                </c:pt>
                <c:pt idx="4">
                  <c:v>Профориентация </c:v>
                </c:pt>
                <c:pt idx="5">
                  <c:v>Школьный климат</c:v>
                </c:pt>
                <c:pt idx="6">
                  <c:v>Учитель. Школьная команда</c:v>
                </c:pt>
                <c:pt idx="7">
                  <c:v>Образовательная среда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53</c:v>
                </c:pt>
                <c:pt idx="1">
                  <c:v>22</c:v>
                </c:pt>
                <c:pt idx="2">
                  <c:v>29</c:v>
                </c:pt>
                <c:pt idx="3">
                  <c:v>22</c:v>
                </c:pt>
                <c:pt idx="4">
                  <c:v>14</c:v>
                </c:pt>
                <c:pt idx="5">
                  <c:v>32</c:v>
                </c:pt>
                <c:pt idx="6">
                  <c:v>19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46240"/>
        <c:axId val="190194816"/>
      </c:radarChart>
      <c:catAx>
        <c:axId val="19034624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90194816"/>
        <c:crosses val="autoZero"/>
        <c:auto val="1"/>
        <c:lblAlgn val="ctr"/>
        <c:lblOffset val="100"/>
        <c:noMultiLvlLbl val="0"/>
      </c:catAx>
      <c:valAx>
        <c:axId val="19019481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90346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4121-A673-4123-9952-CF21EB977671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2888-1DEA-45F8-B5B4-D7F401555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9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2888-1DEA-45F8-B5B4-D7F4015556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3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vbinfo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54868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</a:rPr>
              <a:t>Муниципальное бюджетное 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</a:rPr>
              <a:t>Жуковская средняя общеобразовательная школа № 1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</a:rPr>
              <a:t>имени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</a:rPr>
              <a:t>Героя Советского Союза Бориса Васильевича Белявского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8351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«Перспективный профиль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МБОУ Жуковской СОШ № 1им.Б.В.Белявского»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2924944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31833" r="73179" b="41148"/>
          <a:stretch/>
        </p:blipFill>
        <p:spPr bwMode="auto">
          <a:xfrm>
            <a:off x="107504" y="548680"/>
            <a:ext cx="1944216" cy="173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7067" y="206084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предусматривает предоставление </a:t>
            </a:r>
            <a:r>
              <a:rPr lang="ru-RU" dirty="0" smtClean="0"/>
              <a:t>каждому обучающемуся </a:t>
            </a:r>
            <a:r>
              <a:rPr lang="ru-RU" dirty="0"/>
              <a:t>качественного общего образования и гарантирует ему </a:t>
            </a:r>
            <a:r>
              <a:rPr lang="ru-RU" dirty="0" smtClean="0"/>
              <a:t>достижение максимально </a:t>
            </a:r>
            <a:r>
              <a:rPr lang="ru-RU" dirty="0"/>
              <a:t>возможных образовательных результатов на основе лучших </a:t>
            </a:r>
            <a:r>
              <a:rPr lang="ru-RU" dirty="0" smtClean="0"/>
              <a:t>традиций отечественной </a:t>
            </a:r>
            <a:r>
              <a:rPr lang="ru-RU" dirty="0"/>
              <a:t>педагогики, предполагающих реализацию углубленного </a:t>
            </a:r>
            <a:r>
              <a:rPr lang="ru-RU" dirty="0" smtClean="0"/>
              <a:t>и профильного </a:t>
            </a:r>
            <a:r>
              <a:rPr lang="ru-RU" dirty="0"/>
              <a:t>обучения, проектной и исследовательской деятельности, в том числе </a:t>
            </a:r>
            <a:r>
              <a:rPr lang="ru-RU" dirty="0" smtClean="0"/>
              <a:t>с  применением </a:t>
            </a:r>
            <a:r>
              <a:rPr lang="ru-RU" dirty="0"/>
              <a:t>электронных образовательных ресурсов, </a:t>
            </a:r>
            <a:r>
              <a:rPr lang="ru-RU" dirty="0" smtClean="0"/>
              <a:t>обеспечение объективной внутренней </a:t>
            </a:r>
            <a:r>
              <a:rPr lang="ru-RU" dirty="0"/>
              <a:t>системы оценки качества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878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54" y="482344"/>
            <a:ext cx="4644008" cy="136248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Знание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средний       высокий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23728" y="1556792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26" y="4725144"/>
            <a:ext cx="2626560" cy="19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8"/>
          <a:stretch/>
        </p:blipFill>
        <p:spPr bwMode="auto">
          <a:xfrm>
            <a:off x="6106324" y="780707"/>
            <a:ext cx="2688836" cy="15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9" y="2564904"/>
            <a:ext cx="2635827" cy="197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47" y="1844824"/>
            <a:ext cx="2640613" cy="19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17" y="4077072"/>
            <a:ext cx="2734674" cy="205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676" y="2420888"/>
            <a:ext cx="2247506" cy="29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47258"/>
              </p:ext>
            </p:extLst>
          </p:nvPr>
        </p:nvGraphicFramePr>
        <p:xfrm>
          <a:off x="467544" y="2157870"/>
          <a:ext cx="8424936" cy="40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Выявленные</a:t>
                      </a:r>
                      <a:r>
                        <a:rPr lang="ru-RU" sz="1600" i="1" baseline="0" dirty="0"/>
                        <a:t> дефициты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452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Наличие победителей</a:t>
                      </a:r>
                      <a:r>
                        <a:rPr lang="ru-RU" sz="1400" baseline="0" dirty="0" smtClean="0">
                          <a:latin typeface="+mn-lt"/>
                        </a:rPr>
                        <a:t> и призеров</a:t>
                      </a:r>
                      <a:r>
                        <a:rPr lang="ru-RU" sz="1400" dirty="0" smtClean="0">
                          <a:latin typeface="+mn-lt"/>
                        </a:rPr>
                        <a:t>  во Всероссийской олимпиаде школьников только в</a:t>
                      </a:r>
                      <a:r>
                        <a:rPr lang="ru-RU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 муниципальном этапе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1.Выявить одарённых детей по  предметным</a:t>
                      </a:r>
                      <a:r>
                        <a:rPr lang="ru-RU" sz="1400" baseline="0" dirty="0" smtClean="0">
                          <a:latin typeface="+mn-lt"/>
                        </a:rPr>
                        <a:t> областям;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2.Закрепить за</a:t>
                      </a:r>
                      <a:r>
                        <a:rPr lang="ru-RU" sz="1400" baseline="0" dirty="0" smtClean="0">
                          <a:latin typeface="+mn-lt"/>
                        </a:rPr>
                        <a:t> учителями-предметниками конкретных учащихся –участников олимпиад;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3.Определить форму подготовки к олимпиадам;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4.Разработать индивидуальные образовательные программы в соответствии  с особенностями одарённого ребенка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заместитель директора по УВР; 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учителя-предметники</a:t>
                      </a:r>
                    </a:p>
                    <a:p>
                      <a:pPr algn="just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974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Учебно-дидактическое</a:t>
                      </a:r>
                      <a:r>
                        <a:rPr lang="ru-RU" sz="1400" baseline="0" dirty="0" smtClean="0">
                          <a:latin typeface="+mn-lt"/>
                        </a:rPr>
                        <a:t> обучение и воспитание по федеральным АОП (не в полном объеме обеспечено учебниками)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1.Определить список учебников и учебных пособий, необходимых для реализации АОП;</a:t>
                      </a:r>
                    </a:p>
                    <a:p>
                      <a:pPr algn="just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2.Выбрать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форму учебного издания;</a:t>
                      </a:r>
                    </a:p>
                    <a:p>
                      <a:pPr algn="just"/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3.Подать заявку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</a:rPr>
                        <a:t>директор</a:t>
                      </a:r>
                      <a:r>
                        <a:rPr lang="ru-RU" sz="1400" baseline="0" dirty="0" smtClean="0">
                          <a:latin typeface="+mn-lt"/>
                        </a:rPr>
                        <a:t> школы;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заместитель по УВР; библиотекарь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28907" r="50029" b="40321"/>
          <a:stretch/>
        </p:blipFill>
        <p:spPr bwMode="auto">
          <a:xfrm>
            <a:off x="107503" y="476672"/>
            <a:ext cx="2087593" cy="212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7420" y="2276872"/>
            <a:ext cx="6449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предполагает формирование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потенциала </a:t>
            </a:r>
            <a:r>
              <a:rPr lang="ru-RU" dirty="0"/>
              <a:t>общеобразовательной организации </a:t>
            </a:r>
            <a:r>
              <a:rPr lang="ru-RU" dirty="0" smtClean="0"/>
              <a:t>на основе </a:t>
            </a:r>
            <a:r>
              <a:rPr lang="ru-RU" dirty="0"/>
              <a:t>применения </a:t>
            </a:r>
            <a:r>
              <a:rPr lang="ru-RU" dirty="0" smtClean="0"/>
              <a:t>специальных технологий </a:t>
            </a:r>
            <a:r>
              <a:rPr lang="ru-RU" dirty="0"/>
              <a:t>и методик обучения и воспитания, в том числе </a:t>
            </a:r>
            <a:r>
              <a:rPr lang="ru-RU" dirty="0" smtClean="0"/>
              <a:t>адаптивных, направленных на </a:t>
            </a:r>
            <a:r>
              <a:rPr lang="ru-RU" dirty="0"/>
              <a:t>гармоничное физическое </a:t>
            </a:r>
            <a:r>
              <a:rPr lang="ru-RU" dirty="0" smtClean="0"/>
              <a:t>и психическое </a:t>
            </a:r>
            <a:r>
              <a:rPr lang="ru-RU" dirty="0"/>
              <a:t>развитие, социальное </a:t>
            </a:r>
            <a:r>
              <a:rPr lang="ru-RU" dirty="0" smtClean="0"/>
              <a:t>благополучие, сохранение </a:t>
            </a:r>
            <a:r>
              <a:rPr lang="ru-RU" dirty="0"/>
              <a:t>и укрепление здоровья и </a:t>
            </a:r>
            <a:r>
              <a:rPr lang="ru-RU" dirty="0" smtClean="0"/>
              <a:t>обеспечение личной безопасности обучающихся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484" y="332656"/>
            <a:ext cx="4834880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Здоровье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средний     высокий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80" y="4821776"/>
            <a:ext cx="2662062" cy="17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21" y="2780928"/>
            <a:ext cx="2638093" cy="19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28" y="668392"/>
            <a:ext cx="2638092" cy="197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9945"/>
            <a:ext cx="3189390" cy="17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2" b="9875"/>
          <a:stretch/>
        </p:blipFill>
        <p:spPr bwMode="auto">
          <a:xfrm>
            <a:off x="407170" y="1977590"/>
            <a:ext cx="2188132" cy="278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70213"/>
            <a:ext cx="3189390" cy="17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2176126" y="1196752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74" y="217984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4">
            <a:extLst>
              <a:ext uri="{FF2B5EF4-FFF2-40B4-BE49-F238E27FC236}">
                <a16:creationId xmlns="" xmlns:a16="http://schemas.microsoft.com/office/drawing/2014/main" id="{21F1787C-1AFF-4CEC-8CB3-6BAC7A4A8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878930"/>
              </p:ext>
            </p:extLst>
          </p:nvPr>
        </p:nvGraphicFramePr>
        <p:xfrm>
          <a:off x="136016" y="1988840"/>
          <a:ext cx="88569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249">
                  <a:extLst>
                    <a:ext uri="{9D8B030D-6E8A-4147-A177-3AD203B41FA5}">
                      <a16:colId xmlns="" xmlns:a16="http://schemas.microsoft.com/office/drawing/2014/main" val="2101269899"/>
                    </a:ext>
                  </a:extLst>
                </a:gridCol>
                <a:gridCol w="3594487">
                  <a:extLst>
                    <a:ext uri="{9D8B030D-6E8A-4147-A177-3AD203B41FA5}">
                      <a16:colId xmlns="" xmlns:a16="http://schemas.microsoft.com/office/drawing/2014/main" val="216575037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676676278"/>
                    </a:ext>
                  </a:extLst>
                </a:gridCol>
              </a:tblGrid>
              <a:tr h="546720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Выявленные</a:t>
                      </a:r>
                      <a:r>
                        <a:rPr lang="ru-RU" i="1" baseline="0" dirty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762311"/>
                  </a:ext>
                </a:extLst>
              </a:tr>
              <a:tr h="108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Здоровьесберегающая среда (количество школьных просветительских мероприятий по ЗОЖ)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1.Увеличить 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количество школьных просветительских мероприятий по ЗОЖ, по профилактике курения табака, употребления алкоголя и наркотических 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средств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2. Внести коррективы в школьные Программы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ЗОЖ;</a:t>
                      </a:r>
                    </a:p>
                    <a:p>
                      <a:pPr algn="just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Включить в планы работы педагога-психолога, социального педагога большее количество просветительских мероприятий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+mn-lt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ам.директора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УВР;</a:t>
                      </a:r>
                    </a:p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педагог-психолог;</a:t>
                      </a:r>
                    </a:p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0701017"/>
                  </a:ext>
                </a:extLst>
              </a:tr>
              <a:tr h="890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занятий физической культурой и спортом (Развитие школьных спортивных 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клубов 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1.Провести мониторинг  популярности видов спорта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Включить  популярные виды спорта в перечень видов спорта в ШСК;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Внести изменения в План работы ШСК;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уководитель </a:t>
                      </a: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школьного спортивного клуба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323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74" y="217984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4">
            <a:extLst>
              <a:ext uri="{FF2B5EF4-FFF2-40B4-BE49-F238E27FC236}">
                <a16:creationId xmlns="" xmlns:a16="http://schemas.microsoft.com/office/drawing/2014/main" id="{21F1787C-1AFF-4CEC-8CB3-6BAC7A4A8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69059"/>
              </p:ext>
            </p:extLst>
          </p:nvPr>
        </p:nvGraphicFramePr>
        <p:xfrm>
          <a:off x="107504" y="2060848"/>
          <a:ext cx="88569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249">
                  <a:extLst>
                    <a:ext uri="{9D8B030D-6E8A-4147-A177-3AD203B41FA5}">
                      <a16:colId xmlns="" xmlns:a16="http://schemas.microsoft.com/office/drawing/2014/main" val="2101269899"/>
                    </a:ext>
                  </a:extLst>
                </a:gridCol>
                <a:gridCol w="3594487">
                  <a:extLst>
                    <a:ext uri="{9D8B030D-6E8A-4147-A177-3AD203B41FA5}">
                      <a16:colId xmlns="" xmlns:a16="http://schemas.microsoft.com/office/drawing/2014/main" val="216575037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676676278"/>
                    </a:ext>
                  </a:extLst>
                </a:gridCol>
              </a:tblGrid>
              <a:tr h="546720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Выявленные</a:t>
                      </a:r>
                      <a:r>
                        <a:rPr lang="ru-RU" i="1" baseline="0" dirty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762311"/>
                  </a:ext>
                </a:extLst>
              </a:tr>
              <a:tr h="890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занятий физической культурой и спортом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(Доля обучающихся, постоянно посещающих занятия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Довести количество обучающихся, постоянно посещающих занятия, до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 и более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чителя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0065158"/>
                  </a:ext>
                </a:extLst>
              </a:tr>
              <a:tr h="1134418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занятий физической культурой и спортом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(Доля обучающихся, получивших знак отличия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Увеличить количество обучающихся, получивших знак отличия Всероссийского физкультурно-спортивного комплекса «Готов к труду и обороне» в установленном порядке, соответствующий его возрастной категории до 30% и более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4110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t="31408" r="26857" b="40571"/>
          <a:stretch/>
        </p:blipFill>
        <p:spPr bwMode="auto">
          <a:xfrm>
            <a:off x="179512" y="548680"/>
            <a:ext cx="2078967" cy="19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201366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предусматривает создание условий и </a:t>
            </a:r>
            <a:r>
              <a:rPr lang="ru-RU" dirty="0" smtClean="0"/>
              <a:t>ситуаций успеха </a:t>
            </a:r>
            <a:r>
              <a:rPr lang="ru-RU" dirty="0"/>
              <a:t>созидательной деятельности, </a:t>
            </a:r>
            <a:r>
              <a:rPr lang="ru-RU" dirty="0" smtClean="0"/>
              <a:t>способствующих максимальной реализации потенциальных </a:t>
            </a:r>
            <a:r>
              <a:rPr lang="ru-RU" dirty="0"/>
              <a:t>возможностей и наиболее полному раскрытию </a:t>
            </a:r>
            <a:r>
              <a:rPr lang="ru-RU" dirty="0" smtClean="0"/>
              <a:t>творческого потенциала </a:t>
            </a:r>
            <a:r>
              <a:rPr lang="ru-RU" dirty="0"/>
              <a:t>обучающихся для успешного развития интеллекта, таланта, </a:t>
            </a:r>
            <a:r>
              <a:rPr lang="ru-RU" dirty="0" smtClean="0"/>
              <a:t>творческих способностей</a:t>
            </a:r>
            <a:r>
              <a:rPr lang="ru-RU" dirty="0"/>
              <a:t>, созидательной позиции личности как субъекта </a:t>
            </a:r>
            <a:r>
              <a:rPr lang="ru-RU" dirty="0" smtClean="0"/>
              <a:t>общественной деятельности</a:t>
            </a:r>
            <a:r>
              <a:rPr lang="ru-RU" dirty="0"/>
              <a:t>.</a:t>
            </a:r>
          </a:p>
        </p:txBody>
      </p:sp>
      <p:pic>
        <p:nvPicPr>
          <p:cNvPr id="6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29" y="4869160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7484" y="332656"/>
            <a:ext cx="4834880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Творчество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базовый      средний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95736" y="1196752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78110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87" y="2770201"/>
            <a:ext cx="2617873" cy="196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3" y="637103"/>
            <a:ext cx="2618406" cy="19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49034"/>
            <a:ext cx="2794980" cy="209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1" y="1904212"/>
            <a:ext cx="24946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74" y="4797152"/>
            <a:ext cx="2589900" cy="194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76131"/>
              </p:ext>
            </p:extLst>
          </p:nvPr>
        </p:nvGraphicFramePr>
        <p:xfrm>
          <a:off x="323528" y="2348880"/>
          <a:ext cx="8496945" cy="387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91522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Выявленные</a:t>
                      </a:r>
                      <a:r>
                        <a:rPr lang="ru-RU" i="1" baseline="0" dirty="0" smtClean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Направления развития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</a:tr>
              <a:tr h="11110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обучающихся, являющихся членами школьных творческих объединений, от общего количества обучающихся в организации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долю обучающихся, являющихся членами школьных творческих объединений, от общего количества обучающихся в организации до 30% и более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заместитель директора по ВР;</a:t>
                      </a:r>
                    </a:p>
                    <a:p>
                      <a:pPr algn="just"/>
                      <a:r>
                        <a:rPr lang="ru-RU" sz="1400" dirty="0" smtClean="0"/>
                        <a:t>руководители творческих объединений</a:t>
                      </a:r>
                      <a:endParaRPr lang="ru-RU" sz="1400" dirty="0"/>
                    </a:p>
                  </a:txBody>
                  <a:tcPr/>
                </a:tc>
              </a:tr>
              <a:tr h="11110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 школьных творческих объединений: концерты, спектакли, выпуски газет, журналов и т. д. (для каждого школьного творческого объединения)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Увеличить количество мероприятий школьных творческих объединений: концерты, спектакли, выпуски газет, журналов и т. д.  более 2 в год (для каждого школьного творческого объединения)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директора по ВР;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руководители творческих объединений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Шишкарева</a:t>
            </a: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Г.В.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– директор школы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Богданова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Д.С.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– </a:t>
            </a:r>
            <a:r>
              <a:rPr kumimoji="0" lang="ru-RU" sz="2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зам.директора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по УВР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baseline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Панова И.А.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– </a:t>
            </a:r>
            <a:r>
              <a:rPr lang="ru-RU" sz="2000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зам.директора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 по УВР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Васюткина И.В.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–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зам.директора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по ВР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Чукова</a:t>
            </a: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Е.В.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– советник директора по воспитанию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Панкова Т.П.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– советник директора по воспитанию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Помогаева</a:t>
            </a: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И.А.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– руководитель МО учителей русского языка и литературы</a:t>
            </a:r>
          </a:p>
          <a:p>
            <a:pPr lvl="0" algn="just"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Полякова Г.Н.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 – руководитель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МО учителей </a:t>
            </a:r>
            <a:r>
              <a:rPr lang="ru-RU" sz="2000" kern="0" dirty="0">
                <a:solidFill>
                  <a:sysClr val="windowText" lastClr="000000"/>
                </a:solidFill>
                <a:latin typeface="Bookman Old Style" pitchFamily="18" charset="0"/>
              </a:rPr>
              <a:t>иностранных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языков</a:t>
            </a:r>
          </a:p>
          <a:p>
            <a:pPr lvl="0" algn="just">
              <a:defRPr/>
            </a:pP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Богданова А.Н.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– руководитель МО учителей начальных классов</a:t>
            </a:r>
          </a:p>
          <a:p>
            <a:pPr lvl="0" algn="just">
              <a:defRPr/>
            </a:pPr>
            <a:r>
              <a:rPr lang="ru-RU" sz="2000" b="1" i="1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Расихина</a:t>
            </a: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В.А.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– руководитель МО учителей </a:t>
            </a:r>
            <a:r>
              <a:rPr lang="ru-RU" sz="2000" kern="0" dirty="0">
                <a:solidFill>
                  <a:sysClr val="windowText" lastClr="000000"/>
                </a:solidFill>
                <a:latin typeface="Bookman Old Style" pitchFamily="18" charset="0"/>
              </a:rPr>
              <a:t>естественно-математических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наук</a:t>
            </a:r>
          </a:p>
          <a:p>
            <a:pPr lvl="0" algn="just">
              <a:defRPr/>
            </a:pPr>
            <a:r>
              <a:rPr lang="ru-RU" sz="2000" b="1" i="1" kern="0" dirty="0" err="1" smtClean="0">
                <a:solidFill>
                  <a:sysClr val="windowText" lastClr="000000"/>
                </a:solidFill>
                <a:latin typeface="Bookman Old Style" pitchFamily="18" charset="0"/>
              </a:rPr>
              <a:t>Лысенкова</a:t>
            </a:r>
            <a:r>
              <a:rPr lang="ru-RU" sz="2000" b="1" i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 О.Н.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– руководитель </a:t>
            </a:r>
            <a:r>
              <a:rPr lang="ru-RU" sz="2000" kern="0" dirty="0">
                <a:solidFill>
                  <a:sysClr val="windowText" lastClr="000000"/>
                </a:solidFill>
                <a:latin typeface="Bookman Old Style" pitchFamily="18" charset="0"/>
              </a:rPr>
              <a:t>МО учителей эстетического цикла, ОБЖ и физической культуры</a:t>
            </a:r>
          </a:p>
          <a:p>
            <a:pPr lvl="0">
              <a:defRPr/>
            </a:pPr>
            <a:endParaRPr lang="ru-RU" sz="1200" kern="0" dirty="0" smtClean="0">
              <a:solidFill>
                <a:sysClr val="windowText" lastClr="000000"/>
              </a:solidFill>
              <a:latin typeface="Bookman Old Style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Школьная команда</a:t>
            </a: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 t="31408" r="4039" b="40696"/>
          <a:stretch/>
        </p:blipFill>
        <p:spPr bwMode="auto">
          <a:xfrm>
            <a:off x="107504" y="548680"/>
            <a:ext cx="2053086" cy="19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0402" y="2132856"/>
            <a:ext cx="66420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предусматривает развитие личностных </a:t>
            </a:r>
            <a:r>
              <a:rPr lang="ru-RU" dirty="0" smtClean="0"/>
              <a:t>качеств обучающихся </a:t>
            </a:r>
            <a:r>
              <a:rPr lang="ru-RU" dirty="0"/>
              <a:t>в соответствии с </a:t>
            </a:r>
            <a:r>
              <a:rPr lang="ru-RU" dirty="0" smtClean="0"/>
              <a:t>приоритетами государственной </a:t>
            </a:r>
            <a:r>
              <a:rPr lang="ru-RU" dirty="0"/>
              <a:t>политики в </a:t>
            </a:r>
            <a:r>
              <a:rPr lang="ru-RU" dirty="0" smtClean="0"/>
              <a:t>сфере воспитания </a:t>
            </a:r>
            <a:r>
              <a:rPr lang="ru-RU" dirty="0"/>
              <a:t>на </a:t>
            </a:r>
            <a:r>
              <a:rPr lang="ru-RU" dirty="0" smtClean="0"/>
              <a:t>основе российских </a:t>
            </a:r>
            <a:r>
              <a:rPr lang="ru-RU" dirty="0"/>
              <a:t>традиционных духовно-нравственных </a:t>
            </a:r>
            <a:r>
              <a:rPr lang="ru-RU" dirty="0" smtClean="0"/>
              <a:t>ценностей, правил </a:t>
            </a:r>
            <a:r>
              <a:rPr lang="ru-RU" dirty="0"/>
              <a:t>и норм поведения, принятых </a:t>
            </a:r>
            <a:r>
              <a:rPr lang="ru-RU" dirty="0" smtClean="0"/>
              <a:t>в российском </a:t>
            </a:r>
            <a:r>
              <a:rPr lang="ru-RU" dirty="0"/>
              <a:t>обществе, формирование </a:t>
            </a:r>
            <a:r>
              <a:rPr lang="ru-RU" dirty="0" smtClean="0"/>
              <a:t>у обучающихся </a:t>
            </a:r>
            <a:r>
              <a:rPr lang="ru-RU" dirty="0"/>
              <a:t>патриотизма, гражданственности, уважения к памяти </a:t>
            </a:r>
            <a:r>
              <a:rPr lang="ru-RU" dirty="0" smtClean="0"/>
              <a:t>защитников Отечества </a:t>
            </a:r>
            <a:r>
              <a:rPr lang="ru-RU" dirty="0"/>
              <a:t>и подвигам Героев Отечества, закону и правопорядку, человеку труда </a:t>
            </a:r>
            <a:r>
              <a:rPr lang="ru-RU" dirty="0" smtClean="0"/>
              <a:t>и старшему </a:t>
            </a:r>
            <a:r>
              <a:rPr lang="ru-RU" dirty="0"/>
              <a:t>поколению, взаимного уважения, бережного отношения к </a:t>
            </a:r>
            <a:r>
              <a:rPr lang="ru-RU" dirty="0" smtClean="0"/>
              <a:t>культурному наследию </a:t>
            </a:r>
            <a:r>
              <a:rPr lang="ru-RU" dirty="0"/>
              <a:t>и традициям многонационального народа Российской Федерации, </a:t>
            </a:r>
            <a:r>
              <a:rPr lang="ru-RU" dirty="0" smtClean="0"/>
              <a:t>природе и </a:t>
            </a:r>
            <a:r>
              <a:rPr lang="ru-RU" dirty="0"/>
              <a:t>окружающей среде.</a:t>
            </a:r>
          </a:p>
        </p:txBody>
      </p:sp>
      <p:pic>
        <p:nvPicPr>
          <p:cNvPr id="6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09685"/>
            <a:ext cx="2160239" cy="12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14" y="4653135"/>
            <a:ext cx="3221352" cy="17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8" y="2668947"/>
            <a:ext cx="3242668" cy="190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046" y="520512"/>
            <a:ext cx="5126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24456"/>
                </a:solidFill>
                <a:latin typeface="Bookman Old Style" pitchFamily="18" charset="0"/>
                <a:ea typeface="+mj-ea"/>
                <a:cs typeface="+mj-cs"/>
              </a:rPr>
              <a:t>Воспитание</a:t>
            </a:r>
          </a:p>
          <a:p>
            <a:r>
              <a:rPr lang="ru-RU" sz="3600" b="1" i="1" dirty="0">
                <a:solidFill>
                  <a:srgbClr val="424456"/>
                </a:solidFill>
                <a:latin typeface="Bookman Old Style" pitchFamily="18" charset="0"/>
                <a:ea typeface="+mj-ea"/>
                <a:cs typeface="+mj-cs"/>
              </a:rPr>
              <a:t>с</a:t>
            </a:r>
            <a:r>
              <a:rPr lang="ru-RU" sz="3600" b="1" i="1" dirty="0" smtClean="0">
                <a:solidFill>
                  <a:srgbClr val="424456"/>
                </a:solidFill>
                <a:latin typeface="Bookman Old Style" pitchFamily="18" charset="0"/>
                <a:ea typeface="+mj-ea"/>
                <a:cs typeface="+mj-cs"/>
              </a:rPr>
              <a:t>редний    высокий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482341" y="1412776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14" y="799929"/>
            <a:ext cx="3274352" cy="18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27" y="1988840"/>
            <a:ext cx="269449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1" y="3956426"/>
            <a:ext cx="2717344" cy="18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777531" cy="208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00811"/>
              </p:ext>
            </p:extLst>
          </p:nvPr>
        </p:nvGraphicFramePr>
        <p:xfrm>
          <a:off x="323528" y="2348880"/>
          <a:ext cx="8496945" cy="403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5222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Выявленные</a:t>
                      </a:r>
                      <a:r>
                        <a:rPr lang="ru-RU" i="1" baseline="0" dirty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Создание условий для повышения квалификации педработников в сфере воспитания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1.Внести коррективы в график прохождения курсовой подготовки учителями школы с учетом увеличения количества курсов с профилем «Воспитательная работа»;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/>
                        <a:t>2.Подобрать дополнительные платформы для прохождения курсовой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</a:t>
                      </a:r>
                      <a:r>
                        <a:rPr lang="ru-RU" sz="1400" dirty="0" smtClean="0"/>
                        <a:t>аместитель </a:t>
                      </a:r>
                      <a:r>
                        <a:rPr lang="ru-RU" sz="1400" dirty="0"/>
                        <a:t>директора по УВР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Отсутствие комнаты/уголка «Большой перемены»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Продумать  оснащение уголка «Большой перемены» и пути реализации данного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</a:t>
                      </a:r>
                      <a:r>
                        <a:rPr lang="ru-RU" sz="1400" dirty="0"/>
                        <a:t>директора по </a:t>
                      </a:r>
                      <a:r>
                        <a:rPr lang="ru-RU" sz="1400" dirty="0" smtClean="0"/>
                        <a:t>ВР;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советники </a:t>
                      </a:r>
                      <a:r>
                        <a:rPr lang="ru-RU" sz="1400" dirty="0"/>
                        <a:t>директора по воспитанию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5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60180" r="72759" b="9048"/>
          <a:stretch/>
        </p:blipFill>
        <p:spPr bwMode="auto">
          <a:xfrm>
            <a:off x="79531" y="404664"/>
            <a:ext cx="2242868" cy="212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8561" y="1988840"/>
            <a:ext cx="6542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предусматривает </a:t>
            </a:r>
            <a:r>
              <a:rPr lang="ru-RU" dirty="0" smtClean="0"/>
              <a:t>сопровождение осознанного </a:t>
            </a:r>
            <a:r>
              <a:rPr lang="ru-RU" dirty="0"/>
              <a:t>отношения обучающихся к профессионально-трудовой </a:t>
            </a:r>
            <a:r>
              <a:rPr lang="ru-RU" dirty="0" smtClean="0"/>
              <a:t>сфере, основанного </a:t>
            </a:r>
            <a:r>
              <a:rPr lang="ru-RU" dirty="0"/>
              <a:t>на создании условий для формирования у них набора </a:t>
            </a:r>
            <a:r>
              <a:rPr lang="ru-RU" dirty="0" smtClean="0"/>
              <a:t>компетенций, необходимых </a:t>
            </a:r>
            <a:r>
              <a:rPr lang="ru-RU" dirty="0"/>
              <a:t>для </a:t>
            </a:r>
            <a:r>
              <a:rPr lang="ru-RU" dirty="0" smtClean="0"/>
              <a:t>успешного самоопределения </a:t>
            </a:r>
            <a:r>
              <a:rPr lang="ru-RU" dirty="0"/>
              <a:t>и общей внутренней </a:t>
            </a:r>
            <a:r>
              <a:rPr lang="ru-RU" dirty="0" smtClean="0"/>
              <a:t>готовности к </a:t>
            </a:r>
            <a:r>
              <a:rPr lang="ru-RU" dirty="0"/>
              <a:t>разрешению проблем профессиональной жизни </a:t>
            </a:r>
            <a:r>
              <a:rPr lang="ru-RU" dirty="0" smtClean="0"/>
              <a:t>с использованием системы профессиональных </a:t>
            </a:r>
            <a:r>
              <a:rPr lang="ru-RU" dirty="0"/>
              <a:t>проб, сетевых программ с колледжами и вузами, </a:t>
            </a:r>
            <a:r>
              <a:rPr lang="ru-RU" dirty="0" smtClean="0"/>
              <a:t>сотрудничества с </a:t>
            </a:r>
            <a:r>
              <a:rPr lang="ru-RU" dirty="0"/>
              <a:t>семьей, с участием работодателей и заинтересованной общественности в </a:t>
            </a:r>
            <a:r>
              <a:rPr lang="ru-RU" dirty="0" smtClean="0"/>
              <a:t>целях обеспечения </a:t>
            </a:r>
            <a:r>
              <a:rPr lang="ru-RU" dirty="0"/>
              <a:t>социально-экономического развития и суверенитета России.</a:t>
            </a:r>
          </a:p>
        </p:txBody>
      </p:sp>
      <p:pic>
        <p:nvPicPr>
          <p:cNvPr id="4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29" y="5022617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7484" y="332656"/>
            <a:ext cx="4834880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Профориентация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средний      высокий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95736" y="1196752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552800" cy="19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552801" cy="19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32" y="4766833"/>
            <a:ext cx="2652254" cy="19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628292" cy="19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105559"/>
            <a:ext cx="2274026" cy="303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31" y="2793183"/>
            <a:ext cx="2531461" cy="19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3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5102"/>
            <a:ext cx="2142483" cy="12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06597"/>
              </p:ext>
            </p:extLst>
          </p:nvPr>
        </p:nvGraphicFramePr>
        <p:xfrm>
          <a:off x="323528" y="1844824"/>
          <a:ext cx="8640959" cy="490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4032448"/>
                <a:gridCol w="2160240"/>
              </a:tblGrid>
              <a:tr h="7599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Выявленные</a:t>
                      </a:r>
                      <a:r>
                        <a:rPr lang="ru-RU" b="1" i="1" baseline="0" dirty="0" smtClean="0"/>
                        <a:t> дефициты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Направления развития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Ответственные</a:t>
                      </a:r>
                      <a:endParaRPr lang="ru-RU" sz="1600" b="1" i="1" dirty="0"/>
                    </a:p>
                  </a:txBody>
                  <a:tcPr/>
                </a:tc>
              </a:tr>
              <a:tr h="341654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профильных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предпрофессиональных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классов (инженерные,</a:t>
                      </a:r>
                    </a:p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медицинские, космические, IT, педагогические,</a:t>
                      </a:r>
                    </a:p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предпринимательские и др.)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Ознакомиться с «Концепцией реализации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предпрофессионального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в общеобразовательных организациях».</a:t>
                      </a:r>
                    </a:p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2.Организовать мониторинг потребности обучающихся и родителей</a:t>
                      </a:r>
                    </a:p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Провести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самообследование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предмет анализа необходимой системы условий (материально-технических, кадровых, методических)</a:t>
                      </a:r>
                    </a:p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Определить потенциальных участников сетевого взаимодействия.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Разработать план мероприятий (дорожную карту) по созданию и обеспечению функционирования предпрофессионального класса.</a:t>
                      </a:r>
                    </a:p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Разработать основную образовательную</a:t>
                      </a:r>
                    </a:p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</a:t>
                      </a:r>
                    </a:p>
                    <a:p>
                      <a:pPr algn="just"/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7.Провести приемную кампанию в классы предпрофессиональной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Заместитель директора по УВР, заместитель директора по ВР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2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4987"/>
            <a:ext cx="8229600" cy="1066800"/>
          </a:xfrm>
        </p:spPr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356212"/>
              </p:ext>
            </p:extLst>
          </p:nvPr>
        </p:nvGraphicFramePr>
        <p:xfrm>
          <a:off x="457200" y="2249488"/>
          <a:ext cx="8435280" cy="42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3672408"/>
                <a:gridCol w="2232248"/>
              </a:tblGrid>
              <a:tr h="81947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Выявленные</a:t>
                      </a:r>
                      <a:r>
                        <a:rPr lang="ru-RU" b="1" i="1" baseline="0" dirty="0" smtClean="0"/>
                        <a:t> дефициты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Направления развития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Ответственные</a:t>
                      </a:r>
                      <a:endParaRPr lang="ru-RU" sz="1600" b="1" i="1" dirty="0"/>
                    </a:p>
                  </a:txBody>
                  <a:tcPr/>
                </a:tc>
              </a:tr>
              <a:tr h="213792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обучающихся 6‒11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классов в мероприятиях проекта «Билет в будущее»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kumimoji="0" lang="ru-RU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Пройти регистрацию  на цифровой платформе </a:t>
                      </a:r>
                      <a:r>
                        <a:rPr kumimoji="0" lang="en-US" sz="13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bvbinfo.ru</a:t>
                      </a:r>
                      <a:endParaRPr kumimoji="0" lang="ru-RU" sz="13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AutoNum type="arabicPeriod"/>
                      </a:pPr>
                      <a:r>
                        <a:rPr kumimoji="0" lang="ru-RU" sz="13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участие в 3-х этапах</a:t>
                      </a:r>
                      <a:endParaRPr kumimoji="0" lang="ru-RU" sz="13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1)Онлайн-тестирование по профориентации.</a:t>
                      </a:r>
                    </a:p>
                    <a:p>
                      <a:pPr algn="just"/>
                      <a:r>
                        <a:rPr kumimoji="0" lang="ru-RU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 Профессиональные пробы, направленные на погружение в профессию. Реальное выполнение заданий под руководством наставника (не абстрактного, а конкретного – вытачивание детали на учебном станке, приготовление блюда, написание кода и т.д.).</a:t>
                      </a:r>
                    </a:p>
                    <a:p>
                      <a:pPr algn="just"/>
                      <a:r>
                        <a:rPr kumimoji="0" lang="ru-RU" sz="13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3)Получение индивидуальных рекомендаций (индивидуального плана) и ответов на вопрос, как выстроить свою образовательную траекторию, чтобы достичь успеха, реализоваться в будущем как специалист.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директора по ВР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07" y="515942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8500"/>
              </p:ext>
            </p:extLst>
          </p:nvPr>
        </p:nvGraphicFramePr>
        <p:xfrm>
          <a:off x="457200" y="2249488"/>
          <a:ext cx="8507289" cy="347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819472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Выявленные</a:t>
                      </a:r>
                      <a:r>
                        <a:rPr lang="ru-RU" b="1" i="1" baseline="0" dirty="0" smtClean="0"/>
                        <a:t> дефициты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Направления развития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Ответственные</a:t>
                      </a:r>
                      <a:endParaRPr lang="ru-RU" b="1" i="1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обучающимися профессиональных проб на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региональных площадках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1.Провести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мониторинг региональных площадок профессиональных проб.</a:t>
                      </a:r>
                    </a:p>
                    <a:p>
                      <a:pPr marL="0" indent="0" algn="just">
                        <a:buNone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2.Участие в профессиональных пробах  в рамках проекта «Билет в будущее», региональным оператором которого является Центр опережающей профессиональной подготовки Брянской области. 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директора по ВР;</a:t>
                      </a:r>
                    </a:p>
                    <a:p>
                      <a:r>
                        <a:rPr lang="ru-RU" sz="1400" dirty="0" smtClean="0"/>
                        <a:t>классные руководители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834" y="2249424"/>
            <a:ext cx="6577966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/>
              <a:t>предусматривает формирование уклада общеобразовательной организации, поддерживающего ценности, принципы, нравственную культуру, создание безопасного и комфортного для всех и каждого образовательного пространства, обеспечивающего атмосферу доброжелательности, доверия, требовательности и заботы о каждом, включающего нормы, ценности и ожидания, которые поддерживают чувство физической, эмоциональной социальной безопасности и способствуют благополучному личностному и интеллектуальному развитию обучающихся как полноценных членов общества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7" t="59679" r="49764" b="7672"/>
          <a:stretch/>
        </p:blipFill>
        <p:spPr bwMode="auto">
          <a:xfrm>
            <a:off x="107504" y="548680"/>
            <a:ext cx="2001330" cy="22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11613"/>
            <a:ext cx="7848872" cy="136248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Bookman Old Style" pitchFamily="18" charset="0"/>
              </a:rPr>
              <a:t>Школьный климат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средний        высокий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555776" y="1484784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974A40D-9CB3-AD06-0CBB-9AC7AAD3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21088"/>
            <a:ext cx="2722460" cy="2041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3BF1516-E9B7-B0F3-53EB-4049C470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84299"/>
            <a:ext cx="2119558" cy="31301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6A4D27-3949-1D5D-501A-FA0431EB3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02" r="-2304" b="8208"/>
          <a:stretch/>
        </p:blipFill>
        <p:spPr>
          <a:xfrm>
            <a:off x="6165393" y="3098660"/>
            <a:ext cx="2852290" cy="15013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9D04EF-2E26-0426-2637-F47A9E16A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62" y="4734577"/>
            <a:ext cx="2735372" cy="2051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4E95A5D-887D-17C1-F922-A27E6533D3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27" r="24968" b="12451"/>
          <a:stretch/>
        </p:blipFill>
        <p:spPr>
          <a:xfrm>
            <a:off x="6733227" y="692695"/>
            <a:ext cx="2184207" cy="23451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68F5BE6-A46D-E923-DAD1-6497D797D7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327" r="2380" b="13107"/>
          <a:stretch/>
        </p:blipFill>
        <p:spPr>
          <a:xfrm>
            <a:off x="2915816" y="1865288"/>
            <a:ext cx="2718736" cy="22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532" y="191683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способствовать </a:t>
            </a:r>
            <a:r>
              <a:rPr lang="ru-RU" dirty="0"/>
              <a:t>созданию равных условий для </a:t>
            </a:r>
            <a:r>
              <a:rPr lang="ru-RU" dirty="0" smtClean="0"/>
              <a:t>получения каждым </a:t>
            </a:r>
            <a:r>
              <a:rPr lang="ru-RU" dirty="0"/>
              <a:t>обучающимся доступного качественного образования независимо от </a:t>
            </a:r>
            <a:r>
              <a:rPr lang="ru-RU" dirty="0" smtClean="0"/>
              <a:t>места проживания</a:t>
            </a:r>
            <a:r>
              <a:rPr lang="ru-RU" dirty="0"/>
              <a:t>, социального статуса и доходов родителей (законных представителей) </a:t>
            </a:r>
            <a:r>
              <a:rPr lang="ru-RU" dirty="0" smtClean="0"/>
              <a:t>на основе </a:t>
            </a:r>
            <a:r>
              <a:rPr lang="ru-RU" dirty="0"/>
              <a:t>единого образовательного пространства Российской Федерации, </a:t>
            </a:r>
            <a:r>
              <a:rPr lang="ru-RU" dirty="0" smtClean="0"/>
              <a:t>укрепления образовательного </a:t>
            </a:r>
            <a:r>
              <a:rPr lang="ru-RU" dirty="0"/>
              <a:t>суверенитета страны, сохранения традиционных </a:t>
            </a:r>
            <a:r>
              <a:rPr lang="ru-RU" dirty="0" smtClean="0"/>
              <a:t>российских духовно-нравственных </a:t>
            </a:r>
            <a:r>
              <a:rPr lang="ru-RU" dirty="0"/>
              <a:t>ценностей, использования достижений отечественной науки </a:t>
            </a:r>
            <a:r>
              <a:rPr lang="ru-RU" dirty="0" smtClean="0"/>
              <a:t>и технологий</a:t>
            </a:r>
            <a:r>
              <a:rPr lang="ru-RU" dirty="0"/>
              <a:t>.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Миссия Проекта</a:t>
            </a:r>
            <a:endParaRPr lang="ru-RU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22" y="18864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61804"/>
              </p:ext>
            </p:extLst>
          </p:nvPr>
        </p:nvGraphicFramePr>
        <p:xfrm>
          <a:off x="323527" y="1805623"/>
          <a:ext cx="8496945" cy="493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9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5222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Выявленные</a:t>
                      </a:r>
                      <a:r>
                        <a:rPr lang="ru-RU" i="1" baseline="0" dirty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Организация психолого-педагогического сопровождения (Наличие в штате общеобразовательной организации специалистов, обеспечивающих оказание помощи целевым группам обучающихся)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Привлечение в школу учителя –дефектолога и учителя -логопеда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администрация 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Формирование психологически благоприятного школьного климата (Формирование психологически благоприятного школьного пространства для обучающихся и педагогов)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Выделение </a:t>
                      </a:r>
                      <a:r>
                        <a:rPr lang="ru-RU" sz="1400" dirty="0"/>
                        <a:t>и оснащение тематических пространств для обучающихся (зона общения, игровая зона, зона релаксации и иное)</a:t>
                      </a:r>
                    </a:p>
                    <a:p>
                      <a:pPr algn="just"/>
                      <a:r>
                        <a:rPr lang="ru-RU" sz="1400" dirty="0"/>
                        <a:t>выделение и оснащение тематического пространства (помещения) для отдыха и эмоционального восстановления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</a:t>
                      </a:r>
                      <a:r>
                        <a:rPr lang="ru-RU" sz="1400" dirty="0" smtClean="0"/>
                        <a:t>едагог </a:t>
                      </a:r>
                      <a:r>
                        <a:rPr lang="ru-RU" sz="1400" dirty="0"/>
                        <a:t>–</a:t>
                      </a:r>
                      <a:r>
                        <a:rPr lang="ru-RU" sz="1400" dirty="0" smtClean="0"/>
                        <a:t>психолог;</a:t>
                      </a:r>
                    </a:p>
                    <a:p>
                      <a:pPr algn="just"/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социальный педагог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Bookman Old Style" pitchFamily="18" charset="0"/>
              </a:rPr>
              <a:t>Дорожная карта</a:t>
            </a: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22" y="18864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05129"/>
              </p:ext>
            </p:extLst>
          </p:nvPr>
        </p:nvGraphicFramePr>
        <p:xfrm>
          <a:off x="323527" y="1805623"/>
          <a:ext cx="8496945" cy="207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9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5222"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Выявленные</a:t>
                      </a:r>
                      <a:r>
                        <a:rPr lang="ru-RU" i="1" baseline="0" dirty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Направления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Формирование психологически благоприятного школьного климата (Профилактика травли в образовательной среде)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Разработать </a:t>
                      </a:r>
                      <a:r>
                        <a:rPr lang="ru-RU" sz="1400" dirty="0"/>
                        <a:t>психолого-педагогическую программу и (или) комплекс мероприятий по профилактике травли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 –психолог, социальный педагог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096" y="2249424"/>
            <a:ext cx="6564703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900" dirty="0"/>
              <a:t>предусматривает поддержку и развитие личностных и профессиональных компетенций педагогических работников (непрерывное профессиональное </a:t>
            </a:r>
            <a:r>
              <a:rPr lang="ru-RU" sz="1900" dirty="0" smtClean="0"/>
              <a:t>развитие, </a:t>
            </a:r>
            <a:r>
              <a:rPr lang="ru-RU" sz="1900" dirty="0"/>
              <a:t>наставничество, адресная помощь и сопровождение) и максимальное использование потенциала каждого члена команды, постоянную коммуникацию и укрепление коллегиального сотрудничества, высокий уровень взаимопонимания в коллективе, направленных на достижение общих целей наиболее эффективными и </a:t>
            </a:r>
            <a:r>
              <a:rPr lang="ru-RU" sz="1900" dirty="0" smtClean="0"/>
              <a:t>действенными способами</a:t>
            </a:r>
            <a:r>
              <a:rPr lang="ru-RU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59179" r="26857" b="8673"/>
          <a:stretch/>
        </p:blipFill>
        <p:spPr bwMode="auto">
          <a:xfrm>
            <a:off x="17252" y="548680"/>
            <a:ext cx="2104845" cy="22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11613"/>
            <a:ext cx="5652120" cy="13624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Учитель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базовый      средний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19123" y="1560829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50" y="4005064"/>
            <a:ext cx="2593950" cy="1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09" y="692696"/>
            <a:ext cx="2681331" cy="18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83" y="4689466"/>
            <a:ext cx="2661357" cy="199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50" y="2006068"/>
            <a:ext cx="2593950" cy="194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4517"/>
            <a:ext cx="2260520" cy="301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82" y="2636911"/>
            <a:ext cx="2661357" cy="19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75708"/>
              </p:ext>
            </p:extLst>
          </p:nvPr>
        </p:nvGraphicFramePr>
        <p:xfrm>
          <a:off x="323528" y="2348880"/>
          <a:ext cx="8496945" cy="374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3288365"/>
                <a:gridCol w="2376265"/>
              </a:tblGrid>
              <a:tr h="91522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Выявленные</a:t>
                      </a:r>
                      <a:r>
                        <a:rPr lang="ru-RU" i="1" baseline="0" dirty="0" smtClean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Направления развития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Прохождение аттестации по квалификационной категории «педагог-наставник».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Продолжить работу муниципальной инновационной площадки «Система</a:t>
                      </a:r>
                      <a:r>
                        <a:rPr lang="ru-RU" baseline="0" dirty="0" smtClean="0"/>
                        <a:t> наставничества в образовательном учреждении: эффективные инструменты и технологии» на базе МБОУ Жуковской СОШ № 1 им </a:t>
                      </a:r>
                      <a:r>
                        <a:rPr lang="ru-RU" baseline="0" dirty="0" err="1" smtClean="0"/>
                        <a:t>Б.В.Белявского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зам. директора по УВР;</a:t>
                      </a:r>
                    </a:p>
                    <a:p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инновационной площадки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276872"/>
            <a:ext cx="635739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/>
              <a:t>предусматривает создание современной мотивирующей образовательной среды как инструмента социализации детей, проектируемого совместно участниками образовательных отношений как пространство развития обучающихся, создающего возможность их участия в принятии образовательных решений, формирующего инициативность, осознанность, самостоятельность и ответственность, являющегося действенным инструментом становления субъектной позиции обучающихся.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8" t="60054" r="2535" b="4295"/>
          <a:stretch/>
        </p:blipFill>
        <p:spPr bwMode="auto">
          <a:xfrm>
            <a:off x="107504" y="476672"/>
            <a:ext cx="2346385" cy="24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4142" y="642058"/>
            <a:ext cx="8892480" cy="11093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Образовательная среда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средний      высокий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41094" y="1484784"/>
            <a:ext cx="540060" cy="0"/>
          </a:xfrm>
          <a:prstGeom prst="straightConnector1">
            <a:avLst/>
          </a:prstGeom>
          <a:ln w="34925" cmpd="tri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8" y="2420888"/>
            <a:ext cx="2039506" cy="271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561705" cy="192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7" y="2636912"/>
            <a:ext cx="25202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31093"/>
            <a:ext cx="2465954" cy="184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7" y="660394"/>
            <a:ext cx="2539347" cy="19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73" y="4775862"/>
            <a:ext cx="2520281" cy="18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112568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12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54697"/>
              </p:ext>
            </p:extLst>
          </p:nvPr>
        </p:nvGraphicFramePr>
        <p:xfrm>
          <a:off x="323528" y="2348880"/>
          <a:ext cx="84969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Выявленные</a:t>
                      </a:r>
                      <a:r>
                        <a:rPr lang="ru-RU" i="1" baseline="0" dirty="0" smtClean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Направления развития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</a:tr>
              <a:tr h="111108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+mn-lt"/>
                        </a:rPr>
                        <a:t>Мене</a:t>
                      </a:r>
                      <a:r>
                        <a:rPr lang="ru-RU" baseline="0" dirty="0" smtClean="0">
                          <a:latin typeface="+mn-lt"/>
                        </a:rPr>
                        <a:t>е 30% педагогических работников используют сервисы  и подсистему «Библиотека ЦОК» ФГИС «Моя школа»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ru-RU" sz="1800" dirty="0" smtClean="0">
                          <a:latin typeface="+mn-lt"/>
                        </a:rPr>
                        <a:t>1.Внедрить </a:t>
                      </a:r>
                      <a:r>
                        <a:rPr lang="ru-RU" sz="1800" baseline="0" dirty="0" smtClean="0">
                          <a:latin typeface="+mn-lt"/>
                        </a:rPr>
                        <a:t>ФГИС «Моя школа». 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 Предоставить доступ к верифицированному цифровому</a:t>
                      </a:r>
                      <a:r>
                        <a:rPr lang="ru-RU" alt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образовательному контенту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(по окончании капитального ремонта)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заместитель директора по УВР;</a:t>
                      </a:r>
                    </a:p>
                    <a:p>
                      <a:r>
                        <a:rPr lang="ru-RU" dirty="0" smtClean="0">
                          <a:latin typeface="+mn-lt"/>
                        </a:rPr>
                        <a:t>заместитель директора по АХЧ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2140"/>
              </p:ext>
            </p:extLst>
          </p:nvPr>
        </p:nvGraphicFramePr>
        <p:xfrm>
          <a:off x="323529" y="2249488"/>
          <a:ext cx="856895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240360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Выявленные</a:t>
                      </a:r>
                      <a:r>
                        <a:rPr lang="ru-RU" i="1" baseline="0" dirty="0" smtClean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Направления развития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Менее</a:t>
                      </a:r>
                      <a:r>
                        <a:rPr lang="ru-RU" baseline="0" dirty="0" smtClean="0"/>
                        <a:t> 100% классов оснащены средствами отображения информации. </a:t>
                      </a:r>
                      <a:r>
                        <a:rPr lang="ru-RU" dirty="0" smtClean="0"/>
                        <a:t>Отсутствует возможность 100% проведения уроков  и внеклассных мероприятий с </a:t>
                      </a:r>
                      <a:r>
                        <a:rPr lang="ru-RU" baseline="0" dirty="0" smtClean="0"/>
                        <a:t> помощью ВКС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ClrTx/>
                        <a:buFontTx/>
                        <a:buNone/>
                      </a:pPr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Организация к</a:t>
                      </a:r>
                      <a:r>
                        <a:rPr lang="ru-RU" dirty="0" smtClean="0"/>
                        <a:t>лассов, объединённых в единую сеть с доступом в ИНТЕРНЕТ. </a:t>
                      </a:r>
                    </a:p>
                    <a:p>
                      <a:pPr algn="just">
                        <a:buClrTx/>
                        <a:buFontTx/>
                        <a:buNone/>
                      </a:pPr>
                      <a:r>
                        <a:rPr lang="ru-RU" dirty="0" smtClean="0"/>
                        <a:t>2.Оснащение </a:t>
                      </a:r>
                      <a:r>
                        <a:rPr lang="ru-RU" dirty="0" err="1" smtClean="0"/>
                        <a:t>медийным</a:t>
                      </a:r>
                      <a:r>
                        <a:rPr lang="ru-RU" dirty="0" smtClean="0"/>
                        <a:t>, компьютерным,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программным оборудованием.</a:t>
                      </a:r>
                      <a:endParaRPr lang="ru-RU" altLang="en-US" sz="1800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Директор;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информатики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15955"/>
              </p:ext>
            </p:extLst>
          </p:nvPr>
        </p:nvGraphicFramePr>
        <p:xfrm>
          <a:off x="457200" y="2249488"/>
          <a:ext cx="85072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3240360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Выявленные</a:t>
                      </a:r>
                      <a:r>
                        <a:rPr lang="ru-RU" i="1" baseline="0" dirty="0" smtClean="0"/>
                        <a:t> дефициты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Направления развития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Ответственные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 полностью  реализована модель «Школы полного дня»,  отсутствуют</a:t>
                      </a:r>
                      <a:r>
                        <a:rPr lang="ru-RU" baseline="0" dirty="0" smtClean="0"/>
                        <a:t> группы продлённого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Функционирование «Школы полного дня». Создание «Школы полного дня». Создание условий для формирования </a:t>
                      </a:r>
                      <a:r>
                        <a:rPr lang="ru-RU" baseline="0" dirty="0" smtClean="0"/>
                        <a:t>групп продлённого дня.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Директор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Дорожная карта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33" y="548680"/>
            <a:ext cx="28163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содействие </a:t>
            </a:r>
            <a:r>
              <a:rPr lang="ru-RU" dirty="0"/>
              <a:t>обеспечению единого </a:t>
            </a:r>
            <a:r>
              <a:rPr lang="ru-RU" dirty="0" smtClean="0"/>
              <a:t>образовательного пространства </a:t>
            </a:r>
            <a:r>
              <a:rPr lang="ru-RU" dirty="0"/>
              <a:t>Российской Федерации через формирование </a:t>
            </a:r>
            <a:r>
              <a:rPr lang="ru-RU" dirty="0" smtClean="0"/>
              <a:t>благоприятного школьного </a:t>
            </a:r>
            <a:r>
              <a:rPr lang="ru-RU" dirty="0"/>
              <a:t>климата, развитие современной </a:t>
            </a:r>
            <a:r>
              <a:rPr lang="ru-RU" dirty="0" err="1"/>
              <a:t>здоровьесберегающей</a:t>
            </a:r>
            <a:r>
              <a:rPr lang="ru-RU" dirty="0"/>
              <a:t> </a:t>
            </a:r>
            <a:r>
              <a:rPr lang="ru-RU" dirty="0" smtClean="0"/>
              <a:t>мотивирующей образовательной </a:t>
            </a:r>
            <a:r>
              <a:rPr lang="ru-RU" dirty="0"/>
              <a:t>и воспитывающей среды в каждой </a:t>
            </a:r>
            <a:r>
              <a:rPr lang="ru-RU" dirty="0" smtClean="0"/>
              <a:t>общеобразовательной организации</a:t>
            </a:r>
            <a:r>
              <a:rPr lang="ru-RU" dirty="0"/>
              <a:t>, активизацию учебной, интеллектуальной, </a:t>
            </a:r>
            <a:r>
              <a:rPr lang="ru-RU" dirty="0" smtClean="0"/>
              <a:t>творческой,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</a:t>
            </a:r>
            <a:r>
              <a:rPr lang="ru-RU" dirty="0"/>
              <a:t>и социальной деятельности, направленных на </a:t>
            </a:r>
            <a:r>
              <a:rPr lang="ru-RU" dirty="0" smtClean="0"/>
              <a:t>получение качественного </a:t>
            </a:r>
            <a:r>
              <a:rPr lang="ru-RU" dirty="0"/>
              <a:t>образования каждым обучающимся, формирование </a:t>
            </a:r>
            <a:r>
              <a:rPr lang="ru-RU" dirty="0" smtClean="0"/>
              <a:t>национальной идентичности</a:t>
            </a:r>
            <a:r>
              <a:rPr lang="ru-RU" dirty="0"/>
              <a:t>, традиционных духовно-нравственных ценностей, </a:t>
            </a:r>
            <a:r>
              <a:rPr lang="ru-RU" dirty="0" smtClean="0"/>
              <a:t>сохранение образовательного </a:t>
            </a:r>
            <a:r>
              <a:rPr lang="ru-RU" dirty="0"/>
              <a:t>суверенитета страны.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Цель Проекта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6" name="Picture 2" descr="http://xn---6-6kcbcfbw1ccfag8abbf4bjm1log.xn----btbbm4ajhbdvf.xn--p1ai/wp-content/uploads/2022/10/9340e21b-8166-4bf4-b7a7-90869b2cbf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7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7818" y="5373216"/>
            <a:ext cx="6152728" cy="10668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Спасибо за внимание!</a:t>
            </a:r>
            <a:endParaRPr lang="ru-RU" sz="3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744" cy="661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Результаты самодиагностики</a:t>
            </a:r>
            <a:endParaRPr lang="ru-RU" i="1" dirty="0"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798"/>
              </p:ext>
            </p:extLst>
          </p:nvPr>
        </p:nvGraphicFramePr>
        <p:xfrm>
          <a:off x="827585" y="2595245"/>
          <a:ext cx="7704855" cy="2849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/>
                <a:gridCol w="1584176"/>
                <a:gridCol w="1080120"/>
                <a:gridCol w="1080120"/>
                <a:gridCol w="1080120"/>
              </a:tblGrid>
              <a:tr h="717160">
                <a:tc>
                  <a:txBody>
                    <a:bodyPr/>
                    <a:lstStyle/>
                    <a:p>
                      <a:pPr algn="ctr" fontAlgn="b"/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  <a:latin typeface="+mn-lt"/>
                        </a:rPr>
                        <a:t>Результаты самодиагностики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effectLst/>
                          <a:latin typeface="+mn-lt"/>
                        </a:rPr>
                        <a:t>Базовый уровень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effectLst/>
                          <a:latin typeface="+mn-lt"/>
                        </a:rPr>
                        <a:t>Средний уровень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i="1" u="none" strike="noStrike" dirty="0">
                          <a:effectLst/>
                          <a:latin typeface="+mn-lt"/>
                        </a:rPr>
                        <a:t>Высокий уровень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Знание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Здоровье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Творчество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Воспитание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Профориентация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Школьный климат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Учитель. Школьная команда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Образовательная среда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Результаты самодиагностики</a:t>
            </a:r>
            <a:endParaRPr lang="ru-RU" i="1" dirty="0">
              <a:latin typeface="Bookman Old Style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62134"/>
              </p:ext>
            </p:extLst>
          </p:nvPr>
        </p:nvGraphicFramePr>
        <p:xfrm>
          <a:off x="539552" y="1340768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712022" cy="14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76664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Планирование деятельности</a:t>
            </a:r>
            <a:endParaRPr lang="ru-RU" i="1" dirty="0">
              <a:latin typeface="Bookman Old Style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709241"/>
              </p:ext>
            </p:extLst>
          </p:nvPr>
        </p:nvGraphicFramePr>
        <p:xfrm>
          <a:off x="31334" y="1124744"/>
          <a:ext cx="9153525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53" y="692696"/>
            <a:ext cx="384409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744" cy="661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5967</TotalTime>
  <Words>1747</Words>
  <Application>Microsoft Office PowerPoint</Application>
  <PresentationFormat>Экран (4:3)</PresentationFormat>
  <Paragraphs>252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Городская</vt:lpstr>
      <vt:lpstr>Презентация PowerPoint</vt:lpstr>
      <vt:lpstr>Школьная команда</vt:lpstr>
      <vt:lpstr>Миссия Проекта</vt:lpstr>
      <vt:lpstr>Цель Проекта</vt:lpstr>
      <vt:lpstr>Презентация PowerPoint</vt:lpstr>
      <vt:lpstr>Результаты самодиагностики</vt:lpstr>
      <vt:lpstr>Результаты самодиагностики</vt:lpstr>
      <vt:lpstr>Планирование деятельности</vt:lpstr>
      <vt:lpstr>Презентация PowerPoint</vt:lpstr>
      <vt:lpstr>Презентация PowerPoint</vt:lpstr>
      <vt:lpstr>Знание средний       высокий</vt:lpstr>
      <vt:lpstr>Дорожная карта</vt:lpstr>
      <vt:lpstr>Презентация PowerPoint</vt:lpstr>
      <vt:lpstr>Здоровье средний     высокий</vt:lpstr>
      <vt:lpstr>Дорожная карта</vt:lpstr>
      <vt:lpstr>Дорожная карта</vt:lpstr>
      <vt:lpstr>Презентация PowerPoint</vt:lpstr>
      <vt:lpstr>Творчество базовый      средний</vt:lpstr>
      <vt:lpstr>Дорожная карта</vt:lpstr>
      <vt:lpstr>Презентация PowerPoint</vt:lpstr>
      <vt:lpstr>Презентация PowerPoint</vt:lpstr>
      <vt:lpstr>Дорожная карта</vt:lpstr>
      <vt:lpstr>Презентация PowerPoint</vt:lpstr>
      <vt:lpstr>Профориентация средний      высокий</vt:lpstr>
      <vt:lpstr>Дорожная карта</vt:lpstr>
      <vt:lpstr>Дорожная карта</vt:lpstr>
      <vt:lpstr>Дорожная карта</vt:lpstr>
      <vt:lpstr>Презентация PowerPoint</vt:lpstr>
      <vt:lpstr>Школьный климат средний        высокий    </vt:lpstr>
      <vt:lpstr>Дорожная карта</vt:lpstr>
      <vt:lpstr>Дорожная карта</vt:lpstr>
      <vt:lpstr>Презентация PowerPoint</vt:lpstr>
      <vt:lpstr>Учитель базовый      средний</vt:lpstr>
      <vt:lpstr>Дорожная карта</vt:lpstr>
      <vt:lpstr>Презентация PowerPoint</vt:lpstr>
      <vt:lpstr>Образовательная среда средний      высокий</vt:lpstr>
      <vt:lpstr>Дорожная карта</vt:lpstr>
      <vt:lpstr>Дорожная карта</vt:lpstr>
      <vt:lpstr>Дорожная карта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56</cp:revision>
  <dcterms:created xsi:type="dcterms:W3CDTF">2020-11-25T18:15:05Z</dcterms:created>
  <dcterms:modified xsi:type="dcterms:W3CDTF">2023-09-18T17:59:03Z</dcterms:modified>
</cp:coreProperties>
</file>