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01043" y="6230111"/>
            <a:ext cx="457200" cy="4572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1523" y="625906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3086" y="669163"/>
            <a:ext cx="292582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268" y="2471272"/>
            <a:ext cx="10737215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96" y="1347216"/>
            <a:ext cx="10222992" cy="807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20496" y="1484375"/>
            <a:ext cx="10223500" cy="3665220"/>
            <a:chOff x="920496" y="1484375"/>
            <a:chExt cx="10223500" cy="3665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496" y="4299203"/>
              <a:ext cx="10222992" cy="80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96" y="1484375"/>
              <a:ext cx="10222992" cy="36652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57410" y="4178046"/>
              <a:ext cx="866140" cy="864235"/>
            </a:xfrm>
            <a:custGeom>
              <a:avLst/>
              <a:gdLst/>
              <a:ahLst/>
              <a:cxnLst/>
              <a:rect l="l" t="t" r="r" b="b"/>
              <a:pathLst>
                <a:path w="866140" h="864235">
                  <a:moveTo>
                    <a:pt x="0" y="432053"/>
                  </a:moveTo>
                  <a:lnTo>
                    <a:pt x="2540" y="384974"/>
                  </a:lnTo>
                  <a:lnTo>
                    <a:pt x="9983" y="339363"/>
                  </a:lnTo>
                  <a:lnTo>
                    <a:pt x="22067" y="295485"/>
                  </a:lnTo>
                  <a:lnTo>
                    <a:pt x="38526" y="253603"/>
                  </a:lnTo>
                  <a:lnTo>
                    <a:pt x="59097" y="213980"/>
                  </a:lnTo>
                  <a:lnTo>
                    <a:pt x="83515" y="176881"/>
                  </a:lnTo>
                  <a:lnTo>
                    <a:pt x="111516" y="142568"/>
                  </a:lnTo>
                  <a:lnTo>
                    <a:pt x="142836" y="111305"/>
                  </a:lnTo>
                  <a:lnTo>
                    <a:pt x="177210" y="83356"/>
                  </a:lnTo>
                  <a:lnTo>
                    <a:pt x="214376" y="58984"/>
                  </a:lnTo>
                  <a:lnTo>
                    <a:pt x="254067" y="38452"/>
                  </a:lnTo>
                  <a:lnTo>
                    <a:pt x="296021" y="22024"/>
                  </a:lnTo>
                  <a:lnTo>
                    <a:pt x="339973" y="9964"/>
                  </a:lnTo>
                  <a:lnTo>
                    <a:pt x="385660" y="2535"/>
                  </a:lnTo>
                  <a:lnTo>
                    <a:pt x="432816" y="0"/>
                  </a:lnTo>
                  <a:lnTo>
                    <a:pt x="479971" y="2535"/>
                  </a:lnTo>
                  <a:lnTo>
                    <a:pt x="525658" y="9964"/>
                  </a:lnTo>
                  <a:lnTo>
                    <a:pt x="569610" y="22024"/>
                  </a:lnTo>
                  <a:lnTo>
                    <a:pt x="611564" y="38452"/>
                  </a:lnTo>
                  <a:lnTo>
                    <a:pt x="651255" y="58984"/>
                  </a:lnTo>
                  <a:lnTo>
                    <a:pt x="688421" y="83356"/>
                  </a:lnTo>
                  <a:lnTo>
                    <a:pt x="722795" y="111305"/>
                  </a:lnTo>
                  <a:lnTo>
                    <a:pt x="754115" y="142568"/>
                  </a:lnTo>
                  <a:lnTo>
                    <a:pt x="782116" y="176881"/>
                  </a:lnTo>
                  <a:lnTo>
                    <a:pt x="806534" y="213980"/>
                  </a:lnTo>
                  <a:lnTo>
                    <a:pt x="827105" y="253603"/>
                  </a:lnTo>
                  <a:lnTo>
                    <a:pt x="843564" y="295485"/>
                  </a:lnTo>
                  <a:lnTo>
                    <a:pt x="855648" y="339363"/>
                  </a:lnTo>
                  <a:lnTo>
                    <a:pt x="863092" y="384974"/>
                  </a:lnTo>
                  <a:lnTo>
                    <a:pt x="865632" y="432053"/>
                  </a:lnTo>
                  <a:lnTo>
                    <a:pt x="863092" y="479133"/>
                  </a:lnTo>
                  <a:lnTo>
                    <a:pt x="855648" y="524744"/>
                  </a:lnTo>
                  <a:lnTo>
                    <a:pt x="843564" y="568622"/>
                  </a:lnTo>
                  <a:lnTo>
                    <a:pt x="827105" y="610504"/>
                  </a:lnTo>
                  <a:lnTo>
                    <a:pt x="806534" y="650127"/>
                  </a:lnTo>
                  <a:lnTo>
                    <a:pt x="782116" y="687226"/>
                  </a:lnTo>
                  <a:lnTo>
                    <a:pt x="754115" y="721539"/>
                  </a:lnTo>
                  <a:lnTo>
                    <a:pt x="722795" y="752802"/>
                  </a:lnTo>
                  <a:lnTo>
                    <a:pt x="688421" y="780751"/>
                  </a:lnTo>
                  <a:lnTo>
                    <a:pt x="651255" y="805123"/>
                  </a:lnTo>
                  <a:lnTo>
                    <a:pt x="611564" y="825655"/>
                  </a:lnTo>
                  <a:lnTo>
                    <a:pt x="569610" y="842083"/>
                  </a:lnTo>
                  <a:lnTo>
                    <a:pt x="525658" y="854143"/>
                  </a:lnTo>
                  <a:lnTo>
                    <a:pt x="479971" y="861572"/>
                  </a:lnTo>
                  <a:lnTo>
                    <a:pt x="432816" y="864107"/>
                  </a:lnTo>
                  <a:lnTo>
                    <a:pt x="385660" y="861572"/>
                  </a:lnTo>
                  <a:lnTo>
                    <a:pt x="339973" y="854143"/>
                  </a:lnTo>
                  <a:lnTo>
                    <a:pt x="296021" y="842083"/>
                  </a:lnTo>
                  <a:lnTo>
                    <a:pt x="254067" y="825655"/>
                  </a:lnTo>
                  <a:lnTo>
                    <a:pt x="214376" y="805123"/>
                  </a:lnTo>
                  <a:lnTo>
                    <a:pt x="177210" y="780751"/>
                  </a:lnTo>
                  <a:lnTo>
                    <a:pt x="142836" y="752802"/>
                  </a:lnTo>
                  <a:lnTo>
                    <a:pt x="111516" y="721539"/>
                  </a:lnTo>
                  <a:lnTo>
                    <a:pt x="83515" y="687226"/>
                  </a:lnTo>
                  <a:lnTo>
                    <a:pt x="59097" y="650127"/>
                  </a:lnTo>
                  <a:lnTo>
                    <a:pt x="38526" y="610504"/>
                  </a:lnTo>
                  <a:lnTo>
                    <a:pt x="22067" y="568622"/>
                  </a:lnTo>
                  <a:lnTo>
                    <a:pt x="9983" y="524744"/>
                  </a:lnTo>
                  <a:lnTo>
                    <a:pt x="2539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7041" y="2504693"/>
              <a:ext cx="7417904" cy="355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6241" y="2972942"/>
              <a:ext cx="1322705" cy="2788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2126" y="2972942"/>
              <a:ext cx="1666748" cy="2774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6542" y="2972942"/>
              <a:ext cx="4146296" cy="34569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24527" y="4267493"/>
            <a:ext cx="4160520" cy="112395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585"/>
              </a:spcBef>
            </a:pPr>
            <a:r>
              <a:rPr dirty="0" sz="2000" spc="-10">
                <a:latin typeface="Cambria"/>
                <a:cs typeface="Cambria"/>
              </a:rPr>
              <a:t>Подготовили</a:t>
            </a:r>
            <a:endParaRPr sz="2000">
              <a:latin typeface="Cambria"/>
              <a:cs typeface="Cambria"/>
            </a:endParaRPr>
          </a:p>
          <a:p>
            <a:pPr algn="r" marL="12700" marR="5080" indent="1104900">
              <a:lnSpc>
                <a:spcPct val="120000"/>
              </a:lnSpc>
            </a:pPr>
            <a:r>
              <a:rPr dirty="0" sz="2000" spc="-5">
                <a:latin typeface="Cambria"/>
                <a:cs typeface="Cambria"/>
              </a:rPr>
              <a:t>администрация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и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учителя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МБОУ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«Севская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средняя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школа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№2»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8" y="1423416"/>
            <a:ext cx="11682984" cy="40111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744" y="1458467"/>
            <a:ext cx="10954512" cy="39410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936" y="152400"/>
            <a:ext cx="10184892" cy="61676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1" y="425195"/>
            <a:ext cx="10893552" cy="60076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33086" y="669163"/>
            <a:ext cx="292481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Проектируемые</a:t>
            </a:r>
            <a:r>
              <a:rPr dirty="0" spc="-25"/>
              <a:t> результаты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8268" y="1236578"/>
            <a:ext cx="6016625" cy="125984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1175"/>
              </a:spcBef>
              <a:buAutoNum type="arabicParenR"/>
              <a:tabLst>
                <a:tab pos="259715" algn="l"/>
              </a:tabLst>
            </a:pPr>
            <a:r>
              <a:rPr dirty="0" sz="1800">
                <a:latin typeface="Times New Roman"/>
                <a:cs typeface="Times New Roman"/>
              </a:rPr>
              <a:t>разработана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программа</a:t>
            </a:r>
            <a:r>
              <a:rPr dirty="0" sz="1800" spc="4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ранней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профилизации</a:t>
            </a:r>
            <a:r>
              <a:rPr dirty="0" sz="1800" spc="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учащихся;</a:t>
            </a:r>
            <a:endParaRPr sz="1800">
              <a:latin typeface="Times New Roman"/>
              <a:cs typeface="Times New Roman"/>
            </a:endParaRPr>
          </a:p>
          <a:p>
            <a:pPr marL="378460" indent="-365760">
              <a:lnSpc>
                <a:spcPct val="100000"/>
              </a:lnSpc>
              <a:spcBef>
                <a:spcPts val="1080"/>
              </a:spcBef>
              <a:buAutoNum type="arabicParenR"/>
              <a:tabLst>
                <a:tab pos="377825" algn="l"/>
                <a:tab pos="378460" algn="l"/>
                <a:tab pos="2402205" algn="l"/>
                <a:tab pos="3482975" algn="l"/>
                <a:tab pos="4422140" algn="l"/>
                <a:tab pos="4719320" algn="l"/>
              </a:tabLst>
            </a:pPr>
            <a:r>
              <a:rPr dirty="0" sz="1800">
                <a:latin typeface="Times New Roman"/>
                <a:cs typeface="Times New Roman"/>
              </a:rPr>
              <a:t>разраб</a:t>
            </a:r>
            <a:r>
              <a:rPr dirty="0" sz="1800" spc="-50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ты</a:t>
            </a:r>
            <a:r>
              <a:rPr dirty="0" sz="1800" spc="-30">
                <a:latin typeface="Times New Roman"/>
                <a:cs typeface="Times New Roman"/>
              </a:rPr>
              <a:t>в</a:t>
            </a:r>
            <a:r>
              <a:rPr dirty="0" sz="1800">
                <a:latin typeface="Times New Roman"/>
                <a:cs typeface="Times New Roman"/>
              </a:rPr>
              <a:t>а</a:t>
            </a:r>
            <a:r>
              <a:rPr dirty="0" sz="1800" spc="-25">
                <a:latin typeface="Times New Roman"/>
                <a:cs typeface="Times New Roman"/>
              </a:rPr>
              <a:t>ю</a:t>
            </a:r>
            <a:r>
              <a:rPr dirty="0" sz="1800" spc="25">
                <a:latin typeface="Times New Roman"/>
                <a:cs typeface="Times New Roman"/>
              </a:rPr>
              <a:t>т</a:t>
            </a:r>
            <a:r>
              <a:rPr dirty="0" sz="1800">
                <a:latin typeface="Times New Roman"/>
                <a:cs typeface="Times New Roman"/>
              </a:rPr>
              <a:t>ся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с</a:t>
            </a:r>
            <a:r>
              <a:rPr dirty="0" sz="1800" spc="-15">
                <a:latin typeface="Times New Roman"/>
                <a:cs typeface="Times New Roman"/>
              </a:rPr>
              <a:t>ц</a:t>
            </a:r>
            <a:r>
              <a:rPr dirty="0" sz="1800">
                <a:latin typeface="Times New Roman"/>
                <a:cs typeface="Times New Roman"/>
              </a:rPr>
              <a:t>ен</a:t>
            </a:r>
            <a:r>
              <a:rPr dirty="0" sz="1800" spc="-10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10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зан</a:t>
            </a:r>
            <a:r>
              <a:rPr dirty="0" sz="1800" spc="-10">
                <a:latin typeface="Times New Roman"/>
                <a:cs typeface="Times New Roman"/>
              </a:rPr>
              <a:t>я</a:t>
            </a:r>
            <a:r>
              <a:rPr dirty="0" sz="1800">
                <a:latin typeface="Times New Roman"/>
                <a:cs typeface="Times New Roman"/>
              </a:rPr>
              <a:t>тий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меропр</a:t>
            </a:r>
            <a:r>
              <a:rPr dirty="0" sz="1800" spc="-10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ятий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Times New Roman"/>
                <a:cs typeface="Times New Roman"/>
              </a:rPr>
              <a:t>Минпросвещения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России».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8693" y="1784426"/>
            <a:ext cx="32772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290" algn="l"/>
                <a:tab pos="1146810" algn="l"/>
                <a:tab pos="2493645" algn="l"/>
              </a:tabLst>
            </a:pPr>
            <a:r>
              <a:rPr dirty="0" sz="1800">
                <a:latin typeface="Times New Roman"/>
                <a:cs typeface="Times New Roman"/>
              </a:rPr>
              <a:t>с	</a:t>
            </a:r>
            <a:r>
              <a:rPr dirty="0" sz="1800" spc="-10">
                <a:latin typeface="Times New Roman"/>
                <a:cs typeface="Times New Roman"/>
              </a:rPr>
              <a:t>учетом	показателей	</a:t>
            </a:r>
            <a:r>
              <a:rPr dirty="0" sz="1800">
                <a:latin typeface="Times New Roman"/>
                <a:cs typeface="Times New Roman"/>
              </a:rPr>
              <a:t>проекта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0540" y="1784426"/>
            <a:ext cx="7950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Times New Roman"/>
                <a:cs typeface="Times New Roman"/>
              </a:rPr>
              <a:t>«</a:t>
            </a:r>
            <a:r>
              <a:rPr dirty="0" sz="1800" spc="-10">
                <a:latin typeface="Times New Roman"/>
                <a:cs typeface="Times New Roman"/>
              </a:rPr>
              <a:t>Ш</a:t>
            </a:r>
            <a:r>
              <a:rPr dirty="0" sz="1800" spc="-100">
                <a:latin typeface="Times New Roman"/>
                <a:cs typeface="Times New Roman"/>
              </a:rPr>
              <a:t>к</a:t>
            </a:r>
            <a:r>
              <a:rPr dirty="0" sz="1800" spc="-30">
                <a:latin typeface="Times New Roman"/>
                <a:cs typeface="Times New Roman"/>
              </a:rPr>
              <a:t>о</a:t>
            </a:r>
            <a:r>
              <a:rPr dirty="0" sz="1800">
                <a:latin typeface="Times New Roman"/>
                <a:cs typeface="Times New Roman"/>
              </a:rPr>
              <a:t>ла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9225" rIns="0" bIns="0" rtlCol="0" vert="horz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1175"/>
              </a:spcBef>
              <a:buAutoNum type="arabicParenR" startAt="3"/>
              <a:tabLst>
                <a:tab pos="375285" algn="l"/>
                <a:tab pos="375920" algn="l"/>
                <a:tab pos="2153920" algn="l"/>
                <a:tab pos="2992120" algn="l"/>
                <a:tab pos="4935220" algn="l"/>
                <a:tab pos="5641340" algn="l"/>
                <a:tab pos="6035675" algn="l"/>
                <a:tab pos="6875780" algn="l"/>
                <a:tab pos="9948545" algn="l"/>
              </a:tabLst>
            </a:pPr>
            <a:r>
              <a:rPr dirty="0"/>
              <a:t>разр</a:t>
            </a:r>
            <a:r>
              <a:rPr dirty="0" spc="5"/>
              <a:t>а</a:t>
            </a:r>
            <a:r>
              <a:rPr dirty="0"/>
              <a:t>б</a:t>
            </a:r>
            <a:r>
              <a:rPr dirty="0" spc="-50"/>
              <a:t>а</a:t>
            </a:r>
            <a:r>
              <a:rPr dirty="0"/>
              <a:t>т</a:t>
            </a:r>
            <a:r>
              <a:rPr dirty="0" spc="5"/>
              <a:t>ы</a:t>
            </a:r>
            <a:r>
              <a:rPr dirty="0" spc="-25"/>
              <a:t>в</a:t>
            </a:r>
            <a:r>
              <a:rPr dirty="0" spc="-10"/>
              <a:t>а</a:t>
            </a:r>
            <a:r>
              <a:rPr dirty="0"/>
              <a:t>е</a:t>
            </a:r>
            <a:r>
              <a:rPr dirty="0" spc="30"/>
              <a:t>т</a:t>
            </a:r>
            <a:r>
              <a:rPr dirty="0"/>
              <a:t>ся	</a:t>
            </a:r>
            <a:r>
              <a:rPr dirty="0" spc="-20"/>
              <a:t>е</a:t>
            </a:r>
            <a:r>
              <a:rPr dirty="0"/>
              <a:t>д</a:t>
            </a:r>
            <a:r>
              <a:rPr dirty="0" spc="-10"/>
              <a:t>и</a:t>
            </a:r>
            <a:r>
              <a:rPr dirty="0" spc="-5"/>
              <a:t>на</a:t>
            </a:r>
            <a:r>
              <a:rPr dirty="0"/>
              <a:t>я	</a:t>
            </a:r>
            <a:r>
              <a:rPr dirty="0" spc="-15"/>
              <a:t>о</a:t>
            </a:r>
            <a:r>
              <a:rPr dirty="0"/>
              <a:t>бра</a:t>
            </a:r>
            <a:r>
              <a:rPr dirty="0" spc="-15"/>
              <a:t>з</a:t>
            </a:r>
            <a:r>
              <a:rPr dirty="0"/>
              <a:t>о</a:t>
            </a:r>
            <a:r>
              <a:rPr dirty="0" spc="-25"/>
              <a:t>в</a:t>
            </a:r>
            <a:r>
              <a:rPr dirty="0" spc="-45"/>
              <a:t>а</a:t>
            </a:r>
            <a:r>
              <a:rPr dirty="0"/>
              <a:t>т</a:t>
            </a:r>
            <a:r>
              <a:rPr dirty="0" spc="5"/>
              <a:t>е</a:t>
            </a:r>
            <a:r>
              <a:rPr dirty="0"/>
              <a:t>ль</a:t>
            </a:r>
            <a:r>
              <a:rPr dirty="0" spc="-10"/>
              <a:t>н</a:t>
            </a:r>
            <a:r>
              <a:rPr dirty="0"/>
              <a:t>ая	ср</a:t>
            </a:r>
            <a:r>
              <a:rPr dirty="0" spc="-15"/>
              <a:t>е</a:t>
            </a:r>
            <a:r>
              <a:rPr dirty="0"/>
              <a:t>да	</a:t>
            </a:r>
            <a:r>
              <a:rPr dirty="0" spc="-5"/>
              <a:t>н</a:t>
            </a:r>
            <a:r>
              <a:rPr dirty="0"/>
              <a:t>а	</a:t>
            </a:r>
            <a:r>
              <a:rPr dirty="0" spc="45"/>
              <a:t>о</a:t>
            </a:r>
            <a:r>
              <a:rPr dirty="0"/>
              <a:t>сно</a:t>
            </a:r>
            <a:r>
              <a:rPr dirty="0" spc="-10"/>
              <a:t>в</a:t>
            </a:r>
            <a:r>
              <a:rPr dirty="0"/>
              <a:t>е	ли</a:t>
            </a:r>
            <a:r>
              <a:rPr dirty="0" spc="-10"/>
              <a:t>ч</a:t>
            </a:r>
            <a:r>
              <a:rPr dirty="0" spc="-5"/>
              <a:t>н</a:t>
            </a:r>
            <a:r>
              <a:rPr dirty="0" spc="40"/>
              <a:t>о</a:t>
            </a:r>
            <a:r>
              <a:rPr dirty="0" spc="-10"/>
              <a:t>с</a:t>
            </a:r>
            <a:r>
              <a:rPr dirty="0"/>
              <a:t>тно-ориентиро</a:t>
            </a:r>
            <a:r>
              <a:rPr dirty="0" spc="-20"/>
              <a:t>в</a:t>
            </a:r>
            <a:r>
              <a:rPr dirty="0"/>
              <a:t>анно</a:t>
            </a:r>
            <a:r>
              <a:rPr dirty="0" spc="-45"/>
              <a:t>г</a:t>
            </a:r>
            <a:r>
              <a:rPr dirty="0"/>
              <a:t>о	</a:t>
            </a:r>
            <a:r>
              <a:rPr dirty="0" spc="-5"/>
              <a:t>п</a:t>
            </a:r>
            <a:r>
              <a:rPr dirty="0" spc="-55"/>
              <a:t>о</a:t>
            </a:r>
            <a:r>
              <a:rPr dirty="0"/>
              <a:t>д</a:t>
            </a:r>
            <a:r>
              <a:rPr dirty="0" spc="-80"/>
              <a:t>х</a:t>
            </a:r>
            <a:r>
              <a:rPr dirty="0" spc="-50"/>
              <a:t>о</a:t>
            </a:r>
            <a:r>
              <a:rPr dirty="0" spc="-20"/>
              <a:t>д</a:t>
            </a:r>
            <a:r>
              <a:rPr dirty="0"/>
              <a:t>а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pc="-10"/>
              <a:t>обучающихся;</a:t>
            </a:r>
          </a:p>
          <a:p>
            <a:pPr marL="300355" indent="-288290">
              <a:lnSpc>
                <a:spcPct val="100000"/>
              </a:lnSpc>
              <a:spcBef>
                <a:spcPts val="1085"/>
              </a:spcBef>
              <a:buAutoNum type="arabicParenR" startAt="4"/>
              <a:tabLst>
                <a:tab pos="300990" algn="l"/>
              </a:tabLst>
            </a:pPr>
            <a:r>
              <a:rPr dirty="0" spc="-5"/>
              <a:t>планируется</a:t>
            </a:r>
            <a:r>
              <a:rPr dirty="0" spc="-25"/>
              <a:t> </a:t>
            </a:r>
            <a:r>
              <a:rPr dirty="0"/>
              <a:t>увеличение</a:t>
            </a:r>
            <a:r>
              <a:rPr dirty="0" spc="-15"/>
              <a:t> </a:t>
            </a:r>
            <a:r>
              <a:rPr dirty="0" spc="-10"/>
              <a:t>доли</a:t>
            </a:r>
            <a:r>
              <a:rPr dirty="0" spc="15"/>
              <a:t> </a:t>
            </a:r>
            <a:r>
              <a:rPr dirty="0" spc="-15"/>
              <a:t>педагогов,</a:t>
            </a:r>
            <a:r>
              <a:rPr dirty="0"/>
              <a:t> </a:t>
            </a:r>
            <a:r>
              <a:rPr dirty="0" spc="-10"/>
              <a:t>участников </a:t>
            </a:r>
            <a:r>
              <a:rPr dirty="0"/>
              <a:t>и </a:t>
            </a:r>
            <a:r>
              <a:rPr dirty="0" spc="-10"/>
              <a:t>победителей</a:t>
            </a:r>
            <a:r>
              <a:rPr dirty="0" spc="10"/>
              <a:t> </a:t>
            </a:r>
            <a:r>
              <a:rPr dirty="0" spc="-5"/>
              <a:t>профессионального</a:t>
            </a:r>
            <a:r>
              <a:rPr dirty="0" spc="20"/>
              <a:t> </a:t>
            </a:r>
            <a:r>
              <a:rPr dirty="0" spc="-5"/>
              <a:t>мастерства;</a:t>
            </a:r>
          </a:p>
          <a:p>
            <a:pPr marL="259079" indent="-247015">
              <a:lnSpc>
                <a:spcPct val="100000"/>
              </a:lnSpc>
              <a:spcBef>
                <a:spcPts val="1080"/>
              </a:spcBef>
              <a:buAutoNum type="arabicParenR" startAt="4"/>
              <a:tabLst>
                <a:tab pos="259715" algn="l"/>
              </a:tabLst>
            </a:pPr>
            <a:r>
              <a:rPr dirty="0" spc="-5"/>
              <a:t>выпускники: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613785" algn="l"/>
              </a:tabLst>
            </a:pPr>
            <a:r>
              <a:rPr dirty="0" spc="-10"/>
              <a:t>-формируют</a:t>
            </a:r>
            <a:r>
              <a:rPr dirty="0" spc="-15"/>
              <a:t> </a:t>
            </a:r>
            <a:r>
              <a:rPr dirty="0"/>
              <a:t>установку</a:t>
            </a:r>
            <a:r>
              <a:rPr dirty="0" spc="-20"/>
              <a:t> </a:t>
            </a:r>
            <a:r>
              <a:rPr dirty="0" spc="-5"/>
              <a:t>на</a:t>
            </a:r>
            <a:r>
              <a:rPr dirty="0" spc="25"/>
              <a:t> </a:t>
            </a:r>
            <a:r>
              <a:rPr dirty="0" spc="-25"/>
              <a:t>труд</a:t>
            </a:r>
            <a:r>
              <a:rPr dirty="0" spc="-35"/>
              <a:t> </a:t>
            </a:r>
            <a:r>
              <a:rPr dirty="0"/>
              <a:t>и	</a:t>
            </a:r>
            <a:r>
              <a:rPr dirty="0" spc="-5"/>
              <a:t>позитивное отношение</a:t>
            </a:r>
            <a:r>
              <a:rPr dirty="0" spc="-15"/>
              <a:t> </a:t>
            </a:r>
            <a:r>
              <a:rPr dirty="0"/>
              <a:t>к</a:t>
            </a:r>
            <a:r>
              <a:rPr dirty="0" spc="-15"/>
              <a:t> труду;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8268" y="4528819"/>
            <a:ext cx="8846185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893444" algn="l"/>
                <a:tab pos="2360930" algn="l"/>
                <a:tab pos="3883660" algn="l"/>
                <a:tab pos="4667250" algn="l"/>
                <a:tab pos="6098540" algn="l"/>
                <a:tab pos="7169784" algn="l"/>
                <a:tab pos="7466965" algn="l"/>
              </a:tabLst>
            </a:pPr>
            <a:r>
              <a:rPr dirty="0" sz="1800" spc="-15">
                <a:latin typeface="Times New Roman"/>
                <a:cs typeface="Times New Roman"/>
              </a:rPr>
              <a:t>-</a:t>
            </a:r>
            <a:r>
              <a:rPr dirty="0" sz="1800">
                <a:latin typeface="Times New Roman"/>
                <a:cs typeface="Times New Roman"/>
              </a:rPr>
              <a:t>у</a:t>
            </a:r>
            <a:r>
              <a:rPr dirty="0" sz="1800" spc="-15">
                <a:latin typeface="Times New Roman"/>
                <a:cs typeface="Times New Roman"/>
              </a:rPr>
              <a:t>м</a:t>
            </a:r>
            <a:r>
              <a:rPr dirty="0" sz="1800">
                <a:latin typeface="Times New Roman"/>
                <a:cs typeface="Times New Roman"/>
              </a:rPr>
              <a:t>е</a:t>
            </a:r>
            <a:r>
              <a:rPr dirty="0" sz="1800" spc="-20">
                <a:latin typeface="Times New Roman"/>
                <a:cs typeface="Times New Roman"/>
              </a:rPr>
              <a:t>ю</a:t>
            </a:r>
            <a:r>
              <a:rPr dirty="0" sz="1800">
                <a:latin typeface="Times New Roman"/>
                <a:cs typeface="Times New Roman"/>
              </a:rPr>
              <a:t>т	</a:t>
            </a:r>
            <a:r>
              <a:rPr dirty="0" sz="1800" spc="-40">
                <a:latin typeface="Times New Roman"/>
                <a:cs typeface="Times New Roman"/>
              </a:rPr>
              <a:t>о</a:t>
            </a:r>
            <a:r>
              <a:rPr dirty="0" sz="1800">
                <a:latin typeface="Times New Roman"/>
                <a:cs typeface="Times New Roman"/>
              </a:rPr>
              <a:t>тве</a:t>
            </a:r>
            <a:r>
              <a:rPr dirty="0" sz="1800" spc="15">
                <a:latin typeface="Times New Roman"/>
                <a:cs typeface="Times New Roman"/>
              </a:rPr>
              <a:t>т</a:t>
            </a:r>
            <a:r>
              <a:rPr dirty="0" sz="1800" spc="-10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твен</a:t>
            </a:r>
            <a:r>
              <a:rPr dirty="0" sz="1800" spc="-10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	</a:t>
            </a:r>
            <a:r>
              <a:rPr dirty="0" sz="1800" spc="30">
                <a:latin typeface="Times New Roman"/>
                <a:cs typeface="Times New Roman"/>
              </a:rPr>
              <a:t>о</a:t>
            </a:r>
            <a:r>
              <a:rPr dirty="0" sz="1800" spc="-35">
                <a:latin typeface="Times New Roman"/>
                <a:cs typeface="Times New Roman"/>
              </a:rPr>
              <a:t>с</a:t>
            </a:r>
            <a:r>
              <a:rPr dirty="0" sz="1800" spc="10">
                <a:latin typeface="Times New Roman"/>
                <a:cs typeface="Times New Roman"/>
              </a:rPr>
              <a:t>у</a:t>
            </a:r>
            <a:r>
              <a:rPr dirty="0" sz="1800" spc="-10">
                <a:latin typeface="Times New Roman"/>
                <a:cs typeface="Times New Roman"/>
              </a:rPr>
              <a:t>щ</a:t>
            </a:r>
            <a:r>
              <a:rPr dirty="0" sz="1800" spc="3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с</a:t>
            </a:r>
            <a:r>
              <a:rPr dirty="0" sz="1800" spc="5">
                <a:latin typeface="Times New Roman"/>
                <a:cs typeface="Times New Roman"/>
              </a:rPr>
              <a:t>т</a:t>
            </a:r>
            <a:r>
              <a:rPr dirty="0" sz="1800" spc="-25">
                <a:latin typeface="Times New Roman"/>
                <a:cs typeface="Times New Roman"/>
              </a:rPr>
              <a:t>в</a:t>
            </a:r>
            <a:r>
              <a:rPr dirty="0" sz="1800">
                <a:latin typeface="Times New Roman"/>
                <a:cs typeface="Times New Roman"/>
              </a:rPr>
              <a:t>ля</a:t>
            </a:r>
            <a:r>
              <a:rPr dirty="0" sz="1800" spc="5">
                <a:latin typeface="Times New Roman"/>
                <a:cs typeface="Times New Roman"/>
              </a:rPr>
              <a:t>т</a:t>
            </a:r>
            <a:r>
              <a:rPr dirty="0" sz="1800">
                <a:latin typeface="Times New Roman"/>
                <a:cs typeface="Times New Roman"/>
              </a:rPr>
              <a:t>ь	</a:t>
            </a:r>
            <a:r>
              <a:rPr dirty="0" sz="1800" spc="-5">
                <a:latin typeface="Times New Roman"/>
                <a:cs typeface="Times New Roman"/>
              </a:rPr>
              <a:t>выбо</a:t>
            </a:r>
            <a:r>
              <a:rPr dirty="0" sz="1800">
                <a:latin typeface="Times New Roman"/>
                <a:cs typeface="Times New Roman"/>
              </a:rPr>
              <a:t>р	соб</a:t>
            </a:r>
            <a:r>
              <a:rPr dirty="0" sz="1800" spc="-10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твен</a:t>
            </a:r>
            <a:r>
              <a:rPr dirty="0" sz="1800" spc="-10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ых	дей</a:t>
            </a:r>
            <a:r>
              <a:rPr dirty="0" sz="1800" spc="-10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5">
                <a:latin typeface="Times New Roman"/>
                <a:cs typeface="Times New Roman"/>
              </a:rPr>
              <a:t>в</a:t>
            </a:r>
            <a:r>
              <a:rPr dirty="0" sz="1800" spc="-5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й	и	деяте</a:t>
            </a:r>
            <a:r>
              <a:rPr dirty="0" sz="1800" spc="5">
                <a:latin typeface="Times New Roman"/>
                <a:cs typeface="Times New Roman"/>
              </a:rPr>
              <a:t>л</a:t>
            </a:r>
            <a:r>
              <a:rPr dirty="0" sz="1800" spc="-5">
                <a:latin typeface="Times New Roman"/>
                <a:cs typeface="Times New Roman"/>
              </a:rPr>
              <a:t>ь</a:t>
            </a:r>
            <a:r>
              <a:rPr dirty="0" sz="1800" spc="-10">
                <a:latin typeface="Times New Roman"/>
                <a:cs typeface="Times New Roman"/>
              </a:rPr>
              <a:t>н</a:t>
            </a:r>
            <a:r>
              <a:rPr dirty="0" sz="1800" spc="45">
                <a:latin typeface="Times New Roman"/>
                <a:cs typeface="Times New Roman"/>
              </a:rPr>
              <a:t>о</a:t>
            </a:r>
            <a:r>
              <a:rPr dirty="0" sz="1800">
                <a:latin typeface="Times New Roman"/>
                <a:cs typeface="Times New Roman"/>
              </a:rPr>
              <a:t>с</a:t>
            </a:r>
            <a:r>
              <a:rPr dirty="0" sz="1800" spc="5">
                <a:latin typeface="Times New Roman"/>
                <a:cs typeface="Times New Roman"/>
              </a:rPr>
              <a:t>т</a:t>
            </a:r>
            <a:r>
              <a:rPr dirty="0" sz="1800" spc="-15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,  </a:t>
            </a:r>
            <a:r>
              <a:rPr dirty="0" sz="1800" spc="-15">
                <a:latin typeface="Times New Roman"/>
                <a:cs typeface="Times New Roman"/>
              </a:rPr>
              <a:t>контролировать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их;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5">
                <a:latin typeface="Times New Roman"/>
                <a:cs typeface="Times New Roman"/>
              </a:rPr>
              <a:t>-умеют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быстро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"встраиваться" </a:t>
            </a:r>
            <a:r>
              <a:rPr dirty="0" sz="1800">
                <a:latin typeface="Times New Roman"/>
                <a:cs typeface="Times New Roman"/>
              </a:rPr>
              <a:t>в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систему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социально-экономических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отношений.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27183" y="4665979"/>
            <a:ext cx="1737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2105" algn="l"/>
              </a:tabLst>
            </a:pPr>
            <a:r>
              <a:rPr dirty="0" sz="1800">
                <a:latin typeface="Times New Roman"/>
                <a:cs typeface="Times New Roman"/>
              </a:rPr>
              <a:t>ан</a:t>
            </a:r>
            <a:r>
              <a:rPr dirty="0" sz="1800" spc="15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лиз</a:t>
            </a:r>
            <a:r>
              <a:rPr dirty="0" sz="1800" spc="-10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ро</a:t>
            </a:r>
            <a:r>
              <a:rPr dirty="0" sz="1800" spc="-25">
                <a:latin typeface="Times New Roman"/>
                <a:cs typeface="Times New Roman"/>
              </a:rPr>
              <a:t>в</a:t>
            </a:r>
            <a:r>
              <a:rPr dirty="0" sz="1800" spc="-45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ть	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04276" y="0"/>
            <a:ext cx="3888104" cy="6858000"/>
            <a:chOff x="8304276" y="0"/>
            <a:chExt cx="3888104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4276" y="0"/>
              <a:ext cx="3887724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524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8144" y="2663825"/>
            <a:ext cx="4041775" cy="4681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5730" y="3407790"/>
            <a:ext cx="4004309" cy="4594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502777" y="4683389"/>
            <a:ext cx="2809240" cy="137668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400" spc="-5">
                <a:solidFill>
                  <a:srgbClr val="9E3611"/>
                </a:solidFill>
                <a:latin typeface="Cambria"/>
                <a:cs typeface="Cambria"/>
              </a:rPr>
              <a:t>Школьная</a:t>
            </a:r>
            <a:r>
              <a:rPr dirty="0" sz="2400" spc="-25">
                <a:solidFill>
                  <a:srgbClr val="9E361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9E3611"/>
                </a:solidFill>
                <a:latin typeface="Cambria"/>
                <a:cs typeface="Cambria"/>
              </a:rPr>
              <a:t>команда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400" spc="-10">
                <a:solidFill>
                  <a:srgbClr val="9E3611"/>
                </a:solidFill>
                <a:latin typeface="Cambria"/>
                <a:cs typeface="Cambria"/>
              </a:rPr>
              <a:t>МБОУ</a:t>
            </a:r>
            <a:r>
              <a:rPr dirty="0" sz="2400" spc="-45">
                <a:solidFill>
                  <a:srgbClr val="9E3611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9E3611"/>
                </a:solidFill>
                <a:latin typeface="Cambria"/>
                <a:cs typeface="Cambria"/>
              </a:rPr>
              <a:t>«Севская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9E3611"/>
                </a:solidFill>
                <a:latin typeface="Cambria"/>
                <a:cs typeface="Cambria"/>
              </a:rPr>
              <a:t>средняя</a:t>
            </a:r>
            <a:r>
              <a:rPr dirty="0" sz="2400" spc="-35">
                <a:solidFill>
                  <a:srgbClr val="9E3611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9E3611"/>
                </a:solidFill>
                <a:latin typeface="Cambria"/>
                <a:cs typeface="Cambria"/>
              </a:rPr>
              <a:t>школа</a:t>
            </a:r>
            <a:r>
              <a:rPr dirty="0" sz="2400" spc="-20">
                <a:solidFill>
                  <a:srgbClr val="9E3611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9E3611"/>
                </a:solidFill>
                <a:latin typeface="Cambria"/>
                <a:cs typeface="Cambria"/>
              </a:rPr>
              <a:t>№2»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17947"/>
            <a:ext cx="12192000" cy="19400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97636" y="2325623"/>
            <a:ext cx="1080770" cy="1080770"/>
            <a:chOff x="897636" y="2325623"/>
            <a:chExt cx="1080770" cy="10807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636" y="2325623"/>
              <a:ext cx="1080515" cy="1080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6602" y="2434589"/>
              <a:ext cx="864235" cy="864235"/>
            </a:xfrm>
            <a:custGeom>
              <a:avLst/>
              <a:gdLst/>
              <a:ahLst/>
              <a:cxnLst/>
              <a:rect l="l" t="t" r="r" b="b"/>
              <a:pathLst>
                <a:path w="864235" h="864235">
                  <a:moveTo>
                    <a:pt x="0" y="432054"/>
                  </a:moveTo>
                  <a:lnTo>
                    <a:pt x="2535" y="384974"/>
                  </a:lnTo>
                  <a:lnTo>
                    <a:pt x="9965" y="339363"/>
                  </a:lnTo>
                  <a:lnTo>
                    <a:pt x="22026" y="295485"/>
                  </a:lnTo>
                  <a:lnTo>
                    <a:pt x="38454" y="253603"/>
                  </a:lnTo>
                  <a:lnTo>
                    <a:pt x="58987" y="213980"/>
                  </a:lnTo>
                  <a:lnTo>
                    <a:pt x="83360" y="176881"/>
                  </a:lnTo>
                  <a:lnTo>
                    <a:pt x="111310" y="142568"/>
                  </a:lnTo>
                  <a:lnTo>
                    <a:pt x="142573" y="111305"/>
                  </a:lnTo>
                  <a:lnTo>
                    <a:pt x="176887" y="83356"/>
                  </a:lnTo>
                  <a:lnTo>
                    <a:pt x="213986" y="58984"/>
                  </a:lnTo>
                  <a:lnTo>
                    <a:pt x="253608" y="38452"/>
                  </a:lnTo>
                  <a:lnTo>
                    <a:pt x="295490" y="22024"/>
                  </a:lnTo>
                  <a:lnTo>
                    <a:pt x="339367" y="9964"/>
                  </a:lnTo>
                  <a:lnTo>
                    <a:pt x="384976" y="2535"/>
                  </a:lnTo>
                  <a:lnTo>
                    <a:pt x="432053" y="0"/>
                  </a:lnTo>
                  <a:lnTo>
                    <a:pt x="479133" y="2535"/>
                  </a:lnTo>
                  <a:lnTo>
                    <a:pt x="524744" y="9964"/>
                  </a:lnTo>
                  <a:lnTo>
                    <a:pt x="568622" y="22024"/>
                  </a:lnTo>
                  <a:lnTo>
                    <a:pt x="610504" y="38452"/>
                  </a:lnTo>
                  <a:lnTo>
                    <a:pt x="650127" y="58984"/>
                  </a:lnTo>
                  <a:lnTo>
                    <a:pt x="687226" y="83356"/>
                  </a:lnTo>
                  <a:lnTo>
                    <a:pt x="721539" y="111305"/>
                  </a:lnTo>
                  <a:lnTo>
                    <a:pt x="752802" y="142568"/>
                  </a:lnTo>
                  <a:lnTo>
                    <a:pt x="780751" y="176881"/>
                  </a:lnTo>
                  <a:lnTo>
                    <a:pt x="805123" y="213980"/>
                  </a:lnTo>
                  <a:lnTo>
                    <a:pt x="825655" y="253603"/>
                  </a:lnTo>
                  <a:lnTo>
                    <a:pt x="842083" y="295485"/>
                  </a:lnTo>
                  <a:lnTo>
                    <a:pt x="854143" y="339363"/>
                  </a:lnTo>
                  <a:lnTo>
                    <a:pt x="861572" y="384974"/>
                  </a:lnTo>
                  <a:lnTo>
                    <a:pt x="864108" y="432054"/>
                  </a:lnTo>
                  <a:lnTo>
                    <a:pt x="861572" y="479133"/>
                  </a:lnTo>
                  <a:lnTo>
                    <a:pt x="854143" y="524744"/>
                  </a:lnTo>
                  <a:lnTo>
                    <a:pt x="842083" y="568622"/>
                  </a:lnTo>
                  <a:lnTo>
                    <a:pt x="825655" y="610504"/>
                  </a:lnTo>
                  <a:lnTo>
                    <a:pt x="805123" y="650127"/>
                  </a:lnTo>
                  <a:lnTo>
                    <a:pt x="780751" y="687226"/>
                  </a:lnTo>
                  <a:lnTo>
                    <a:pt x="752802" y="721539"/>
                  </a:lnTo>
                  <a:lnTo>
                    <a:pt x="721539" y="752802"/>
                  </a:lnTo>
                  <a:lnTo>
                    <a:pt x="687226" y="780751"/>
                  </a:lnTo>
                  <a:lnTo>
                    <a:pt x="650127" y="805123"/>
                  </a:lnTo>
                  <a:lnTo>
                    <a:pt x="610504" y="825655"/>
                  </a:lnTo>
                  <a:lnTo>
                    <a:pt x="568622" y="842083"/>
                  </a:lnTo>
                  <a:lnTo>
                    <a:pt x="524744" y="854143"/>
                  </a:lnTo>
                  <a:lnTo>
                    <a:pt x="479133" y="861572"/>
                  </a:lnTo>
                  <a:lnTo>
                    <a:pt x="432053" y="864108"/>
                  </a:lnTo>
                  <a:lnTo>
                    <a:pt x="384976" y="861572"/>
                  </a:lnTo>
                  <a:lnTo>
                    <a:pt x="339367" y="854143"/>
                  </a:lnTo>
                  <a:lnTo>
                    <a:pt x="295490" y="842083"/>
                  </a:lnTo>
                  <a:lnTo>
                    <a:pt x="253608" y="825655"/>
                  </a:lnTo>
                  <a:lnTo>
                    <a:pt x="213986" y="805123"/>
                  </a:lnTo>
                  <a:lnTo>
                    <a:pt x="176887" y="780751"/>
                  </a:lnTo>
                  <a:lnTo>
                    <a:pt x="142573" y="752802"/>
                  </a:lnTo>
                  <a:lnTo>
                    <a:pt x="111310" y="721539"/>
                  </a:lnTo>
                  <a:lnTo>
                    <a:pt x="83360" y="687226"/>
                  </a:lnTo>
                  <a:lnTo>
                    <a:pt x="58987" y="650127"/>
                  </a:lnTo>
                  <a:lnTo>
                    <a:pt x="38454" y="610504"/>
                  </a:lnTo>
                  <a:lnTo>
                    <a:pt x="22026" y="568622"/>
                  </a:lnTo>
                  <a:lnTo>
                    <a:pt x="9965" y="524744"/>
                  </a:lnTo>
                  <a:lnTo>
                    <a:pt x="2535" y="479133"/>
                  </a:lnTo>
                  <a:lnTo>
                    <a:pt x="0" y="4320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6125" y="1301114"/>
            <a:ext cx="1955292" cy="3037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4410" y="1978405"/>
            <a:ext cx="2343277" cy="3081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5048" y="1978405"/>
            <a:ext cx="1616075" cy="2458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96072" y="1978405"/>
            <a:ext cx="1756536" cy="2458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97210" y="1978405"/>
            <a:ext cx="1148969" cy="24053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64410" y="2319782"/>
            <a:ext cx="1826538" cy="2997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52340" y="2319782"/>
            <a:ext cx="722884" cy="24053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21021" y="2319782"/>
            <a:ext cx="1815073" cy="2458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09860" y="2247392"/>
            <a:ext cx="1527707" cy="37211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94601" y="2319782"/>
            <a:ext cx="2566797" cy="2458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86250" y="2661157"/>
            <a:ext cx="1989952" cy="24587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64410" y="2666619"/>
            <a:ext cx="1710181" cy="23507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91681" y="2661157"/>
            <a:ext cx="1091819" cy="24587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87030" y="2661157"/>
            <a:ext cx="3364484" cy="24587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66060" y="3002533"/>
            <a:ext cx="1175663" cy="30810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33290" y="3002533"/>
            <a:ext cx="1751330" cy="24587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764653" y="3002533"/>
            <a:ext cx="3578849" cy="30810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266060" y="3343909"/>
            <a:ext cx="4500245" cy="649605"/>
            <a:chOff x="2266060" y="3343909"/>
            <a:chExt cx="4500245" cy="649605"/>
          </a:xfrm>
        </p:grpSpPr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71013" y="3343909"/>
              <a:ext cx="2577362" cy="299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66060" y="3685285"/>
              <a:ext cx="4499737" cy="308101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742046" y="3343909"/>
            <a:ext cx="3607307" cy="58724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265045" y="4026661"/>
            <a:ext cx="3564254" cy="24587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63179" y="4026661"/>
            <a:ext cx="3186049" cy="30810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271014" y="4368038"/>
            <a:ext cx="2940074" cy="30810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81598" y="4368038"/>
            <a:ext cx="1206880" cy="24053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327650" y="4368038"/>
            <a:ext cx="249682" cy="24053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996430" y="4373498"/>
            <a:ext cx="641476" cy="30264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738744" y="4373498"/>
            <a:ext cx="1392301" cy="302640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9235185" y="4368038"/>
            <a:ext cx="1998345" cy="246379"/>
            <a:chOff x="9235185" y="4368038"/>
            <a:chExt cx="1998345" cy="246379"/>
          </a:xfrm>
        </p:grpSpPr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35185" y="4368038"/>
              <a:ext cx="1915414" cy="2458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194541" y="4574921"/>
              <a:ext cx="38480" cy="384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81939" y="478942"/>
            <a:ext cx="10829925" cy="4923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 spc="-5" b="1">
                <a:latin typeface="Times New Roman"/>
                <a:cs typeface="Times New Roman"/>
              </a:rPr>
              <a:t>Актуальность: </a:t>
            </a:r>
            <a:r>
              <a:rPr dirty="0" sz="1600" spc="-5">
                <a:latin typeface="Times New Roman"/>
                <a:cs typeface="Times New Roman"/>
              </a:rPr>
              <a:t>проект </a:t>
            </a:r>
            <a:r>
              <a:rPr dirty="0" sz="1600" spc="-25">
                <a:latin typeface="Times New Roman"/>
                <a:cs typeface="Times New Roman"/>
              </a:rPr>
              <a:t>«Школы </a:t>
            </a:r>
            <a:r>
              <a:rPr dirty="0" sz="1600">
                <a:latin typeface="Times New Roman"/>
                <a:cs typeface="Times New Roman"/>
              </a:rPr>
              <a:t>Минпросвещения </a:t>
            </a:r>
            <a:r>
              <a:rPr dirty="0" sz="1600" spc="-5">
                <a:latin typeface="Times New Roman"/>
                <a:cs typeface="Times New Roman"/>
              </a:rPr>
              <a:t>России» представляет собой </a:t>
            </a:r>
            <a:r>
              <a:rPr dirty="0" sz="1600">
                <a:latin typeface="Times New Roman"/>
                <a:cs typeface="Times New Roman"/>
              </a:rPr>
              <a:t>теоретический </a:t>
            </a:r>
            <a:r>
              <a:rPr dirty="0" sz="1600" spc="-5">
                <a:latin typeface="Times New Roman"/>
                <a:cs typeface="Times New Roman"/>
              </a:rPr>
              <a:t>и практический </a:t>
            </a:r>
            <a:r>
              <a:rPr dirty="0" sz="1600">
                <a:latin typeface="Times New Roman"/>
                <a:cs typeface="Times New Roman"/>
              </a:rPr>
              <a:t>интерес, 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является </a:t>
            </a:r>
            <a:r>
              <a:rPr dirty="0" sz="1600">
                <a:latin typeface="Times New Roman"/>
                <a:cs typeface="Times New Roman"/>
              </a:rPr>
              <a:t>ориентацией </a:t>
            </a:r>
            <a:r>
              <a:rPr dirty="0" sz="1600" spc="-5">
                <a:latin typeface="Times New Roman"/>
                <a:cs typeface="Times New Roman"/>
              </a:rPr>
              <a:t>на лучшие, </a:t>
            </a:r>
            <a:r>
              <a:rPr dirty="0" sz="1600" spc="-10">
                <a:latin typeface="Times New Roman"/>
                <a:cs typeface="Times New Roman"/>
              </a:rPr>
              <a:t>передовые, </a:t>
            </a:r>
            <a:r>
              <a:rPr dirty="0" sz="1600" spc="-5">
                <a:latin typeface="Times New Roman"/>
                <a:cs typeface="Times New Roman"/>
              </a:rPr>
              <a:t>наиболее </a:t>
            </a:r>
            <a:r>
              <a:rPr dirty="0" sz="1600" spc="-10">
                <a:latin typeface="Times New Roman"/>
                <a:cs typeface="Times New Roman"/>
              </a:rPr>
              <a:t>эффективные практики </a:t>
            </a:r>
            <a:r>
              <a:rPr dirty="0" sz="1600" spc="-5">
                <a:latin typeface="Times New Roman"/>
                <a:cs typeface="Times New Roman"/>
              </a:rPr>
              <a:t>в системе образования, обеспечивающие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высокие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образовательные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результаты</a:t>
            </a:r>
            <a:r>
              <a:rPr dirty="0" sz="1600" spc="3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формирование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российской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гражданской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идентичности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обучающихся</a:t>
            </a:r>
            <a:r>
              <a:rPr dirty="0" sz="1600" spc="-10">
                <a:latin typeface="Times New Roman"/>
                <a:cs typeface="Times New Roman"/>
              </a:rPr>
              <a:t> как 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составляющей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их </a:t>
            </a:r>
            <a:r>
              <a:rPr dirty="0" sz="1600" spc="-5">
                <a:latin typeface="Times New Roman"/>
                <a:cs typeface="Times New Roman"/>
              </a:rPr>
              <a:t>социальной</a:t>
            </a:r>
            <a:r>
              <a:rPr dirty="0" sz="1600">
                <a:latin typeface="Times New Roman"/>
                <a:cs typeface="Times New Roman"/>
              </a:rPr>
              <a:t> идентичности, </a:t>
            </a:r>
            <a:r>
              <a:rPr dirty="0" sz="1600" spc="-5">
                <a:latin typeface="Times New Roman"/>
                <a:cs typeface="Times New Roman"/>
              </a:rPr>
              <a:t>обеспечивающие</a:t>
            </a:r>
            <a:r>
              <a:rPr dirty="0" sz="1600">
                <a:latin typeface="Times New Roman"/>
                <a:cs typeface="Times New Roman"/>
              </a:rPr>
              <a:t> преемственность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образовательных</a:t>
            </a:r>
            <a:r>
              <a:rPr dirty="0" sz="1600" spc="-5">
                <a:latin typeface="Times New Roman"/>
                <a:cs typeface="Times New Roman"/>
              </a:rPr>
              <a:t> программ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начального 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общего,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основного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общего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среднего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общего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образования.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901825" algn="l"/>
                <a:tab pos="2731135" algn="l"/>
              </a:tabLst>
            </a:pPr>
            <a:r>
              <a:rPr dirty="0" sz="1600" b="1">
                <a:latin typeface="Times New Roman"/>
                <a:cs typeface="Times New Roman"/>
              </a:rPr>
              <a:t>Цель:</a:t>
            </a:r>
            <a:r>
              <a:rPr dirty="0" sz="1600" spc="455" b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разработать	</a:t>
            </a:r>
            <a:r>
              <a:rPr dirty="0" sz="1600" spc="-10">
                <a:latin typeface="Times New Roman"/>
                <a:cs typeface="Times New Roman"/>
              </a:rPr>
              <a:t>модель	</a:t>
            </a:r>
            <a:r>
              <a:rPr dirty="0" sz="1600" spc="-25">
                <a:latin typeface="Times New Roman"/>
                <a:cs typeface="Times New Roman"/>
              </a:rPr>
              <a:t>«Школа</a:t>
            </a:r>
            <a:r>
              <a:rPr dirty="0" sz="1600" spc="47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Минпросвещения</a:t>
            </a:r>
            <a:r>
              <a:rPr dirty="0" sz="1600" spc="4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России»</a:t>
            </a:r>
            <a:r>
              <a:rPr dirty="0" sz="1600" spc="47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включающую</a:t>
            </a:r>
            <a:r>
              <a:rPr dirty="0" sz="1600" spc="47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</a:t>
            </a:r>
            <a:r>
              <a:rPr dirty="0" sz="1600" spc="47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себя</a:t>
            </a:r>
            <a:r>
              <a:rPr dirty="0" sz="1600" spc="45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описание</a:t>
            </a:r>
            <a:r>
              <a:rPr dirty="0" sz="1600" spc="47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системы</a:t>
            </a:r>
            <a:r>
              <a:rPr dirty="0" sz="1600" spc="47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показателей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600" spc="-10">
                <a:latin typeface="Times New Roman"/>
                <a:cs typeface="Times New Roman"/>
              </a:rPr>
              <a:t>образовательной</a:t>
            </a:r>
            <a:r>
              <a:rPr dirty="0" sz="1600" spc="1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деятельности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по</a:t>
            </a:r>
            <a:r>
              <a:rPr dirty="0" sz="1600" spc="1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направлениям: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«Знание»,</a:t>
            </a:r>
            <a:r>
              <a:rPr dirty="0" sz="1600" spc="15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«Здоровье»,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«Творчество»,</a:t>
            </a:r>
            <a:r>
              <a:rPr dirty="0" sz="1600" spc="1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«Воспитание»,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«Профориентация»,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0">
                <a:latin typeface="Times New Roman"/>
                <a:cs typeface="Times New Roman"/>
              </a:rPr>
              <a:t>«Учитель.</a:t>
            </a:r>
            <a:r>
              <a:rPr dirty="0" sz="1600" spc="4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Школьная</a:t>
            </a:r>
            <a:r>
              <a:rPr dirty="0" sz="1600" spc="3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команда»,</a:t>
            </a:r>
            <a:r>
              <a:rPr dirty="0" sz="1600" spc="5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«Школьный</a:t>
            </a:r>
            <a:r>
              <a:rPr dirty="0" sz="1600" spc="5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климат»,</a:t>
            </a:r>
            <a:r>
              <a:rPr dirty="0" sz="1600" spc="4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«Образовательная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среда».</a:t>
            </a:r>
            <a:endParaRPr sz="1600">
              <a:latin typeface="Times New Roman"/>
              <a:cs typeface="Times New Roman"/>
            </a:endParaRPr>
          </a:p>
          <a:p>
            <a:pPr algn="just" marL="12700" marR="5715" indent="50165">
              <a:lnSpc>
                <a:spcPct val="150100"/>
              </a:lnSpc>
              <a:spcBef>
                <a:spcPts val="1005"/>
              </a:spcBef>
            </a:pPr>
            <a:r>
              <a:rPr dirty="0" sz="1600" spc="-10" b="1">
                <a:latin typeface="Times New Roman"/>
                <a:cs typeface="Times New Roman"/>
              </a:rPr>
              <a:t>Задачи: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исследовать</a:t>
            </a:r>
            <a:r>
              <a:rPr dirty="0" sz="1600" spc="-5">
                <a:latin typeface="Times New Roman"/>
                <a:cs typeface="Times New Roman"/>
              </a:rPr>
              <a:t> уровень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соответствия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модели</a:t>
            </a:r>
            <a:r>
              <a:rPr dirty="0" sz="1600" spc="-5">
                <a:latin typeface="Times New Roman"/>
                <a:cs typeface="Times New Roman"/>
              </a:rPr>
              <a:t> новой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школы;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разработать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</a:t>
            </a:r>
            <a:r>
              <a:rPr dirty="0" sz="1600">
                <a:latin typeface="Times New Roman"/>
                <a:cs typeface="Times New Roman"/>
              </a:rPr>
              <a:t> основе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полученной</a:t>
            </a:r>
            <a:r>
              <a:rPr dirty="0" sz="1600" spc="39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информации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программу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развития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позволяющую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выйти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следующий</a:t>
            </a:r>
            <a:r>
              <a:rPr dirty="0" sz="1600" spc="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уровень.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Times New Roman"/>
                <a:cs typeface="Times New Roman"/>
              </a:rPr>
              <a:t>Целевая</a:t>
            </a:r>
            <a:r>
              <a:rPr dirty="0" sz="1600" spc="2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группа:</a:t>
            </a:r>
            <a:r>
              <a:rPr dirty="0" sz="1600" spc="10" b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учащиеся</a:t>
            </a:r>
            <a:r>
              <a:rPr dirty="0" sz="1600" spc="6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1-11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классов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35">
                <a:latin typeface="Times New Roman"/>
                <a:cs typeface="Times New Roman"/>
              </a:rPr>
              <a:t>МБОУ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«Севской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средней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школы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№2»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latin typeface="Times New Roman"/>
                <a:cs typeface="Times New Roman"/>
              </a:rPr>
              <a:t>Предмет</a:t>
            </a:r>
            <a:r>
              <a:rPr dirty="0" sz="1600" spc="3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исследования:</a:t>
            </a:r>
            <a:r>
              <a:rPr dirty="0" sz="1600" spc="30" b="1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образовательный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процесс</a:t>
            </a:r>
            <a:r>
              <a:rPr dirty="0" sz="1600" spc="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1-11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классах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учащихся.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939" y="5504789"/>
            <a:ext cx="83102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 spc="-10" b="1">
                <a:latin typeface="Times New Roman"/>
                <a:cs typeface="Times New Roman"/>
              </a:rPr>
              <a:t>Объект</a:t>
            </a:r>
            <a:r>
              <a:rPr dirty="0" sz="1600" spc="34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исследования:</a:t>
            </a:r>
            <a:r>
              <a:rPr dirty="0" sz="1600" spc="345" b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организация</a:t>
            </a:r>
            <a:r>
              <a:rPr dirty="0" sz="1600" spc="3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занятий</a:t>
            </a:r>
            <a:r>
              <a:rPr dirty="0" sz="1600" spc="3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3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мероприятий</a:t>
            </a:r>
            <a:r>
              <a:rPr dirty="0" sz="1600" spc="3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</a:t>
            </a:r>
            <a:r>
              <a:rPr dirty="0" sz="1600" spc="35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учетом</a:t>
            </a:r>
            <a:r>
              <a:rPr dirty="0" sz="1600" spc="35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показателей</a:t>
            </a:r>
            <a:r>
              <a:rPr dirty="0" sz="1600" spc="36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проекта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России».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4794" y="5627319"/>
            <a:ext cx="23571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Times New Roman"/>
                <a:cs typeface="Times New Roman"/>
              </a:rPr>
              <a:t>«Школа</a:t>
            </a:r>
            <a:r>
              <a:rPr dirty="0" sz="1600" spc="3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Минпросвещения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8132" y="231140"/>
            <a:ext cx="287147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Этапы</a:t>
            </a:r>
            <a:r>
              <a:rPr dirty="0" spc="-15"/>
              <a:t> </a:t>
            </a:r>
            <a:r>
              <a:rPr dirty="0" spc="-5"/>
              <a:t>реализации проекта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9610" y="958341"/>
            <a:ext cx="10791190" cy="495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Сроки реализации</a:t>
            </a:r>
            <a:r>
              <a:rPr dirty="0" sz="1800" spc="3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проекта: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3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50000"/>
              </a:lnSpc>
              <a:spcBef>
                <a:spcPts val="994"/>
              </a:spcBef>
            </a:pPr>
            <a:r>
              <a:rPr dirty="0" sz="1800" spc="-5">
                <a:latin typeface="Times New Roman"/>
                <a:cs typeface="Times New Roman"/>
              </a:rPr>
              <a:t>Реализация</a:t>
            </a:r>
            <a:r>
              <a:rPr dirty="0" sz="1800">
                <a:latin typeface="Times New Roman"/>
                <a:cs typeface="Times New Roman"/>
              </a:rPr>
              <a:t> проекта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«Школа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Минпросвещения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России»</a:t>
            </a:r>
            <a:r>
              <a:rPr dirty="0" sz="1800">
                <a:latin typeface="Times New Roman"/>
                <a:cs typeface="Times New Roman"/>
              </a:rPr>
              <a:t> осуществляется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соблюдении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требований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законодательства Российской </a:t>
            </a:r>
            <a:r>
              <a:rPr dirty="0" sz="1800" spc="-5">
                <a:latin typeface="Times New Roman"/>
                <a:cs typeface="Times New Roman"/>
              </a:rPr>
              <a:t>Федерации, </a:t>
            </a:r>
            <a:r>
              <a:rPr dirty="0" sz="1800" spc="-10">
                <a:latin typeface="Times New Roman"/>
                <a:cs typeface="Times New Roman"/>
              </a:rPr>
              <a:t>прав </a:t>
            </a:r>
            <a:r>
              <a:rPr dirty="0" sz="1800">
                <a:latin typeface="Times New Roman"/>
                <a:cs typeface="Times New Roman"/>
              </a:rPr>
              <a:t>и </a:t>
            </a:r>
            <a:r>
              <a:rPr dirty="0" sz="1800" spc="-15">
                <a:latin typeface="Times New Roman"/>
                <a:cs typeface="Times New Roman"/>
              </a:rPr>
              <a:t>законных </a:t>
            </a:r>
            <a:r>
              <a:rPr dirty="0" sz="1800">
                <a:latin typeface="Times New Roman"/>
                <a:cs typeface="Times New Roman"/>
              </a:rPr>
              <a:t>интересов </a:t>
            </a:r>
            <a:r>
              <a:rPr dirty="0" sz="1800" spc="-15">
                <a:latin typeface="Times New Roman"/>
                <a:cs typeface="Times New Roman"/>
              </a:rPr>
              <a:t>обучающихся, </a:t>
            </a:r>
            <a:r>
              <a:rPr dirty="0" sz="1800" spc="-5">
                <a:latin typeface="Times New Roman"/>
                <a:cs typeface="Times New Roman"/>
              </a:rPr>
              <a:t>их </a:t>
            </a:r>
            <a:r>
              <a:rPr dirty="0" sz="1800" spc="-10">
                <a:latin typeface="Times New Roman"/>
                <a:cs typeface="Times New Roman"/>
              </a:rPr>
              <a:t>родителей </a:t>
            </a:r>
            <a:r>
              <a:rPr dirty="0" sz="1800" spc="-15">
                <a:latin typeface="Times New Roman"/>
                <a:cs typeface="Times New Roman"/>
              </a:rPr>
              <a:t>(законных 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представителей),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педагогических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и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иных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работников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школы.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Не</a:t>
            </a:r>
            <a:r>
              <a:rPr dirty="0" sz="1800">
                <a:latin typeface="Times New Roman"/>
                <a:cs typeface="Times New Roman"/>
              </a:rPr>
              <a:t> менее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важен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учет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мнения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участников </a:t>
            </a:r>
            <a:r>
              <a:rPr dirty="0" sz="1800" spc="-10">
                <a:latin typeface="Times New Roman"/>
                <a:cs typeface="Times New Roman"/>
              </a:rPr>
              <a:t> образовательных</a:t>
            </a:r>
            <a:r>
              <a:rPr dirty="0" sz="1800" spc="-5">
                <a:latin typeface="Times New Roman"/>
                <a:cs typeface="Times New Roman"/>
              </a:rPr>
              <a:t> отношений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проектировании</a:t>
            </a:r>
            <a:r>
              <a:rPr dirty="0" sz="1800">
                <a:latin typeface="Times New Roman"/>
                <a:cs typeface="Times New Roman"/>
              </a:rPr>
              <a:t> и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реализации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тех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или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иных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мероприятий,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проведение 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информационно-разъяснительной </a:t>
            </a:r>
            <a:r>
              <a:rPr dirty="0" sz="1800" spc="-5">
                <a:latin typeface="Times New Roman"/>
                <a:cs typeface="Times New Roman"/>
              </a:rPr>
              <a:t>работы, специальной </a:t>
            </a:r>
            <a:r>
              <a:rPr dirty="0" sz="1800" spc="-20">
                <a:latin typeface="Times New Roman"/>
                <a:cs typeface="Times New Roman"/>
              </a:rPr>
              <a:t>подготовки коллектива школы. </a:t>
            </a:r>
            <a:r>
              <a:rPr dirty="0" sz="1800">
                <a:latin typeface="Times New Roman"/>
                <a:cs typeface="Times New Roman"/>
              </a:rPr>
              <a:t>Составлена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Дорожная 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карта </a:t>
            </a:r>
            <a:r>
              <a:rPr dirty="0" sz="1800" spc="-20">
                <a:latin typeface="Times New Roman"/>
                <a:cs typeface="Times New Roman"/>
              </a:rPr>
              <a:t>руководителя школы, </a:t>
            </a:r>
            <a:r>
              <a:rPr dirty="0" sz="1800" spc="-10">
                <a:latin typeface="Times New Roman"/>
                <a:cs typeface="Times New Roman"/>
              </a:rPr>
              <a:t>доведена </a:t>
            </a:r>
            <a:r>
              <a:rPr dirty="0" sz="1800" spc="-5">
                <a:latin typeface="Times New Roman"/>
                <a:cs typeface="Times New Roman"/>
              </a:rPr>
              <a:t>до </a:t>
            </a:r>
            <a:r>
              <a:rPr dirty="0" sz="1800" spc="-10">
                <a:latin typeface="Times New Roman"/>
                <a:cs typeface="Times New Roman"/>
              </a:rPr>
              <a:t>сведения </a:t>
            </a:r>
            <a:r>
              <a:rPr dirty="0" sz="1800" spc="-15">
                <a:latin typeface="Times New Roman"/>
                <a:cs typeface="Times New Roman"/>
              </a:rPr>
              <a:t>педагогического </a:t>
            </a:r>
            <a:r>
              <a:rPr dirty="0" sz="1800" spc="-20">
                <a:latin typeface="Times New Roman"/>
                <a:cs typeface="Times New Roman"/>
              </a:rPr>
              <a:t>коллектива </a:t>
            </a:r>
            <a:r>
              <a:rPr dirty="0" sz="1800">
                <a:latin typeface="Times New Roman"/>
                <a:cs typeface="Times New Roman"/>
              </a:rPr>
              <a:t>и </a:t>
            </a:r>
            <a:r>
              <a:rPr dirty="0" sz="1800" spc="-10">
                <a:latin typeface="Times New Roman"/>
                <a:cs typeface="Times New Roman"/>
              </a:rPr>
              <a:t>обсуждена на </a:t>
            </a:r>
            <a:r>
              <a:rPr dirty="0" sz="1800" spc="-15">
                <a:latin typeface="Times New Roman"/>
                <a:cs typeface="Times New Roman"/>
              </a:rPr>
              <a:t>педагогическом 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совете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участием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родительского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комитета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школы.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В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35">
                <a:latin typeface="Times New Roman"/>
                <a:cs typeface="Times New Roman"/>
              </a:rPr>
              <a:t>ходе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реализации</a:t>
            </a:r>
            <a:r>
              <a:rPr dirty="0" sz="1800" spc="4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проекта</a:t>
            </a:r>
            <a:r>
              <a:rPr dirty="0" sz="1800" spc="455">
                <a:latin typeface="Times New Roman"/>
                <a:cs typeface="Times New Roman"/>
              </a:rPr>
              <a:t> </a:t>
            </a:r>
            <a:r>
              <a:rPr dirty="0" sz="1800" spc="-40">
                <a:latin typeface="Times New Roman"/>
                <a:cs typeface="Times New Roman"/>
              </a:rPr>
              <a:t>будут</a:t>
            </a:r>
            <a:r>
              <a:rPr dirty="0" sz="1800" spc="37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привлечены </a:t>
            </a:r>
            <a:r>
              <a:rPr dirty="0" sz="1800" spc="-10">
                <a:latin typeface="Times New Roman"/>
                <a:cs typeface="Times New Roman"/>
              </a:rPr>
              <a:t> родительская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общественность,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сетевые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партнеры: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кабинет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 профилактики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 ПДН</a:t>
            </a:r>
            <a:r>
              <a:rPr dirty="0" sz="18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МО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Times New Roman"/>
                <a:cs typeface="Times New Roman"/>
              </a:rPr>
              <a:t>МВД</a:t>
            </a:r>
            <a:r>
              <a:rPr dirty="0" sz="18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«Севский», </a:t>
            </a:r>
            <a:r>
              <a:rPr dirty="0" sz="18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пожарная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часть,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пограничная служба, </a:t>
            </a:r>
            <a:r>
              <a:rPr dirty="0" sz="1800" spc="-15" b="1">
                <a:solidFill>
                  <a:srgbClr val="FF0000"/>
                </a:solidFill>
                <a:latin typeface="Times New Roman"/>
                <a:cs typeface="Times New Roman"/>
              </a:rPr>
              <a:t>руководители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местных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предприятий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(хлебозавод, маслозавод),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центр</a:t>
            </a:r>
            <a:r>
              <a:rPr dirty="0" sz="18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психологической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FF0000"/>
                </a:solidFill>
                <a:latin typeface="Times New Roman"/>
                <a:cs typeface="Times New Roman"/>
              </a:rPr>
              <a:t>помощи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FF0000"/>
                </a:solidFill>
                <a:latin typeface="Times New Roman"/>
                <a:cs typeface="Times New Roman"/>
              </a:rPr>
              <a:t>города,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спортивная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FF0000"/>
                </a:solidFill>
                <a:latin typeface="Times New Roman"/>
                <a:cs typeface="Times New Roman"/>
              </a:rPr>
              <a:t>школа,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FF0000"/>
                </a:solidFill>
                <a:latin typeface="Times New Roman"/>
                <a:cs typeface="Times New Roman"/>
              </a:rPr>
              <a:t>школа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 искусств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для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улучшения 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эффективности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и </a:t>
            </a:r>
            <a:r>
              <a:rPr dirty="0" sz="1800" spc="-10">
                <a:latin typeface="Times New Roman"/>
                <a:cs typeface="Times New Roman"/>
              </a:rPr>
              <a:t>результативности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управления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школой.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563" y="552399"/>
            <a:ext cx="10706100" cy="394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254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Основные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этапы проектирования: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AutoNum type="arabicParenR"/>
              <a:tabLst>
                <a:tab pos="260350" algn="l"/>
              </a:tabLst>
            </a:pPr>
            <a:r>
              <a:rPr dirty="0" sz="1800" spc="-5">
                <a:latin typeface="Times New Roman"/>
                <a:cs typeface="Times New Roman"/>
              </a:rPr>
              <a:t>формирование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актива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Школьной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команды,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организация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его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работы.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arenR"/>
            </a:pPr>
            <a:endParaRPr sz="18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AutoNum type="arabicParenR"/>
              <a:tabLst>
                <a:tab pos="260350" algn="l"/>
              </a:tabLst>
            </a:pPr>
            <a:r>
              <a:rPr dirty="0" sz="1800" spc="-5">
                <a:latin typeface="Times New Roman"/>
                <a:cs typeface="Times New Roman"/>
              </a:rPr>
              <a:t>проведение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самодиагностики,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обобщение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(оформление)</a:t>
            </a:r>
            <a:r>
              <a:rPr dirty="0" sz="1800">
                <a:latin typeface="Times New Roman"/>
                <a:cs typeface="Times New Roman"/>
              </a:rPr>
              <a:t> ее </a:t>
            </a:r>
            <a:r>
              <a:rPr dirty="0" sz="1800" spc="-20">
                <a:latin typeface="Times New Roman"/>
                <a:cs typeface="Times New Roman"/>
              </a:rPr>
              <a:t>результатов.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arenR"/>
            </a:pPr>
            <a:endParaRPr sz="18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AutoNum type="arabicParenR"/>
              <a:tabLst>
                <a:tab pos="260350" algn="l"/>
              </a:tabLst>
            </a:pPr>
            <a:r>
              <a:rPr dirty="0" sz="1800" spc="-20">
                <a:latin typeface="Times New Roman"/>
                <a:cs typeface="Times New Roman"/>
              </a:rPr>
              <a:t>подготовка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проекта </a:t>
            </a:r>
            <a:r>
              <a:rPr dirty="0" sz="1800" spc="-5">
                <a:latin typeface="Times New Roman"/>
                <a:cs typeface="Times New Roman"/>
              </a:rPr>
              <a:t>программы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развития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(системы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конкретных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мероприятий).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994"/>
              </a:spcBef>
              <a:buAutoNum type="arabicParenR"/>
              <a:tabLst>
                <a:tab pos="260350" algn="l"/>
              </a:tabLst>
            </a:pPr>
            <a:r>
              <a:rPr dirty="0" sz="1800">
                <a:latin typeface="Times New Roman"/>
                <a:cs typeface="Times New Roman"/>
              </a:rPr>
              <a:t>общественно-профессиональное </a:t>
            </a:r>
            <a:r>
              <a:rPr dirty="0" sz="1800" spc="-5">
                <a:latin typeface="Times New Roman"/>
                <a:cs typeface="Times New Roman"/>
              </a:rPr>
              <a:t>обсуждение </a:t>
            </a:r>
            <a:r>
              <a:rPr dirty="0" sz="1800" spc="-20">
                <a:latin typeface="Times New Roman"/>
                <a:cs typeface="Times New Roman"/>
              </a:rPr>
              <a:t>результатов </a:t>
            </a:r>
            <a:r>
              <a:rPr dirty="0" sz="1800">
                <a:latin typeface="Times New Roman"/>
                <a:cs typeface="Times New Roman"/>
              </a:rPr>
              <a:t>самодиагностики и проекта </a:t>
            </a:r>
            <a:r>
              <a:rPr dirty="0" sz="1800" spc="-5">
                <a:latin typeface="Times New Roman"/>
                <a:cs typeface="Times New Roman"/>
              </a:rPr>
              <a:t>программы развития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(педагогический</a:t>
            </a:r>
            <a:r>
              <a:rPr dirty="0" sz="1800" spc="-25">
                <a:latin typeface="Times New Roman"/>
                <a:cs typeface="Times New Roman"/>
              </a:rPr>
              <a:t> совет,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совет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родителей).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arenR"/>
            </a:pPr>
            <a:endParaRPr sz="18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AutoNum type="arabicParenR"/>
              <a:tabLst>
                <a:tab pos="260350" algn="l"/>
              </a:tabLst>
            </a:pPr>
            <a:r>
              <a:rPr dirty="0" sz="1800" spc="-5">
                <a:latin typeface="Times New Roman"/>
                <a:cs typeface="Times New Roman"/>
              </a:rPr>
              <a:t>независимая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экспертиза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проекта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Программы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развития.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arenR"/>
            </a:pPr>
            <a:endParaRPr sz="18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AutoNum type="arabicParenR"/>
              <a:tabLst>
                <a:tab pos="260350" algn="l"/>
              </a:tabLst>
            </a:pPr>
            <a:r>
              <a:rPr dirty="0" sz="1800">
                <a:latin typeface="Times New Roman"/>
                <a:cs typeface="Times New Roman"/>
              </a:rPr>
              <a:t>утверждение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Программы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развития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согласованию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учредителем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школы.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857" y="362895"/>
            <a:ext cx="10763885" cy="2770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5"/>
              </a:spcBef>
            </a:pPr>
            <a:r>
              <a:rPr dirty="0" sz="2000" spc="10">
                <a:latin typeface="Times New Roman"/>
                <a:cs typeface="Times New Roman"/>
              </a:rPr>
              <a:t>Состав </a:t>
            </a:r>
            <a:r>
              <a:rPr dirty="0" sz="2000" spc="-10">
                <a:latin typeface="Times New Roman"/>
                <a:cs typeface="Times New Roman"/>
              </a:rPr>
              <a:t>актива </a:t>
            </a:r>
            <a:r>
              <a:rPr dirty="0" sz="2000" spc="-20">
                <a:latin typeface="Times New Roman"/>
                <a:cs typeface="Times New Roman"/>
              </a:rPr>
              <a:t>Школьной </a:t>
            </a:r>
            <a:r>
              <a:rPr dirty="0" sz="2000" spc="-25">
                <a:latin typeface="Times New Roman"/>
                <a:cs typeface="Times New Roman"/>
              </a:rPr>
              <a:t>команды </a:t>
            </a:r>
            <a:r>
              <a:rPr dirty="0" sz="2000" spc="-5">
                <a:latin typeface="Times New Roman"/>
                <a:cs typeface="Times New Roman"/>
              </a:rPr>
              <a:t>формировался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из числа административных </a:t>
            </a:r>
            <a:r>
              <a:rPr dirty="0" sz="2000">
                <a:latin typeface="Times New Roman"/>
                <a:cs typeface="Times New Roman"/>
              </a:rPr>
              <a:t>и </a:t>
            </a:r>
            <a:r>
              <a:rPr dirty="0" sz="2000" spc="-5">
                <a:latin typeface="Times New Roman"/>
                <a:cs typeface="Times New Roman"/>
              </a:rPr>
              <a:t>педагогических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работников. </a:t>
            </a:r>
            <a:r>
              <a:rPr dirty="0" sz="2000">
                <a:latin typeface="Times New Roman"/>
                <a:cs typeface="Times New Roman"/>
              </a:rPr>
              <a:t>В </a:t>
            </a:r>
            <a:r>
              <a:rPr dirty="0" sz="2000" spc="-20">
                <a:latin typeface="Times New Roman"/>
                <a:cs typeface="Times New Roman"/>
              </a:rPr>
              <a:t>Школьную </a:t>
            </a:r>
            <a:r>
              <a:rPr dirty="0" sz="2000" spc="-25">
                <a:latin typeface="Times New Roman"/>
                <a:cs typeface="Times New Roman"/>
              </a:rPr>
              <a:t>команду входят: </a:t>
            </a:r>
            <a:r>
              <a:rPr dirty="0" sz="2000" spc="-10">
                <a:latin typeface="Times New Roman"/>
                <a:cs typeface="Times New Roman"/>
              </a:rPr>
              <a:t>директор </a:t>
            </a:r>
            <a:r>
              <a:rPr dirty="0" sz="2000" spc="-5">
                <a:latin typeface="Times New Roman"/>
                <a:cs typeface="Times New Roman"/>
              </a:rPr>
              <a:t>Егунова </a:t>
            </a:r>
            <a:r>
              <a:rPr dirty="0" sz="2000">
                <a:latin typeface="Times New Roman"/>
                <a:cs typeface="Times New Roman"/>
              </a:rPr>
              <a:t>И. Н.., заместитель </a:t>
            </a:r>
            <a:r>
              <a:rPr dirty="0" sz="2000" spc="-10">
                <a:latin typeface="Times New Roman"/>
                <a:cs typeface="Times New Roman"/>
              </a:rPr>
              <a:t>директора </a:t>
            </a:r>
            <a:r>
              <a:rPr dirty="0" sz="2000" spc="-5">
                <a:latin typeface="Times New Roman"/>
                <a:cs typeface="Times New Roman"/>
              </a:rPr>
              <a:t>по </a:t>
            </a:r>
            <a:r>
              <a:rPr dirty="0" sz="2000">
                <a:latin typeface="Times New Roman"/>
                <a:cs typeface="Times New Roman"/>
              </a:rPr>
              <a:t> воспитательной </a:t>
            </a:r>
            <a:r>
              <a:rPr dirty="0" sz="2000" spc="-5">
                <a:latin typeface="Times New Roman"/>
                <a:cs typeface="Times New Roman"/>
              </a:rPr>
              <a:t>работе Никитина </a:t>
            </a:r>
            <a:r>
              <a:rPr dirty="0" sz="2000">
                <a:latin typeface="Times New Roman"/>
                <a:cs typeface="Times New Roman"/>
              </a:rPr>
              <a:t>А. </a:t>
            </a:r>
            <a:r>
              <a:rPr dirty="0" sz="2000" spc="-5">
                <a:latin typeface="Times New Roman"/>
                <a:cs typeface="Times New Roman"/>
              </a:rPr>
              <a:t>В., </a:t>
            </a:r>
            <a:r>
              <a:rPr dirty="0" sz="2000" spc="5">
                <a:latin typeface="Times New Roman"/>
                <a:cs typeface="Times New Roman"/>
              </a:rPr>
              <a:t>заместитель </a:t>
            </a:r>
            <a:r>
              <a:rPr dirty="0" sz="2000" spc="-10">
                <a:latin typeface="Times New Roman"/>
                <a:cs typeface="Times New Roman"/>
              </a:rPr>
              <a:t>директора </a:t>
            </a:r>
            <a:r>
              <a:rPr dirty="0" sz="2000" spc="-5">
                <a:latin typeface="Times New Roman"/>
                <a:cs typeface="Times New Roman"/>
              </a:rPr>
              <a:t>по </a:t>
            </a:r>
            <a:r>
              <a:rPr dirty="0" sz="2000">
                <a:latin typeface="Times New Roman"/>
                <a:cs typeface="Times New Roman"/>
              </a:rPr>
              <a:t>учебной </a:t>
            </a:r>
            <a:r>
              <a:rPr dirty="0" sz="2000" spc="-10">
                <a:latin typeface="Times New Roman"/>
                <a:cs typeface="Times New Roman"/>
              </a:rPr>
              <a:t>работе </a:t>
            </a:r>
            <a:r>
              <a:rPr dirty="0" sz="2000" spc="-15">
                <a:latin typeface="Times New Roman"/>
                <a:cs typeface="Times New Roman"/>
              </a:rPr>
              <a:t>Алексеенко </a:t>
            </a:r>
            <a:r>
              <a:rPr dirty="0" sz="2000">
                <a:latin typeface="Times New Roman"/>
                <a:cs typeface="Times New Roman"/>
              </a:rPr>
              <a:t>Н. 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Н. и </a:t>
            </a:r>
            <a:r>
              <a:rPr dirty="0" sz="2000" spc="-5">
                <a:latin typeface="Times New Roman"/>
                <a:cs typeface="Times New Roman"/>
              </a:rPr>
              <a:t>Бегунова </a:t>
            </a:r>
            <a:r>
              <a:rPr dirty="0" sz="2000" spc="-110">
                <a:latin typeface="Times New Roman"/>
                <a:cs typeface="Times New Roman"/>
              </a:rPr>
              <a:t>Г.</a:t>
            </a:r>
            <a:r>
              <a:rPr dirty="0" sz="2000" spc="2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А., </a:t>
            </a:r>
            <a:r>
              <a:rPr dirty="0" sz="2000" spc="-5">
                <a:latin typeface="Times New Roman"/>
                <a:cs typeface="Times New Roman"/>
              </a:rPr>
              <a:t>советник директора по </a:t>
            </a:r>
            <a:r>
              <a:rPr dirty="0" sz="2000">
                <a:latin typeface="Times New Roman"/>
                <a:cs typeface="Times New Roman"/>
              </a:rPr>
              <a:t>воспитательной </a:t>
            </a:r>
            <a:r>
              <a:rPr dirty="0" sz="2000" spc="-5">
                <a:latin typeface="Times New Roman"/>
                <a:cs typeface="Times New Roman"/>
              </a:rPr>
              <a:t>работе Батталова </a:t>
            </a:r>
            <a:r>
              <a:rPr dirty="0" sz="2000">
                <a:latin typeface="Times New Roman"/>
                <a:cs typeface="Times New Roman"/>
              </a:rPr>
              <a:t>Л. </a:t>
            </a:r>
            <a:r>
              <a:rPr dirty="0" sz="2000" spc="-5">
                <a:latin typeface="Times New Roman"/>
                <a:cs typeface="Times New Roman"/>
              </a:rPr>
              <a:t>М. </a:t>
            </a:r>
            <a:r>
              <a:rPr dirty="0" sz="2000">
                <a:latin typeface="Times New Roman"/>
                <a:cs typeface="Times New Roman"/>
              </a:rPr>
              <a:t>и </a:t>
            </a:r>
            <a:r>
              <a:rPr dirty="0" sz="2000" spc="-15">
                <a:latin typeface="Times New Roman"/>
                <a:cs typeface="Times New Roman"/>
              </a:rPr>
              <a:t>Краснекова 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Л. </a:t>
            </a:r>
            <a:r>
              <a:rPr dirty="0" sz="2000">
                <a:latin typeface="Times New Roman"/>
                <a:cs typeface="Times New Roman"/>
              </a:rPr>
              <a:t>А., </a:t>
            </a:r>
            <a:r>
              <a:rPr dirty="0" sz="2000" spc="-15">
                <a:latin typeface="Times New Roman"/>
                <a:cs typeface="Times New Roman"/>
              </a:rPr>
              <a:t>педагоги-руководители </a:t>
            </a:r>
            <a:r>
              <a:rPr dirty="0" sz="2000" spc="-5">
                <a:latin typeface="Times New Roman"/>
                <a:cs typeface="Times New Roman"/>
              </a:rPr>
              <a:t>МО </a:t>
            </a:r>
            <a:r>
              <a:rPr dirty="0" sz="2000" spc="-20">
                <a:latin typeface="Times New Roman"/>
                <a:cs typeface="Times New Roman"/>
              </a:rPr>
              <a:t>Яковлева </a:t>
            </a:r>
            <a:r>
              <a:rPr dirty="0" sz="2000" spc="-5">
                <a:latin typeface="Times New Roman"/>
                <a:cs typeface="Times New Roman"/>
              </a:rPr>
              <a:t>Е. В., Мишина </a:t>
            </a:r>
            <a:r>
              <a:rPr dirty="0" sz="2000" spc="-114">
                <a:latin typeface="Times New Roman"/>
                <a:cs typeface="Times New Roman"/>
              </a:rPr>
              <a:t>Г. </a:t>
            </a:r>
            <a:r>
              <a:rPr dirty="0" sz="2000" spc="-5">
                <a:latin typeface="Times New Roman"/>
                <a:cs typeface="Times New Roman"/>
              </a:rPr>
              <a:t>В., Карасева </a:t>
            </a:r>
            <a:r>
              <a:rPr dirty="0" sz="2000">
                <a:latin typeface="Times New Roman"/>
                <a:cs typeface="Times New Roman"/>
              </a:rPr>
              <a:t>А. А. , </a:t>
            </a:r>
            <a:r>
              <a:rPr dirty="0" sz="2000" spc="-10">
                <a:latin typeface="Times New Roman"/>
                <a:cs typeface="Times New Roman"/>
              </a:rPr>
              <a:t>Захарова </a:t>
            </a:r>
            <a:r>
              <a:rPr dirty="0" sz="2000" spc="-5">
                <a:latin typeface="Times New Roman"/>
                <a:cs typeface="Times New Roman"/>
              </a:rPr>
              <a:t>Е. </a:t>
            </a:r>
            <a:r>
              <a:rPr dirty="0" sz="2000">
                <a:latin typeface="Times New Roman"/>
                <a:cs typeface="Times New Roman"/>
              </a:rPr>
              <a:t>Н., 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Times New Roman"/>
                <a:cs typeface="Times New Roman"/>
              </a:rPr>
              <a:t>педагоги</a:t>
            </a:r>
            <a:r>
              <a:rPr dirty="0" sz="20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дополнительного</a:t>
            </a:r>
            <a:r>
              <a:rPr dirty="0" sz="20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Times New Roman"/>
                <a:cs typeface="Times New Roman"/>
              </a:rPr>
              <a:t>образования.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892" y="518540"/>
            <a:ext cx="10655935" cy="4144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Самодиагностика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50000"/>
              </a:lnSpc>
              <a:spcBef>
                <a:spcPts val="994"/>
              </a:spcBef>
            </a:pPr>
            <a:r>
              <a:rPr dirty="0" sz="1800">
                <a:latin typeface="Times New Roman"/>
                <a:cs typeface="Times New Roman"/>
              </a:rPr>
              <a:t>В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рамках</a:t>
            </a:r>
            <a:r>
              <a:rPr dirty="0" sz="1800" spc="-5">
                <a:latin typeface="Times New Roman"/>
                <a:cs typeface="Times New Roman"/>
              </a:rPr>
              <a:t> проектирования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образа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«Школы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Минпросвещения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России»</a:t>
            </a:r>
            <a:r>
              <a:rPr dirty="0" sz="1800" spc="4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членами</a:t>
            </a:r>
            <a:r>
              <a:rPr dirty="0" sz="1800" spc="44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школьной</a:t>
            </a:r>
            <a:r>
              <a:rPr dirty="0" sz="1800" spc="41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команды 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проведена</a:t>
            </a:r>
            <a:r>
              <a:rPr dirty="0" sz="1800" spc="-5">
                <a:latin typeface="Times New Roman"/>
                <a:cs typeface="Times New Roman"/>
              </a:rPr>
              <a:t> самодиагностика </a:t>
            </a:r>
            <a:r>
              <a:rPr dirty="0" sz="1800">
                <a:latin typeface="Times New Roman"/>
                <a:cs typeface="Times New Roman"/>
              </a:rPr>
              <a:t>в целях </a:t>
            </a:r>
            <a:r>
              <a:rPr dirty="0" sz="1800" spc="-10">
                <a:latin typeface="Times New Roman"/>
                <a:cs typeface="Times New Roman"/>
              </a:rPr>
              <a:t>определения </a:t>
            </a:r>
            <a:r>
              <a:rPr dirty="0" sz="1800">
                <a:latin typeface="Times New Roman"/>
                <a:cs typeface="Times New Roman"/>
              </a:rPr>
              <a:t>степени </a:t>
            </a:r>
            <a:r>
              <a:rPr dirty="0" sz="1800" spc="-5">
                <a:latin typeface="Times New Roman"/>
                <a:cs typeface="Times New Roman"/>
              </a:rPr>
              <a:t>соответствия </a:t>
            </a:r>
            <a:r>
              <a:rPr dirty="0" sz="1800" spc="-30">
                <a:latin typeface="Times New Roman"/>
                <a:cs typeface="Times New Roman"/>
              </a:rPr>
              <a:t>школы </a:t>
            </a:r>
            <a:r>
              <a:rPr dirty="0" sz="1800" spc="-10">
                <a:latin typeface="Times New Roman"/>
                <a:cs typeface="Times New Roman"/>
              </a:rPr>
              <a:t>показателям </a:t>
            </a:r>
            <a:r>
              <a:rPr dirty="0" sz="1800" spc="-15">
                <a:latin typeface="Times New Roman"/>
                <a:cs typeface="Times New Roman"/>
              </a:rPr>
              <a:t>модели </a:t>
            </a:r>
            <a:r>
              <a:rPr dirty="0" sz="1800" spc="-25">
                <a:latin typeface="Times New Roman"/>
                <a:cs typeface="Times New Roman"/>
              </a:rPr>
              <a:t>«Школа 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Минпросвещения России», </a:t>
            </a:r>
            <a:r>
              <a:rPr dirty="0" sz="1800">
                <a:latin typeface="Times New Roman"/>
                <a:cs typeface="Times New Roman"/>
              </a:rPr>
              <a:t>в </a:t>
            </a:r>
            <a:r>
              <a:rPr dirty="0" sz="1800" spc="-20">
                <a:latin typeface="Times New Roman"/>
                <a:cs typeface="Times New Roman"/>
              </a:rPr>
              <a:t>том </a:t>
            </a:r>
            <a:r>
              <a:rPr dirty="0" sz="1800" spc="-5">
                <a:latin typeface="Times New Roman"/>
                <a:cs typeface="Times New Roman"/>
              </a:rPr>
              <a:t>числе </a:t>
            </a:r>
            <a:r>
              <a:rPr dirty="0" sz="1800" spc="-45">
                <a:latin typeface="Times New Roman"/>
                <a:cs typeface="Times New Roman"/>
              </a:rPr>
              <a:t>будет </a:t>
            </a:r>
            <a:r>
              <a:rPr dirty="0" sz="1800" spc="-5">
                <a:latin typeface="Times New Roman"/>
                <a:cs typeface="Times New Roman"/>
              </a:rPr>
              <a:t>определен уровень соответствия(базовый, </a:t>
            </a:r>
            <a:r>
              <a:rPr dirty="0" sz="1800" spc="-10">
                <a:latin typeface="Times New Roman"/>
                <a:cs typeface="Times New Roman"/>
              </a:rPr>
              <a:t>средний, </a:t>
            </a:r>
            <a:r>
              <a:rPr dirty="0" sz="1800" spc="-5">
                <a:latin typeface="Times New Roman"/>
                <a:cs typeface="Times New Roman"/>
              </a:rPr>
              <a:t>полный).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результатам </a:t>
            </a:r>
            <a:r>
              <a:rPr dirty="0" sz="1800">
                <a:latin typeface="Times New Roman"/>
                <a:cs typeface="Times New Roman"/>
              </a:rPr>
              <a:t>самодиагностики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Школьной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команды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выявлено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следующее: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algn="just" marL="12700" marR="5371465">
              <a:lnSpc>
                <a:spcPct val="150000"/>
              </a:lnSpc>
              <a:spcBef>
                <a:spcPts val="5"/>
              </a:spcBef>
            </a:pPr>
            <a:r>
              <a:rPr dirty="0" sz="1800" spc="-25">
                <a:latin typeface="Times New Roman"/>
                <a:cs typeface="Times New Roman"/>
              </a:rPr>
              <a:t>Школа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соответствует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показателям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модели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«Школа 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Минпросвещения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России»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на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Times New Roman"/>
                <a:cs typeface="Times New Roman"/>
              </a:rPr>
              <a:t>полном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уровне.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Ориентация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на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полученный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уровень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соответствия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позволит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управлять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изменениями</a:t>
            </a:r>
            <a:r>
              <a:rPr dirty="0" sz="1800" spc="5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при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планировании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892" y="4636342"/>
            <a:ext cx="2553335" cy="8496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800" spc="-5">
                <a:latin typeface="Times New Roman"/>
                <a:cs typeface="Times New Roman"/>
              </a:rPr>
              <a:t>профиля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551940" algn="l"/>
              </a:tabLst>
            </a:pPr>
            <a:r>
              <a:rPr dirty="0" sz="1800" spc="-5">
                <a:latin typeface="Times New Roman"/>
                <a:cs typeface="Times New Roman"/>
              </a:rPr>
              <a:t>Выявлены	дефициты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5240" y="4636342"/>
            <a:ext cx="1462405" cy="8496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85"/>
              </a:spcBef>
            </a:pPr>
            <a:r>
              <a:rPr dirty="0" sz="1800">
                <a:latin typeface="Times New Roman"/>
                <a:cs typeface="Times New Roman"/>
              </a:rPr>
              <a:t>развития.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latin typeface="Times New Roman"/>
                <a:cs typeface="Times New Roman"/>
              </a:rPr>
              <a:t>направлениям: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7145" y="5185917"/>
            <a:ext cx="261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892" y="5597449"/>
            <a:ext cx="19234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«Профориентация»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3065" y="3384422"/>
            <a:ext cx="5536885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845" y="55625"/>
            <a:ext cx="1069721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600710" algn="l"/>
                <a:tab pos="1978660" algn="l"/>
                <a:tab pos="3223895" algn="l"/>
                <a:tab pos="4115435" algn="l"/>
                <a:tab pos="5604510" algn="l"/>
                <a:tab pos="6994525" algn="l"/>
                <a:tab pos="8186420" algn="l"/>
                <a:tab pos="8924290" algn="l"/>
                <a:tab pos="10448290" algn="l"/>
              </a:tabLst>
            </a:pPr>
            <a:r>
              <a:rPr dirty="0" spc="-5" b="0">
                <a:latin typeface="Times New Roman"/>
                <a:cs typeface="Times New Roman"/>
              </a:rPr>
              <a:t>Дл</a:t>
            </a:r>
            <a:r>
              <a:rPr dirty="0" b="0">
                <a:latin typeface="Times New Roman"/>
                <a:cs typeface="Times New Roman"/>
              </a:rPr>
              <a:t>я	д</a:t>
            </a:r>
            <a:r>
              <a:rPr dirty="0" spc="40" b="0">
                <a:latin typeface="Times New Roman"/>
                <a:cs typeface="Times New Roman"/>
              </a:rPr>
              <a:t>о</a:t>
            </a:r>
            <a:r>
              <a:rPr dirty="0" spc="-10" b="0">
                <a:latin typeface="Times New Roman"/>
                <a:cs typeface="Times New Roman"/>
              </a:rPr>
              <a:t>с</a:t>
            </a:r>
            <a:r>
              <a:rPr dirty="0" b="0">
                <a:latin typeface="Times New Roman"/>
                <a:cs typeface="Times New Roman"/>
              </a:rPr>
              <a:t>ти</a:t>
            </a:r>
            <a:r>
              <a:rPr dirty="0" spc="-30" b="0">
                <a:latin typeface="Times New Roman"/>
                <a:cs typeface="Times New Roman"/>
              </a:rPr>
              <a:t>ж</a:t>
            </a:r>
            <a:r>
              <a:rPr dirty="0" b="0">
                <a:latin typeface="Times New Roman"/>
                <a:cs typeface="Times New Roman"/>
              </a:rPr>
              <a:t>ения	</a:t>
            </a:r>
            <a:r>
              <a:rPr dirty="0" spc="-35" b="0">
                <a:latin typeface="Times New Roman"/>
                <a:cs typeface="Times New Roman"/>
              </a:rPr>
              <a:t>ж</a:t>
            </a:r>
            <a:r>
              <a:rPr dirty="0" b="0">
                <a:latin typeface="Times New Roman"/>
                <a:cs typeface="Times New Roman"/>
              </a:rPr>
              <a:t>е</a:t>
            </a:r>
            <a:r>
              <a:rPr dirty="0" spc="5" b="0">
                <a:latin typeface="Times New Roman"/>
                <a:cs typeface="Times New Roman"/>
              </a:rPr>
              <a:t>л</a:t>
            </a:r>
            <a:r>
              <a:rPr dirty="0" b="0">
                <a:latin typeface="Times New Roman"/>
                <a:cs typeface="Times New Roman"/>
              </a:rPr>
              <a:t>аемо</a:t>
            </a:r>
            <a:r>
              <a:rPr dirty="0" spc="-45" b="0">
                <a:latin typeface="Times New Roman"/>
                <a:cs typeface="Times New Roman"/>
              </a:rPr>
              <a:t>г</a:t>
            </a:r>
            <a:r>
              <a:rPr dirty="0" b="0">
                <a:latin typeface="Times New Roman"/>
                <a:cs typeface="Times New Roman"/>
              </a:rPr>
              <a:t>о	</a:t>
            </a:r>
            <a:r>
              <a:rPr dirty="0" spc="10" b="0">
                <a:latin typeface="Times New Roman"/>
                <a:cs typeface="Times New Roman"/>
              </a:rPr>
              <a:t>у</a:t>
            </a:r>
            <a:r>
              <a:rPr dirty="0" b="0">
                <a:latin typeface="Times New Roman"/>
                <a:cs typeface="Times New Roman"/>
              </a:rPr>
              <a:t>ровня	со</a:t>
            </a:r>
            <a:r>
              <a:rPr dirty="0" spc="-20" b="0">
                <a:latin typeface="Times New Roman"/>
                <a:cs typeface="Times New Roman"/>
              </a:rPr>
              <a:t>о</a:t>
            </a:r>
            <a:r>
              <a:rPr dirty="0" spc="-10" b="0">
                <a:latin typeface="Times New Roman"/>
                <a:cs typeface="Times New Roman"/>
              </a:rPr>
              <a:t>тв</a:t>
            </a:r>
            <a:r>
              <a:rPr dirty="0" b="0">
                <a:latin typeface="Times New Roman"/>
                <a:cs typeface="Times New Roman"/>
              </a:rPr>
              <a:t>е</a:t>
            </a:r>
            <a:r>
              <a:rPr dirty="0" spc="30" b="0">
                <a:latin typeface="Times New Roman"/>
                <a:cs typeface="Times New Roman"/>
              </a:rPr>
              <a:t>т</a:t>
            </a:r>
            <a:r>
              <a:rPr dirty="0" spc="-10" b="0">
                <a:latin typeface="Times New Roman"/>
                <a:cs typeface="Times New Roman"/>
              </a:rPr>
              <a:t>с</a:t>
            </a:r>
            <a:r>
              <a:rPr dirty="0" b="0">
                <a:latin typeface="Times New Roman"/>
                <a:cs typeface="Times New Roman"/>
              </a:rPr>
              <a:t>т</a:t>
            </a:r>
            <a:r>
              <a:rPr dirty="0" spc="5" b="0">
                <a:latin typeface="Times New Roman"/>
                <a:cs typeface="Times New Roman"/>
              </a:rPr>
              <a:t>в</a:t>
            </a:r>
            <a:r>
              <a:rPr dirty="0" spc="-5" b="0">
                <a:latin typeface="Times New Roman"/>
                <a:cs typeface="Times New Roman"/>
              </a:rPr>
              <a:t>и</a:t>
            </a:r>
            <a:r>
              <a:rPr dirty="0" b="0">
                <a:latin typeface="Times New Roman"/>
                <a:cs typeface="Times New Roman"/>
              </a:rPr>
              <a:t>я	</a:t>
            </a:r>
            <a:r>
              <a:rPr dirty="0" spc="-15" b="0">
                <a:latin typeface="Times New Roman"/>
                <a:cs typeface="Times New Roman"/>
              </a:rPr>
              <a:t>р</a:t>
            </a:r>
            <a:r>
              <a:rPr dirty="0" b="0">
                <a:latin typeface="Times New Roman"/>
                <a:cs typeface="Times New Roman"/>
              </a:rPr>
              <a:t>азр</a:t>
            </a:r>
            <a:r>
              <a:rPr dirty="0" spc="5" b="0">
                <a:latin typeface="Times New Roman"/>
                <a:cs typeface="Times New Roman"/>
              </a:rPr>
              <a:t>а</a:t>
            </a:r>
            <a:r>
              <a:rPr dirty="0" b="0">
                <a:latin typeface="Times New Roman"/>
                <a:cs typeface="Times New Roman"/>
              </a:rPr>
              <a:t>б</a:t>
            </a:r>
            <a:r>
              <a:rPr dirty="0" spc="-30" b="0">
                <a:latin typeface="Times New Roman"/>
                <a:cs typeface="Times New Roman"/>
              </a:rPr>
              <a:t>о</a:t>
            </a:r>
            <a:r>
              <a:rPr dirty="0" spc="25" b="0">
                <a:latin typeface="Times New Roman"/>
                <a:cs typeface="Times New Roman"/>
              </a:rPr>
              <a:t>т</a:t>
            </a:r>
            <a:r>
              <a:rPr dirty="0" b="0">
                <a:latin typeface="Times New Roman"/>
                <a:cs typeface="Times New Roman"/>
              </a:rPr>
              <a:t>ана	</a:t>
            </a:r>
            <a:r>
              <a:rPr dirty="0" spc="-5" b="0">
                <a:latin typeface="Times New Roman"/>
                <a:cs typeface="Times New Roman"/>
              </a:rPr>
              <a:t>Дор</a:t>
            </a:r>
            <a:r>
              <a:rPr dirty="0" spc="-55" b="0">
                <a:latin typeface="Times New Roman"/>
                <a:cs typeface="Times New Roman"/>
              </a:rPr>
              <a:t>о</a:t>
            </a:r>
            <a:r>
              <a:rPr dirty="0" b="0">
                <a:latin typeface="Times New Roman"/>
                <a:cs typeface="Times New Roman"/>
              </a:rPr>
              <a:t>жная	</a:t>
            </a:r>
            <a:r>
              <a:rPr dirty="0" spc="-20" b="0">
                <a:latin typeface="Times New Roman"/>
                <a:cs typeface="Times New Roman"/>
              </a:rPr>
              <a:t>к</a:t>
            </a:r>
            <a:r>
              <a:rPr dirty="0" spc="5" b="0">
                <a:latin typeface="Times New Roman"/>
                <a:cs typeface="Times New Roman"/>
              </a:rPr>
              <a:t>а</a:t>
            </a:r>
            <a:r>
              <a:rPr dirty="0" spc="-35" b="0">
                <a:latin typeface="Times New Roman"/>
                <a:cs typeface="Times New Roman"/>
              </a:rPr>
              <a:t>р</a:t>
            </a:r>
            <a:r>
              <a:rPr dirty="0" spc="30" b="0">
                <a:latin typeface="Times New Roman"/>
                <a:cs typeface="Times New Roman"/>
              </a:rPr>
              <a:t>т</a:t>
            </a:r>
            <a:r>
              <a:rPr dirty="0" b="0">
                <a:latin typeface="Times New Roman"/>
                <a:cs typeface="Times New Roman"/>
              </a:rPr>
              <a:t>а	</a:t>
            </a:r>
            <a:r>
              <a:rPr dirty="0" spc="-40" b="0">
                <a:latin typeface="Times New Roman"/>
                <a:cs typeface="Times New Roman"/>
              </a:rPr>
              <a:t>р</a:t>
            </a:r>
            <a:r>
              <a:rPr dirty="0" spc="10" b="0">
                <a:latin typeface="Times New Roman"/>
                <a:cs typeface="Times New Roman"/>
              </a:rPr>
              <a:t>у</a:t>
            </a:r>
            <a:r>
              <a:rPr dirty="0" spc="-100" b="0">
                <a:latin typeface="Times New Roman"/>
                <a:cs typeface="Times New Roman"/>
              </a:rPr>
              <a:t>к</a:t>
            </a:r>
            <a:r>
              <a:rPr dirty="0" b="0">
                <a:latin typeface="Times New Roman"/>
                <a:cs typeface="Times New Roman"/>
              </a:rPr>
              <a:t>о</a:t>
            </a:r>
            <a:r>
              <a:rPr dirty="0" spc="-10" b="0">
                <a:latin typeface="Times New Roman"/>
                <a:cs typeface="Times New Roman"/>
              </a:rPr>
              <a:t>в</a:t>
            </a:r>
            <a:r>
              <a:rPr dirty="0" spc="-50" b="0">
                <a:latin typeface="Times New Roman"/>
                <a:cs typeface="Times New Roman"/>
              </a:rPr>
              <a:t>о</a:t>
            </a:r>
            <a:r>
              <a:rPr dirty="0" b="0">
                <a:latin typeface="Times New Roman"/>
                <a:cs typeface="Times New Roman"/>
              </a:rPr>
              <a:t>д</a:t>
            </a:r>
            <a:r>
              <a:rPr dirty="0" spc="-10" b="0">
                <a:latin typeface="Times New Roman"/>
                <a:cs typeface="Times New Roman"/>
              </a:rPr>
              <a:t>ит</a:t>
            </a:r>
            <a:r>
              <a:rPr dirty="0" b="0">
                <a:latin typeface="Times New Roman"/>
                <a:cs typeface="Times New Roman"/>
              </a:rPr>
              <a:t>е</a:t>
            </a:r>
            <a:r>
              <a:rPr dirty="0" spc="5" b="0">
                <a:latin typeface="Times New Roman"/>
                <a:cs typeface="Times New Roman"/>
              </a:rPr>
              <a:t>л</a:t>
            </a:r>
            <a:r>
              <a:rPr dirty="0" b="0">
                <a:latin typeface="Times New Roman"/>
                <a:cs typeface="Times New Roman"/>
              </a:rPr>
              <a:t>я	</a:t>
            </a:r>
            <a:r>
              <a:rPr dirty="0" spc="-5" b="0">
                <a:latin typeface="Times New Roman"/>
                <a:cs typeface="Times New Roman"/>
              </a:rPr>
              <a:t>по  </a:t>
            </a:r>
            <a:r>
              <a:rPr dirty="0" spc="-10" b="0">
                <a:latin typeface="Times New Roman"/>
                <a:cs typeface="Times New Roman"/>
              </a:rPr>
              <a:t>направлениям: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«Профориентация»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3679" y="951357"/>
          <a:ext cx="11131550" cy="4687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4410"/>
                <a:gridCol w="2558415"/>
                <a:gridCol w="2418715"/>
                <a:gridCol w="1525904"/>
                <a:gridCol w="2344420"/>
              </a:tblGrid>
              <a:tr h="1707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Направления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проекта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180" marR="31750">
                        <a:lnSpc>
                          <a:spcPct val="150000"/>
                        </a:lnSpc>
                        <a:spcBef>
                          <a:spcPts val="5"/>
                        </a:spcBef>
                        <a:tabLst>
                          <a:tab pos="1112520" algn="l"/>
                        </a:tabLst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Пе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е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ч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е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ь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а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мен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в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а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ние)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мероприятий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180" marR="34290">
                        <a:lnSpc>
                          <a:spcPct val="150000"/>
                        </a:lnSpc>
                        <a:spcBef>
                          <a:spcPts val="5"/>
                        </a:spcBef>
                        <a:tabLst>
                          <a:tab pos="1416685" algn="l"/>
                        </a:tabLst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с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т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у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е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н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т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ы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ти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в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ации 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школьной команды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Срок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исполнения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3815" marR="33655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ФИО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ответственных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лиц </a:t>
                      </a:r>
                      <a:r>
                        <a:rPr dirty="0" sz="1400" spc="-2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(административная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команда,</a:t>
                      </a:r>
                      <a:r>
                        <a:rPr dirty="0" sz="14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педагогические </a:t>
                      </a:r>
                      <a:r>
                        <a:rPr dirty="0" sz="1400" spc="-2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работники)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2967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78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Профориентация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651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400" spc="-10">
                          <a:latin typeface="Cambria"/>
                          <a:cs typeface="Cambria"/>
                        </a:rPr>
                        <a:t>Экскурсии</a:t>
                      </a:r>
                      <a:r>
                        <a:rPr dirty="0" sz="1400" spc="6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на  </a:t>
                      </a:r>
                      <a:r>
                        <a:rPr dirty="0" sz="1400" spc="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предприятия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just" marL="43180" marR="34290">
                        <a:lnSpc>
                          <a:spcPct val="150000"/>
                        </a:lnSpc>
                        <a:tabLst>
                          <a:tab pos="1482090" algn="l"/>
                        </a:tabLst>
                      </a:pPr>
                      <a:r>
                        <a:rPr dirty="0" sz="1400">
                          <a:latin typeface="Cambria"/>
                          <a:cs typeface="Cambria"/>
                        </a:rPr>
                        <a:t>г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о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р</a:t>
                      </a:r>
                      <a:r>
                        <a:rPr dirty="0" sz="1400" spc="-40">
                          <a:latin typeface="Cambria"/>
                          <a:cs typeface="Cambria"/>
                        </a:rPr>
                        <a:t>о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д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а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(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м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а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с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л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озав</a:t>
                      </a:r>
                      <a:r>
                        <a:rPr dirty="0" sz="1400" spc="-40">
                          <a:latin typeface="Cambria"/>
                          <a:cs typeface="Cambria"/>
                        </a:rPr>
                        <a:t>о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д, 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хлебозавод),</a:t>
                      </a:r>
                      <a:r>
                        <a:rPr dirty="0" sz="1400" spc="3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часы</a:t>
                      </a:r>
                      <a:r>
                        <a:rPr dirty="0" sz="1400" spc="3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общения</a:t>
                      </a:r>
                      <a:r>
                        <a:rPr dirty="0" sz="1400" spc="3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с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just" marL="43180" marR="33020">
                        <a:lnSpc>
                          <a:spcPct val="150000"/>
                        </a:lnSpc>
                        <a:tabLst>
                          <a:tab pos="1777364" algn="l"/>
                          <a:tab pos="2080895" algn="l"/>
                        </a:tabLst>
                      </a:pPr>
                      <a:r>
                        <a:rPr dirty="0" sz="1400">
                          <a:latin typeface="Cambria"/>
                          <a:cs typeface="Cambria"/>
                        </a:rPr>
                        <a:t>о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б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уча</a:t>
                      </a:r>
                      <a:r>
                        <a:rPr dirty="0" sz="1400" spc="-15">
                          <a:latin typeface="Cambria"/>
                          <a:cs typeface="Cambria"/>
                        </a:rPr>
                        <a:t>ю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щ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и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м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и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ся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		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«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М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ир  п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р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оф</a:t>
                      </a:r>
                      <a:r>
                        <a:rPr dirty="0" sz="1400" spc="-20">
                          <a:latin typeface="Cambria"/>
                          <a:cs typeface="Cambria"/>
                        </a:rPr>
                        <a:t>е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с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сий»,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с</a:t>
                      </a:r>
                      <a:r>
                        <a:rPr dirty="0" sz="1400" spc="-15">
                          <a:latin typeface="Cambria"/>
                          <a:cs typeface="Cambria"/>
                        </a:rPr>
                        <a:t>о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з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да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ние 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буклетов,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плакатов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и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стендов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на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 тему</a:t>
                      </a:r>
                      <a:r>
                        <a:rPr dirty="0" sz="1400" spc="-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профессий.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120459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Поощрения,	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благодарности,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грамоты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400">
                          <a:latin typeface="Cambria"/>
                          <a:cs typeface="Cambria"/>
                        </a:rPr>
                        <a:t>2022-2024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400" spc="-5">
                          <a:latin typeface="Cambria"/>
                          <a:cs typeface="Cambria"/>
                        </a:rPr>
                        <a:t>Административная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just" marL="43815" marR="33655">
                        <a:lnSpc>
                          <a:spcPct val="150000"/>
                        </a:lnSpc>
                      </a:pPr>
                      <a:r>
                        <a:rPr dirty="0" sz="1400" spc="-5">
                          <a:latin typeface="Cambria"/>
                          <a:cs typeface="Cambria"/>
                        </a:rPr>
                        <a:t>команда: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Егунова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И.</a:t>
                      </a:r>
                      <a:r>
                        <a:rPr dirty="0" sz="1400" spc="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Н.,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Никитина</a:t>
                      </a:r>
                      <a:r>
                        <a:rPr dirty="0" sz="14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10">
                          <a:latin typeface="Cambria"/>
                          <a:cs typeface="Cambria"/>
                        </a:rPr>
                        <a:t>А.</a:t>
                      </a:r>
                      <a:r>
                        <a:rPr dirty="0" sz="14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15">
                          <a:latin typeface="Cambria"/>
                          <a:cs typeface="Cambria"/>
                        </a:rPr>
                        <a:t>В.,</a:t>
                      </a:r>
                      <a:r>
                        <a:rPr dirty="0" sz="14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Алексеенко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just" marL="43815" marR="33655">
                        <a:lnSpc>
                          <a:spcPct val="150000"/>
                        </a:lnSpc>
                      </a:pPr>
                      <a:r>
                        <a:rPr dirty="0" sz="1400" spc="-5">
                          <a:latin typeface="Cambria"/>
                          <a:cs typeface="Cambria"/>
                        </a:rPr>
                        <a:t>Н.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Н.,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Бегунова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85">
                          <a:latin typeface="Cambria"/>
                          <a:cs typeface="Cambria"/>
                        </a:rPr>
                        <a:t>Г.</a:t>
                      </a:r>
                      <a:r>
                        <a:rPr dirty="0" sz="1400" spc="-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5">
                          <a:latin typeface="Cambria"/>
                          <a:cs typeface="Cambria"/>
                        </a:rPr>
                        <a:t>А., </a:t>
                      </a:r>
                      <a:r>
                        <a:rPr dirty="0" sz="1400" spc="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Красникова </a:t>
                      </a:r>
                      <a:r>
                        <a:rPr dirty="0" sz="1400" spc="5">
                          <a:latin typeface="Cambria"/>
                          <a:cs typeface="Cambria"/>
                        </a:rPr>
                        <a:t>Л.А.,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Батталова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Л.,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педагогический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состав: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Яковлева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Е.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15">
                          <a:latin typeface="Cambria"/>
                          <a:cs typeface="Cambria"/>
                        </a:rPr>
                        <a:t>В.,</a:t>
                      </a:r>
                      <a:r>
                        <a:rPr dirty="0" sz="1400" spc="-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Мишина</a:t>
                      </a:r>
                      <a:r>
                        <a:rPr dirty="0" sz="1400" spc="2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10">
                          <a:latin typeface="Cambria"/>
                          <a:cs typeface="Cambria"/>
                        </a:rPr>
                        <a:t>А. </a:t>
                      </a:r>
                      <a:r>
                        <a:rPr dirty="0" sz="1400" spc="-2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5">
                          <a:latin typeface="Cambria"/>
                          <a:cs typeface="Cambria"/>
                        </a:rPr>
                        <a:t>А.,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Карасева </a:t>
                      </a:r>
                      <a:r>
                        <a:rPr dirty="0" sz="1400" spc="10">
                          <a:latin typeface="Cambria"/>
                          <a:cs typeface="Cambria"/>
                        </a:rPr>
                        <a:t>А. </a:t>
                      </a:r>
                      <a:r>
                        <a:rPr dirty="0" sz="1400" spc="5">
                          <a:latin typeface="Cambria"/>
                          <a:cs typeface="Cambria"/>
                        </a:rPr>
                        <a:t>А.,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Захарова </a:t>
                      </a:r>
                      <a:r>
                        <a:rPr dirty="0" sz="1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400" spc="-5">
                          <a:latin typeface="Cambria"/>
                          <a:cs typeface="Cambria"/>
                        </a:rPr>
                        <a:t>Е. Н.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18845" y="5686145"/>
            <a:ext cx="109550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303530" algn="l"/>
                <a:tab pos="1000125" algn="l"/>
                <a:tab pos="1830705" algn="l"/>
                <a:tab pos="3475354" algn="l"/>
                <a:tab pos="4447540" algn="l"/>
                <a:tab pos="5721985" algn="l"/>
                <a:tab pos="7607300" algn="l"/>
                <a:tab pos="8872220" algn="l"/>
                <a:tab pos="9839960" algn="l"/>
              </a:tabLst>
            </a:pPr>
            <a:r>
              <a:rPr dirty="0" sz="1800">
                <a:latin typeface="Times New Roman"/>
                <a:cs typeface="Times New Roman"/>
              </a:rPr>
              <a:t>В	</a:t>
            </a:r>
            <a:r>
              <a:rPr dirty="0" sz="1800" spc="-5">
                <a:latin typeface="Times New Roman"/>
                <a:cs typeface="Times New Roman"/>
              </a:rPr>
              <a:t>целя</a:t>
            </a:r>
            <a:r>
              <a:rPr dirty="0" sz="1800">
                <a:latin typeface="Times New Roman"/>
                <a:cs typeface="Times New Roman"/>
              </a:rPr>
              <a:t>х	о</a:t>
            </a:r>
            <a:r>
              <a:rPr dirty="0" sz="1800" spc="-15">
                <a:latin typeface="Times New Roman"/>
                <a:cs typeface="Times New Roman"/>
              </a:rPr>
              <a:t>ц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 spc="-5">
                <a:latin typeface="Times New Roman"/>
                <a:cs typeface="Times New Roman"/>
              </a:rPr>
              <a:t>нк</a:t>
            </a:r>
            <a:r>
              <a:rPr dirty="0" sz="1800">
                <a:latin typeface="Times New Roman"/>
                <a:cs typeface="Times New Roman"/>
              </a:rPr>
              <a:t>и	о</a:t>
            </a:r>
            <a:r>
              <a:rPr dirty="0" sz="1800" spc="-55">
                <a:latin typeface="Times New Roman"/>
                <a:cs typeface="Times New Roman"/>
              </a:rPr>
              <a:t>б</a:t>
            </a:r>
            <a:r>
              <a:rPr dirty="0" sz="1800" spc="-5">
                <a:latin typeface="Times New Roman"/>
                <a:cs typeface="Times New Roman"/>
              </a:rPr>
              <a:t>ъ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 spc="-35">
                <a:latin typeface="Times New Roman"/>
                <a:cs typeface="Times New Roman"/>
              </a:rPr>
              <a:t>к</a:t>
            </a:r>
            <a:r>
              <a:rPr dirty="0" sz="1800">
                <a:latin typeface="Times New Roman"/>
                <a:cs typeface="Times New Roman"/>
              </a:rPr>
              <a:t>тивн</a:t>
            </a:r>
            <a:r>
              <a:rPr dirty="0" sz="1800" spc="45">
                <a:latin typeface="Times New Roman"/>
                <a:cs typeface="Times New Roman"/>
              </a:rPr>
              <a:t>о</a:t>
            </a:r>
            <a:r>
              <a:rPr dirty="0" sz="1800" spc="-10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ти,	</a:t>
            </a:r>
            <a:r>
              <a:rPr dirty="0" sz="1800" spc="-5">
                <a:latin typeface="Times New Roman"/>
                <a:cs typeface="Times New Roman"/>
              </a:rPr>
              <a:t>п</a:t>
            </a:r>
            <a:r>
              <a:rPr dirty="0" sz="1800" spc="-25">
                <a:latin typeface="Times New Roman"/>
                <a:cs typeface="Times New Roman"/>
              </a:rPr>
              <a:t>о</a:t>
            </a:r>
            <a:r>
              <a:rPr dirty="0" sz="1800">
                <a:latin typeface="Times New Roman"/>
                <a:cs typeface="Times New Roman"/>
              </a:rPr>
              <a:t>лн</a:t>
            </a:r>
            <a:r>
              <a:rPr dirty="0" sz="1800" spc="-20">
                <a:latin typeface="Times New Roman"/>
                <a:cs typeface="Times New Roman"/>
              </a:rPr>
              <a:t>о</a:t>
            </a:r>
            <a:r>
              <a:rPr dirty="0" sz="1800" spc="5">
                <a:latin typeface="Times New Roman"/>
                <a:cs typeface="Times New Roman"/>
              </a:rPr>
              <a:t>т</a:t>
            </a:r>
            <a:r>
              <a:rPr dirty="0" sz="1800">
                <a:latin typeface="Times New Roman"/>
                <a:cs typeface="Times New Roman"/>
              </a:rPr>
              <a:t>ы	</a:t>
            </a:r>
            <a:r>
              <a:rPr dirty="0" sz="1800" spc="-15">
                <a:latin typeface="Times New Roman"/>
                <a:cs typeface="Times New Roman"/>
              </a:rPr>
              <a:t>р</a:t>
            </a:r>
            <a:r>
              <a:rPr dirty="0" sz="1800" spc="25">
                <a:latin typeface="Times New Roman"/>
                <a:cs typeface="Times New Roman"/>
              </a:rPr>
              <a:t>е</a:t>
            </a:r>
            <a:r>
              <a:rPr dirty="0" sz="1800" spc="-55">
                <a:latin typeface="Times New Roman"/>
                <a:cs typeface="Times New Roman"/>
              </a:rPr>
              <a:t>з</a:t>
            </a:r>
            <a:r>
              <a:rPr dirty="0" sz="1800" spc="-60">
                <a:latin typeface="Times New Roman"/>
                <a:cs typeface="Times New Roman"/>
              </a:rPr>
              <a:t>у</a:t>
            </a:r>
            <a:r>
              <a:rPr dirty="0" sz="1800">
                <a:latin typeface="Times New Roman"/>
                <a:cs typeface="Times New Roman"/>
              </a:rPr>
              <a:t>л</a:t>
            </a:r>
            <a:r>
              <a:rPr dirty="0" sz="1800" spc="-80">
                <a:latin typeface="Times New Roman"/>
                <a:cs typeface="Times New Roman"/>
              </a:rPr>
              <a:t>ь</a:t>
            </a:r>
            <a:r>
              <a:rPr dirty="0" sz="1800" spc="25">
                <a:latin typeface="Times New Roman"/>
                <a:cs typeface="Times New Roman"/>
              </a:rPr>
              <a:t>т</a:t>
            </a:r>
            <a:r>
              <a:rPr dirty="0" sz="1800" spc="-45">
                <a:latin typeface="Times New Roman"/>
                <a:cs typeface="Times New Roman"/>
              </a:rPr>
              <a:t>а</a:t>
            </a:r>
            <a:r>
              <a:rPr dirty="0" sz="1800" spc="-20">
                <a:latin typeface="Times New Roman"/>
                <a:cs typeface="Times New Roman"/>
              </a:rPr>
              <a:t>т</a:t>
            </a:r>
            <a:r>
              <a:rPr dirty="0" sz="1800">
                <a:latin typeface="Times New Roman"/>
                <a:cs typeface="Times New Roman"/>
              </a:rPr>
              <a:t>ов	</a:t>
            </a:r>
            <a:r>
              <a:rPr dirty="0" sz="1800" spc="25">
                <a:latin typeface="Times New Roman"/>
                <a:cs typeface="Times New Roman"/>
              </a:rPr>
              <a:t>с</a:t>
            </a:r>
            <a:r>
              <a:rPr dirty="0" sz="1800" spc="-10">
                <a:latin typeface="Times New Roman"/>
                <a:cs typeface="Times New Roman"/>
              </a:rPr>
              <a:t>а</a:t>
            </a:r>
            <a:r>
              <a:rPr dirty="0" sz="1800" spc="-15">
                <a:latin typeface="Times New Roman"/>
                <a:cs typeface="Times New Roman"/>
              </a:rPr>
              <a:t>м</a:t>
            </a:r>
            <a:r>
              <a:rPr dirty="0" sz="1800" spc="-50">
                <a:latin typeface="Times New Roman"/>
                <a:cs typeface="Times New Roman"/>
              </a:rPr>
              <a:t>о</a:t>
            </a:r>
            <a:r>
              <a:rPr dirty="0" sz="1800">
                <a:latin typeface="Times New Roman"/>
                <a:cs typeface="Times New Roman"/>
              </a:rPr>
              <a:t>д</a:t>
            </a:r>
            <a:r>
              <a:rPr dirty="0" sz="1800" spc="-10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а</a:t>
            </a:r>
            <a:r>
              <a:rPr dirty="0" sz="1800" spc="5">
                <a:latin typeface="Times New Roman"/>
                <a:cs typeface="Times New Roman"/>
              </a:rPr>
              <a:t>г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 spc="40">
                <a:latin typeface="Times New Roman"/>
                <a:cs typeface="Times New Roman"/>
              </a:rPr>
              <a:t>о</a:t>
            </a:r>
            <a:r>
              <a:rPr dirty="0" sz="1800" spc="-10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тики,	</a:t>
            </a:r>
            <a:r>
              <a:rPr dirty="0" sz="1800" spc="-5">
                <a:latin typeface="Times New Roman"/>
                <a:cs typeface="Times New Roman"/>
              </a:rPr>
              <a:t>повы</a:t>
            </a:r>
            <a:r>
              <a:rPr dirty="0" sz="1800" spc="5">
                <a:latin typeface="Times New Roman"/>
                <a:cs typeface="Times New Roman"/>
              </a:rPr>
              <a:t>ш</a:t>
            </a:r>
            <a:r>
              <a:rPr dirty="0" sz="1800">
                <a:latin typeface="Times New Roman"/>
                <a:cs typeface="Times New Roman"/>
              </a:rPr>
              <a:t>ения	</a:t>
            </a:r>
            <a:r>
              <a:rPr dirty="0" sz="1800" spc="-35">
                <a:latin typeface="Times New Roman"/>
                <a:cs typeface="Times New Roman"/>
              </a:rPr>
              <a:t>к</a:t>
            </a:r>
            <a:r>
              <a:rPr dirty="0" sz="1800" spc="-80">
                <a:latin typeface="Times New Roman"/>
                <a:cs typeface="Times New Roman"/>
              </a:rPr>
              <a:t>а</a:t>
            </a:r>
            <a:r>
              <a:rPr dirty="0" sz="1800" spc="-10">
                <a:latin typeface="Times New Roman"/>
                <a:cs typeface="Times New Roman"/>
              </a:rPr>
              <a:t>ч</a:t>
            </a:r>
            <a:r>
              <a:rPr dirty="0" sz="1800" spc="50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с</a:t>
            </a:r>
            <a:r>
              <a:rPr dirty="0" sz="1800" spc="5">
                <a:latin typeface="Times New Roman"/>
                <a:cs typeface="Times New Roman"/>
              </a:rPr>
              <a:t>т</a:t>
            </a:r>
            <a:r>
              <a:rPr dirty="0" sz="1800" spc="-35">
                <a:latin typeface="Times New Roman"/>
                <a:cs typeface="Times New Roman"/>
              </a:rPr>
              <a:t>в</a:t>
            </a:r>
            <a:r>
              <a:rPr dirty="0" sz="1800">
                <a:latin typeface="Times New Roman"/>
                <a:cs typeface="Times New Roman"/>
              </a:rPr>
              <a:t>а	</a:t>
            </a:r>
            <a:r>
              <a:rPr dirty="0" sz="1800" spc="-5">
                <a:latin typeface="Times New Roman"/>
                <a:cs typeface="Times New Roman"/>
              </a:rPr>
              <a:t>пр</a:t>
            </a:r>
            <a:r>
              <a:rPr dirty="0" sz="1800" spc="-15">
                <a:latin typeface="Times New Roman"/>
                <a:cs typeface="Times New Roman"/>
              </a:rPr>
              <a:t>о</a:t>
            </a:r>
            <a:r>
              <a:rPr dirty="0" sz="1800">
                <a:latin typeface="Times New Roman"/>
                <a:cs typeface="Times New Roman"/>
              </a:rPr>
              <a:t>гр</a:t>
            </a:r>
            <a:r>
              <a:rPr dirty="0" sz="1800" spc="-10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ммы  </a:t>
            </a:r>
            <a:r>
              <a:rPr dirty="0" sz="1800">
                <a:latin typeface="Times New Roman"/>
                <a:cs typeface="Times New Roman"/>
              </a:rPr>
              <a:t>развития</a:t>
            </a:r>
            <a:r>
              <a:rPr dirty="0" sz="1800" spc="-10">
                <a:latin typeface="Times New Roman"/>
                <a:cs typeface="Times New Roman"/>
              </a:rPr>
              <a:t> проведено </a:t>
            </a:r>
            <a:r>
              <a:rPr dirty="0" sz="1800" spc="-5">
                <a:latin typeface="Times New Roman"/>
                <a:cs typeface="Times New Roman"/>
              </a:rPr>
              <a:t>обсуждение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педагогами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и с</a:t>
            </a:r>
            <a:r>
              <a:rPr dirty="0" sz="1800" spc="-5">
                <a:latin typeface="Times New Roman"/>
                <a:cs typeface="Times New Roman"/>
              </a:rPr>
              <a:t> родителями.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5" y="1117091"/>
            <a:ext cx="11417808" cy="51831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3782" y="296367"/>
            <a:ext cx="9582785" cy="76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Запланированы</a:t>
            </a:r>
            <a:r>
              <a:rPr dirty="0" sz="1800" spc="-5">
                <a:latin typeface="Times New Roman"/>
                <a:cs typeface="Times New Roman"/>
              </a:rPr>
              <a:t> следующие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мероприятия </a:t>
            </a:r>
            <a:r>
              <a:rPr dirty="0" sz="1800" spc="-5">
                <a:latin typeface="Times New Roman"/>
                <a:cs typeface="Times New Roman"/>
              </a:rPr>
              <a:t>по</a:t>
            </a:r>
            <a:r>
              <a:rPr dirty="0" sz="1800">
                <a:latin typeface="Times New Roman"/>
                <a:cs typeface="Times New Roman"/>
              </a:rPr>
              <a:t> реализации проекта</a:t>
            </a:r>
            <a:r>
              <a:rPr dirty="0" sz="1800" spc="-5">
                <a:latin typeface="Times New Roman"/>
                <a:cs typeface="Times New Roman"/>
              </a:rPr>
              <a:t> на</a:t>
            </a:r>
            <a:r>
              <a:rPr dirty="0" sz="1800">
                <a:latin typeface="Times New Roman"/>
                <a:cs typeface="Times New Roman"/>
              </a:rPr>
              <a:t> 3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года: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15"/>
              </a:spcBef>
            </a:pPr>
            <a:r>
              <a:rPr dirty="0" sz="1800" b="1">
                <a:latin typeface="Times New Roman"/>
                <a:cs typeface="Times New Roman"/>
              </a:rPr>
              <a:t>Описание</a:t>
            </a:r>
            <a:r>
              <a:rPr dirty="0" sz="1800" spc="1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конкретных</a:t>
            </a:r>
            <a:r>
              <a:rPr dirty="0" sz="1800" spc="3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действий,</a:t>
            </a:r>
            <a:r>
              <a:rPr dirty="0" sz="1800" spc="25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механизмов,</a:t>
            </a:r>
            <a:r>
              <a:rPr dirty="0" sz="1800" spc="3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инструментов</a:t>
            </a:r>
            <a:r>
              <a:rPr dirty="0" sz="1800" spc="3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мотивации</a:t>
            </a:r>
            <a:r>
              <a:rPr dirty="0" sz="1800" spc="2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школьной</a:t>
            </a:r>
            <a:r>
              <a:rPr dirty="0" sz="1800" spc="4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команды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МБОУ "Севская средняя школа№2"</dc:creator>
  <dc:title>Перспективный профиль развития МБОУ «Севская средняя школа №2»</dc:title>
  <dcterms:created xsi:type="dcterms:W3CDTF">2023-06-03T06:14:01Z</dcterms:created>
  <dcterms:modified xsi:type="dcterms:W3CDTF">2023-06-03T06:14:01Z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2023-06-03T00:00:00Z</vt:filetime>
  </property>
</Properties>
</file>