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9" r:id="rId4"/>
    <p:sldId id="260" r:id="rId5"/>
    <p:sldId id="261" r:id="rId6"/>
    <p:sldId id="264" r:id="rId7"/>
    <p:sldId id="265" r:id="rId8"/>
    <p:sldId id="262" r:id="rId9"/>
    <p:sldId id="269" r:id="rId10"/>
    <p:sldId id="266" r:id="rId11"/>
    <p:sldId id="274" r:id="rId12"/>
    <p:sldId id="275" r:id="rId13"/>
    <p:sldId id="27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33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8706C-5DCA-42E8-AE5F-823F0B9865D6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18AD0-BE6B-4C87-A68E-DFDE639F8B0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18AD0-BE6B-4C87-A68E-DFDE639F8B01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18AD0-BE6B-4C87-A68E-DFDE639F8B01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4550-1DB4-4176-8C39-0E84C8EFEAF8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C3FB-E0DF-4911-BBFA-841013CBE0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4550-1DB4-4176-8C39-0E84C8EFEAF8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C3FB-E0DF-4911-BBFA-841013CBE0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4550-1DB4-4176-8C39-0E84C8EFEAF8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C3FB-E0DF-4911-BBFA-841013CBE0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4550-1DB4-4176-8C39-0E84C8EFEAF8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C3FB-E0DF-4911-BBFA-841013CBE0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4550-1DB4-4176-8C39-0E84C8EFEAF8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C3FB-E0DF-4911-BBFA-841013CBE0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4550-1DB4-4176-8C39-0E84C8EFEAF8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C3FB-E0DF-4911-BBFA-841013CBE0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4550-1DB4-4176-8C39-0E84C8EFEAF8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C3FB-E0DF-4911-BBFA-841013CBE0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4550-1DB4-4176-8C39-0E84C8EFEAF8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C3FB-E0DF-4911-BBFA-841013CBE0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4550-1DB4-4176-8C39-0E84C8EFEAF8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C3FB-E0DF-4911-BBFA-841013CBE0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4550-1DB4-4176-8C39-0E84C8EFEAF8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C3FB-E0DF-4911-BBFA-841013CBE0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4550-1DB4-4176-8C39-0E84C8EFEAF8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C3FB-E0DF-4911-BBFA-841013CBE0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D4550-1DB4-4176-8C39-0E84C8EFEAF8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BC3FB-E0DF-4911-BBFA-841013CBE00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8.jpeg"/><Relationship Id="rId18" Type="http://schemas.openxmlformats.org/officeDocument/2006/relationships/hyperlink" Target="http://sem-schule.ru/wp-content/uploads/2022/02/IMG_20220208_130312.jpg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://sem-schule.ru/wp-content/uploads/2022/02/IMG_20220208_131218.jpg" TargetMode="External"/><Relationship Id="rId12" Type="http://schemas.openxmlformats.org/officeDocument/2006/relationships/image" Target="../media/image67.jpeg"/><Relationship Id="rId17" Type="http://schemas.openxmlformats.org/officeDocument/2006/relationships/image" Target="../media/image72.jpeg"/><Relationship Id="rId2" Type="http://schemas.openxmlformats.org/officeDocument/2006/relationships/image" Target="../media/image6.png"/><Relationship Id="rId16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11" Type="http://schemas.openxmlformats.org/officeDocument/2006/relationships/image" Target="../media/image66.jpeg"/><Relationship Id="rId5" Type="http://schemas.openxmlformats.org/officeDocument/2006/relationships/hyperlink" Target="http://sem-schule.ru/wp-content/uploads/2022/02/IMG_20220208_131210.jpg" TargetMode="External"/><Relationship Id="rId15" Type="http://schemas.openxmlformats.org/officeDocument/2006/relationships/image" Target="../media/image70.jpeg"/><Relationship Id="rId10" Type="http://schemas.openxmlformats.org/officeDocument/2006/relationships/hyperlink" Target="http://sem-schule.ru/wp-content/uploads/2022/02/IMG_20220208_125648.jpg" TargetMode="External"/><Relationship Id="rId19" Type="http://schemas.openxmlformats.org/officeDocument/2006/relationships/image" Target="../media/image73.jpeg"/><Relationship Id="rId4" Type="http://schemas.openxmlformats.org/officeDocument/2006/relationships/image" Target="../media/image62.jpeg"/><Relationship Id="rId9" Type="http://schemas.openxmlformats.org/officeDocument/2006/relationships/image" Target="../media/image65.png"/><Relationship Id="rId1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jpeg"/><Relationship Id="rId3" Type="http://schemas.openxmlformats.org/officeDocument/2006/relationships/image" Target="../media/image6.png"/><Relationship Id="rId7" Type="http://schemas.openxmlformats.org/officeDocument/2006/relationships/image" Target="../media/image83.jpeg"/><Relationship Id="rId12" Type="http://schemas.openxmlformats.org/officeDocument/2006/relationships/image" Target="../media/image8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7.png"/><Relationship Id="rId9" Type="http://schemas.openxmlformats.org/officeDocument/2006/relationships/image" Target="../media/image8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png"/><Relationship Id="rId7" Type="http://schemas.openxmlformats.org/officeDocument/2006/relationships/hyperlink" Target="http://sem-schule.ru/wp-content/uploads/2021/09/WhatsApp-Image-2021-09-17-at-17.04.04-1.jpeg" TargetMode="External"/><Relationship Id="rId12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hyperlink" Target="http://sem-schule.ru/wp-content/uploads/2021/09/WhatsApp-Image-2021-09-17-at-17.04.06.jpeg" TargetMode="External"/><Relationship Id="rId5" Type="http://schemas.openxmlformats.org/officeDocument/2006/relationships/image" Target="../media/image8.jpeg"/><Relationship Id="rId10" Type="http://schemas.openxmlformats.org/officeDocument/2006/relationships/image" Target="../media/image11.jpeg"/><Relationship Id="rId4" Type="http://schemas.openxmlformats.org/officeDocument/2006/relationships/hyperlink" Target="http://sem-schule.ru/wp-content/uploads/2021/09/IMG_20210917_133949.jpg" TargetMode="External"/><Relationship Id="rId9" Type="http://schemas.openxmlformats.org/officeDocument/2006/relationships/hyperlink" Target="http://sem-schule.ru/wp-content/uploads/2021/09/WhatsApp-Image-2021-09-17-at-17.04.05-1.jpe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image" Target="../media/image6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7.png"/><Relationship Id="rId10" Type="http://schemas.openxmlformats.org/officeDocument/2006/relationships/image" Target="../media/image22.png"/><Relationship Id="rId19" Type="http://schemas.openxmlformats.org/officeDocument/2006/relationships/image" Target="../media/image30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://sem-schule.ru/wp-content/uploads/2021/09/WhatsApp-Image-2021-09-17-at-17.04.06-1.jpeg" TargetMode="External"/><Relationship Id="rId7" Type="http://schemas.openxmlformats.org/officeDocument/2006/relationships/image" Target="../media/image3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em-schule.ru/wp-content/uploads/2022/09/IMG_20220923_113748.jp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7.png"/><Relationship Id="rId7" Type="http://schemas.openxmlformats.org/officeDocument/2006/relationships/image" Target="../media/image4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sem-schule.ru/wp-content/uploads/2022/01/WhatsApp-Image-2022-01-18-at-21.42.53-3.jpeg" TargetMode="External"/><Relationship Id="rId13" Type="http://schemas.openxmlformats.org/officeDocument/2006/relationships/image" Target="../media/image49.jpeg"/><Relationship Id="rId18" Type="http://schemas.openxmlformats.org/officeDocument/2006/relationships/image" Target="../media/image52.jpeg"/><Relationship Id="rId3" Type="http://schemas.openxmlformats.org/officeDocument/2006/relationships/image" Target="../media/image7.png"/><Relationship Id="rId7" Type="http://schemas.openxmlformats.org/officeDocument/2006/relationships/image" Target="../media/image46.jpeg"/><Relationship Id="rId12" Type="http://schemas.openxmlformats.org/officeDocument/2006/relationships/hyperlink" Target="http://sem-schule.ru/wp-content/uploads/2022/04/WhatsApp-Image-2022-04-25-at-18.41.28.jpeg" TargetMode="External"/><Relationship Id="rId17" Type="http://schemas.openxmlformats.org/officeDocument/2006/relationships/hyperlink" Target="http://sem-schule.ru/wp-content/uploads/2022/02/IMG_20220208_130312.jpg" TargetMode="External"/><Relationship Id="rId2" Type="http://schemas.openxmlformats.org/officeDocument/2006/relationships/image" Target="../media/image6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em-schule.ru/wp-content/uploads/2022/04/IMG_20220211_110042.jpg" TargetMode="External"/><Relationship Id="rId11" Type="http://schemas.openxmlformats.org/officeDocument/2006/relationships/image" Target="../media/image48.jpeg"/><Relationship Id="rId5" Type="http://schemas.openxmlformats.org/officeDocument/2006/relationships/image" Target="../media/image45.jpeg"/><Relationship Id="rId15" Type="http://schemas.openxmlformats.org/officeDocument/2006/relationships/image" Target="../media/image50.jpeg"/><Relationship Id="rId10" Type="http://schemas.openxmlformats.org/officeDocument/2006/relationships/hyperlink" Target="http://sem-schule.ru/wp-content/uploads/2022/01/WhatsApp-Image-2021-12-28-at-18.50.33.jpeg" TargetMode="External"/><Relationship Id="rId4" Type="http://schemas.openxmlformats.org/officeDocument/2006/relationships/hyperlink" Target="http://sem-schule.ru/wp-content/uploads/2023/01/WhatsApp-Image-2022-12-17-at-21.15.17.jpeg" TargetMode="External"/><Relationship Id="rId9" Type="http://schemas.openxmlformats.org/officeDocument/2006/relationships/image" Target="../media/image47.jpeg"/><Relationship Id="rId14" Type="http://schemas.openxmlformats.org/officeDocument/2006/relationships/hyperlink" Target="http://sem-schule.ru/wp-content/uploads/2022/01/WhatsApp-Image-2022-01-18-at-21.42.52-2.jpe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sem-schule.ru/wp-content/uploads/2023/01/20221223_114318.jpg" TargetMode="External"/><Relationship Id="rId13" Type="http://schemas.openxmlformats.org/officeDocument/2006/relationships/image" Target="../media/image58.jpeg"/><Relationship Id="rId3" Type="http://schemas.openxmlformats.org/officeDocument/2006/relationships/image" Target="../media/image7.png"/><Relationship Id="rId7" Type="http://schemas.openxmlformats.org/officeDocument/2006/relationships/image" Target="../media/image54.jpeg"/><Relationship Id="rId12" Type="http://schemas.openxmlformats.org/officeDocument/2006/relationships/image" Target="../media/image57.png"/><Relationship Id="rId2" Type="http://schemas.openxmlformats.org/officeDocument/2006/relationships/image" Target="../media/image6.png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em-schule.ru/wp-content/uploads/2021/09/WhatsApp-Image-2021-09-17-at-17.04.07.jpeg" TargetMode="External"/><Relationship Id="rId11" Type="http://schemas.openxmlformats.org/officeDocument/2006/relationships/image" Target="../media/image56.jpeg"/><Relationship Id="rId5" Type="http://schemas.openxmlformats.org/officeDocument/2006/relationships/image" Target="../media/image53.jpeg"/><Relationship Id="rId15" Type="http://schemas.openxmlformats.org/officeDocument/2006/relationships/image" Target="../media/image60.png"/><Relationship Id="rId10" Type="http://schemas.openxmlformats.org/officeDocument/2006/relationships/hyperlink" Target="http://sem-schule.ru/wp-content/uploads/2022/04/IMG_20220211_110051.jpg" TargetMode="External"/><Relationship Id="rId4" Type="http://schemas.openxmlformats.org/officeDocument/2006/relationships/hyperlink" Target="http://sem-schule.ru/wp-content/uploads/2022/02/IMG_20220208_131218.jpg" TargetMode="External"/><Relationship Id="rId9" Type="http://schemas.openxmlformats.org/officeDocument/2006/relationships/image" Target="../media/image55.jpeg"/><Relationship Id="rId14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age1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996876"/>
          </a:xfrm>
          <a:prstGeom prst="rect">
            <a:avLst/>
          </a:prstGeom>
        </p:spPr>
      </p:pic>
      <p:pic>
        <p:nvPicPr>
          <p:cNvPr id="5" name="image2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2844" y="0"/>
            <a:ext cx="3752850" cy="1181100"/>
          </a:xfrm>
          <a:prstGeom prst="rect">
            <a:avLst/>
          </a:prstGeom>
        </p:spPr>
      </p:pic>
      <p:pic>
        <p:nvPicPr>
          <p:cNvPr id="6" name="image5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2357430"/>
            <a:ext cx="1371600" cy="1914525"/>
          </a:xfrm>
          <a:prstGeom prst="rect">
            <a:avLst/>
          </a:prstGeom>
        </p:spPr>
      </p:pic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714480" y="0"/>
            <a:ext cx="7572428" cy="4286250"/>
            <a:chOff x="2714" y="-3236"/>
            <a:chExt cx="16486" cy="685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14" y="59"/>
              <a:ext cx="14048" cy="3562"/>
            </a:xfrm>
            <a:prstGeom prst="rect">
              <a:avLst/>
            </a:prstGeom>
            <a:noFill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671" y="-3236"/>
              <a:ext cx="4529" cy="4061"/>
            </a:xfrm>
            <a:prstGeom prst="rect">
              <a:avLst/>
            </a:prstGeom>
            <a:noFill/>
          </p:spPr>
        </p:pic>
      </p:grp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714480" y="2214554"/>
            <a:ext cx="6429420" cy="2182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731250" algn="l"/>
              </a:tabLst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Организация образовательной</a:t>
            </a:r>
            <a:r>
              <a:rPr kumimoji="0" lang="ru-RU" sz="26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деятельности в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центре образования</a:t>
            </a:r>
            <a:endParaRPr kumimoji="0" lang="ru-RU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731250" algn="l"/>
              </a:tabLst>
            </a:pPr>
            <a:r>
              <a:rPr kumimoji="0" lang="ru-RU" sz="2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естественно-научной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технологической</a:t>
            </a:r>
            <a:endParaRPr kumimoji="0" lang="ru-RU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731250" algn="l"/>
              </a:tabLst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направленностей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«Точка роста»</a:t>
            </a:r>
            <a:endParaRPr kumimoji="0" lang="ru-RU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731250" algn="l"/>
              </a:tabLst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МБОУ  СЕМЯЧКОВСКАЯ  СОШ</a:t>
            </a:r>
            <a:endParaRPr kumimoji="0" lang="ru-RU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5857884" y="5657671"/>
            <a:ext cx="314327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Трубчевский р-н,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с.Семячки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ул. Садовая, д. 9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Телефон: 8(48352)-33-38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semjchki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—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chkola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@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mail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ru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9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Прямоугольник 2"/>
          <p:cNvSpPr/>
          <p:nvPr/>
        </p:nvSpPr>
        <p:spPr>
          <a:xfrm>
            <a:off x="500034" y="142852"/>
            <a:ext cx="7286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Организация деятельности центра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DA0000"/>
                </a:solidFill>
                <a:effectLst/>
                <a:latin typeface="Cambria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DA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Точка роста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DA0000"/>
                </a:solidFill>
                <a:effectLst/>
                <a:latin typeface="Cambria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13.png"/>
          <p:cNvPicPr/>
          <p:nvPr/>
        </p:nvPicPr>
        <p:blipFill>
          <a:blip r:embed="rId3" cstate="print"/>
          <a:srcRect l="27480" t="12395" r="21728" b="9091"/>
          <a:stretch>
            <a:fillRect/>
          </a:stretch>
        </p:blipFill>
        <p:spPr>
          <a:xfrm>
            <a:off x="7786710" y="0"/>
            <a:ext cx="571504" cy="92869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00034" y="928670"/>
            <a:ext cx="81439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       Программы </a:t>
            </a:r>
            <a:r>
              <a:rPr lang="ru-RU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основного и дополнительного образования имеют практико-ориентированную направленность. </a:t>
            </a:r>
            <a:r>
              <a:rPr lang="ru-RU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Охват </a:t>
            </a:r>
            <a:r>
              <a:rPr lang="ru-RU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учащихся, осваивающих основные общеобразовательные программы по учебным предметам с использованием современного оборудования центра «Точка роста» </a:t>
            </a:r>
            <a:r>
              <a:rPr lang="ru-RU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в МБОУ Семячковская </a:t>
            </a:r>
            <a:r>
              <a:rPr lang="ru-RU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СОШ осуществлен на всех уровнях образования (НОО, ООО, СОО). Занятия проходят в урочное, внеурочное и каникулярное время. 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0" y="2780928"/>
          <a:ext cx="8858313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771"/>
                <a:gridCol w="2952771"/>
                <a:gridCol w="295277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Начальное общее образование</a:t>
                      </a:r>
                    </a:p>
                    <a:p>
                      <a:pPr algn="ctr"/>
                      <a:endParaRPr lang="ru-RU" sz="16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Основное</a:t>
                      </a:r>
                      <a:r>
                        <a:rPr lang="ru-RU" sz="1600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общее </a:t>
                      </a:r>
                    </a:p>
                    <a:p>
                      <a:pPr algn="ctr"/>
                      <a:r>
                        <a:rPr lang="ru-RU" sz="1600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6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Среднее общее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образование</a:t>
                      </a:r>
                    </a:p>
                    <a:p>
                      <a:pPr algn="ctr"/>
                      <a:endParaRPr lang="ru-RU" sz="1600" dirty="0" smtClean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429000"/>
            <a:ext cx="1857388" cy="1357322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</p:spPr>
      </p:pic>
      <p:pic>
        <p:nvPicPr>
          <p:cNvPr id="18" name="Рисунок 17" descr="http://sem-schule.ru/wp-content/uploads/2022/02/IMG_20220208_131210-1024x768.jpg">
            <a:hlinkClick r:id="rId5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3933056"/>
            <a:ext cx="1504947" cy="1143008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19" name="Рисунок 18" descr="http://sem-schule.ru/wp-content/uploads/2022/02/IMG_20220208_131218-1024x768.jpg">
            <a:hlinkClick r:id="rId7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4941168"/>
            <a:ext cx="1785950" cy="1143008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20" name="Рисунок 19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19672" y="5445224"/>
            <a:ext cx="1571636" cy="128586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</p:spPr>
      </p:pic>
      <p:pic>
        <p:nvPicPr>
          <p:cNvPr id="21" name="Рисунок 20" descr="http://sem-schule.ru/wp-content/uploads/2022/02/IMG_20220208_125648-1024x768.jpg">
            <a:hlinkClick r:id="rId10"/>
          </p:cNvPr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14679" y="3500438"/>
            <a:ext cx="1714512" cy="1285884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22" name="Picture 1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2000" y="4143380"/>
            <a:ext cx="1500198" cy="1143008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</p:spPr>
      </p:pic>
      <p:pic>
        <p:nvPicPr>
          <p:cNvPr id="23" name="Рисунок 22" descr="https://sun9-55.userapi.com/impg/dZQBy1L2o4DIR4mI-AHkf-TdYENyCqbSGT8s3g/ELQ7FivxJLY.jpg?size=768x1024&amp;quality=95&amp;sign=be8d06212f64da4e0a8e344801e258fa&amp;type=album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14678" y="4929198"/>
            <a:ext cx="1714512" cy="1285884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24" name="Рисунок 23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43438" y="5572139"/>
            <a:ext cx="1454137" cy="1169229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25" name="Рисунок 24" descr="https://sun9-35.userapi.com/impg/Y7NX68iqW4QWeXRGUK-UJ-huUZfFoseHVYHihQ/f3jP2Gl9p5c.jpg?size=2560x1441&amp;quality=95&amp;sign=3c9a9641c45761b126c8ce33dcfc52e0&amp;type=album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236296" y="3501008"/>
            <a:ext cx="1760083" cy="1225276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17" name="Рисунок 16" descr="C:\Users\User\Downloads\IMG_20210528_122019.jpg"/>
          <p:cNvPicPr/>
          <p:nvPr/>
        </p:nvPicPr>
        <p:blipFill>
          <a:blip r:embed="rId16" cstate="print"/>
          <a:srcRect l="20107" t="10465"/>
          <a:stretch>
            <a:fillRect/>
          </a:stretch>
        </p:blipFill>
        <p:spPr bwMode="auto">
          <a:xfrm>
            <a:off x="6372200" y="4077072"/>
            <a:ext cx="1261110" cy="136815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6" name="Рисунок 25" descr="C:\Users\User\Downloads\IMG_20220208_123955.jpg"/>
          <p:cNvPicPr/>
          <p:nvPr/>
        </p:nvPicPr>
        <p:blipFill>
          <a:blip r:embed="rId17" cstate="print"/>
          <a:srcRect l="4545" t="10216" r="13636"/>
          <a:stretch>
            <a:fillRect/>
          </a:stretch>
        </p:blipFill>
        <p:spPr bwMode="auto">
          <a:xfrm>
            <a:off x="7308304" y="4869160"/>
            <a:ext cx="1728192" cy="126568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7" name="Рисунок 26" descr="http://sem-schule.ru/wp-content/uploads/2022/02/IMG_20220208_130312-1024x768.jpg">
            <a:hlinkClick r:id="rId18"/>
          </p:cNvPr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228184" y="5589240"/>
            <a:ext cx="1656184" cy="11521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9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643314"/>
            <a:ext cx="1571636" cy="2286016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2285992"/>
            <a:ext cx="1643074" cy="2286016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3714752"/>
            <a:ext cx="1643074" cy="2286016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928670"/>
            <a:ext cx="1500198" cy="2214578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</p:spPr>
      </p:pic>
      <p:pic>
        <p:nvPicPr>
          <p:cNvPr id="11" name="image13.png"/>
          <p:cNvPicPr/>
          <p:nvPr/>
        </p:nvPicPr>
        <p:blipFill>
          <a:blip r:embed="rId7" cstate="print"/>
          <a:srcRect l="27480" t="12395" r="21728" b="9091"/>
          <a:stretch>
            <a:fillRect/>
          </a:stretch>
        </p:blipFill>
        <p:spPr>
          <a:xfrm>
            <a:off x="6929454" y="0"/>
            <a:ext cx="785818" cy="1142984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000364" y="4286256"/>
            <a:ext cx="2928958" cy="2214578"/>
          </a:xfrm>
          <a:prstGeom prst="rect">
            <a:avLst/>
          </a:prstGeom>
          <a:ln>
            <a:solidFill>
              <a:srgbClr val="0066FF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71472" y="142852"/>
            <a:ext cx="77867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Проекты 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центра  </a:t>
            </a:r>
            <a:r>
              <a:rPr lang="ru-RU" sz="2400" b="1" dirty="0" smtClean="0">
                <a:solidFill>
                  <a:srgbClr val="DA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«Точка роста»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57884" y="2285992"/>
            <a:ext cx="1571636" cy="2214578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857232"/>
            <a:ext cx="1571635" cy="2214578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9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0008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0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6F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Результаты работы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2D75B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центра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DA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«Точка роста»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13.png"/>
          <p:cNvPicPr/>
          <p:nvPr/>
        </p:nvPicPr>
        <p:blipFill>
          <a:blip r:embed="rId4" cstate="print"/>
          <a:srcRect l="27480" t="12395" r="21728" b="9091"/>
          <a:stretch>
            <a:fillRect/>
          </a:stretch>
        </p:blipFill>
        <p:spPr>
          <a:xfrm>
            <a:off x="7786710" y="1"/>
            <a:ext cx="500066" cy="714356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42844" y="500043"/>
            <a:ext cx="88583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Согласно утвержденному плану учебно-воспитательных, внеурочных,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социокультурных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мероприятий центра «Точка роста» на 2022-2023 учебный год, учащиеся центра, кроме занятий по программам основного и дополнительного образования, участвовали в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мероприятиях разного уровня. Всего в центре  было проведено 97 мероприятий: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мероприятия школьного уровня – 48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мероприятия муниципального уровня -  10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мероприятия регионального уровня – 4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мероприятия Всероссийского уровня - 32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just"/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42844" y="2857496"/>
          <a:ext cx="885831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771"/>
                <a:gridCol w="2952771"/>
                <a:gridCol w="2952771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" name="Рисунок 19" descr="E:\IMG_20230913_122033.jpg"/>
          <p:cNvPicPr/>
          <p:nvPr/>
        </p:nvPicPr>
        <p:blipFill>
          <a:blip r:embed="rId5" cstate="print"/>
          <a:srcRect l="7692" r="11538"/>
          <a:stretch>
            <a:fillRect/>
          </a:stretch>
        </p:blipFill>
        <p:spPr bwMode="auto">
          <a:xfrm>
            <a:off x="107504" y="4149080"/>
            <a:ext cx="1500198" cy="1214446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22" name="Рисунок 21" descr="E:\IMG_20230913_121954.jpg"/>
          <p:cNvPicPr/>
          <p:nvPr/>
        </p:nvPicPr>
        <p:blipFill>
          <a:blip r:embed="rId6" cstate="print"/>
          <a:srcRect l="7692" r="11538"/>
          <a:stretch>
            <a:fillRect/>
          </a:stretch>
        </p:blipFill>
        <p:spPr bwMode="auto">
          <a:xfrm>
            <a:off x="1357290" y="4857760"/>
            <a:ext cx="1811030" cy="1347062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23" name="Рисунок 22" descr="E:\IMG_20230913_12015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5572116"/>
            <a:ext cx="1785950" cy="1285884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12" name="Рисунок 11" descr="F:\ТОЧКА РОСТА\IMG_20230914_09465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520" y="4071942"/>
            <a:ext cx="1571636" cy="121444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" name="Рисунок 12" descr="https://sun9-56.userapi.com/impg/v94FoU9CpB-Kpg5GHsVLkyTEht8Ev_uIvI5Ygg/h-aJY1E4gYk.jpg?size=2560x1441&amp;quality=95&amp;sign=bdd82c64b48048bf5fc180205bea3a40&amp;type=album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15074" y="4857760"/>
            <a:ext cx="1714512" cy="121444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4" name="Рисунок 13" descr="https://sun9-78.userapi.com/impg/eiMYephLfRuFT6ANfH1Bg9bw2IdJG72XOk4zTg/bHtBrJFQLco.jpg?size=2560x1441&amp;quality=95&amp;sign=86d704bfebb2d50912db4cb05fab8781&amp;type=album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86314" y="5572140"/>
            <a:ext cx="1785950" cy="12858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5" name="Рисунок 14" descr="F:\ТОЧКА РОСТА\Новая папка\2023-09-14_001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71670" y="2857496"/>
            <a:ext cx="1500198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F:\ТОЧКА РОСТА\Новая папка\2023-09-14_002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00694" y="2857496"/>
            <a:ext cx="1462088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F:\ТОЧКА РОСТА\Новая папка\2023-09-14_003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14744" y="3500438"/>
            <a:ext cx="14859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9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285720" y="2857496"/>
            <a:ext cx="864399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928670"/>
            <a:ext cx="80010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2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каждого ребенка есть ориентир – найти "свою точку роста" и развиваться в том направлении, которое ему интересно, воплощать свои самые смелые мечты.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9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Прямоугольник 2"/>
          <p:cNvSpPr/>
          <p:nvPr/>
        </p:nvSpPr>
        <p:spPr>
          <a:xfrm>
            <a:off x="142844" y="1"/>
            <a:ext cx="83582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Открытие центра </a:t>
            </a:r>
            <a:r>
              <a:rPr lang="ru-RU" sz="2800" b="1" dirty="0" err="1" smtClean="0">
                <a:solidFill>
                  <a:srgbClr val="0070C0"/>
                </a:solidFill>
              </a:rPr>
              <a:t>естественно-научной</a:t>
            </a:r>
            <a:r>
              <a:rPr lang="ru-RU" sz="2800" b="1" dirty="0" smtClean="0">
                <a:solidFill>
                  <a:srgbClr val="0070C0"/>
                </a:solidFill>
              </a:rPr>
              <a:t> и технологической направленностей </a:t>
            </a:r>
            <a:r>
              <a:rPr lang="ru-RU" sz="2800" b="1" dirty="0" smtClean="0">
                <a:solidFill>
                  <a:srgbClr val="C00000"/>
                </a:solidFill>
              </a:rPr>
              <a:t>«Точка роста»</a:t>
            </a:r>
            <a:r>
              <a:rPr lang="ru-RU" sz="2800" dirty="0" smtClean="0">
                <a:solidFill>
                  <a:srgbClr val="0070C0"/>
                </a:solidFill>
              </a:rPr>
              <a:t/>
            </a:r>
            <a:br>
              <a:rPr lang="ru-RU" sz="2800" dirty="0" smtClean="0">
                <a:solidFill>
                  <a:srgbClr val="0070C0"/>
                </a:solidFill>
              </a:rPr>
            </a:br>
            <a:endParaRPr lang="ru-RU" sz="2800" dirty="0"/>
          </a:p>
        </p:txBody>
      </p:sp>
      <p:pic>
        <p:nvPicPr>
          <p:cNvPr id="4" name="image13.png"/>
          <p:cNvPicPr/>
          <p:nvPr/>
        </p:nvPicPr>
        <p:blipFill>
          <a:blip r:embed="rId3" cstate="print"/>
          <a:srcRect l="16867" t="8081" r="15663" b="9091"/>
          <a:stretch>
            <a:fillRect/>
          </a:stretch>
        </p:blipFill>
        <p:spPr>
          <a:xfrm>
            <a:off x="8215338" y="0"/>
            <a:ext cx="600075" cy="800100"/>
          </a:xfrm>
          <a:prstGeom prst="rect">
            <a:avLst/>
          </a:prstGeom>
        </p:spPr>
      </p:pic>
      <p:pic>
        <p:nvPicPr>
          <p:cNvPr id="5" name="Содержимое 3" descr="http://sem-schule.ru/wp-content/uploads/2021/09/IMG_20210917_133949-1024x768.jpg">
            <a:hlinkClick r:id="rId4"/>
          </p:cNvPr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6" y="1000109"/>
            <a:ext cx="2786050" cy="2286015"/>
          </a:xfrm>
          <a:prstGeom prst="rect">
            <a:avLst/>
          </a:prstGeom>
          <a:ln w="28575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http://sem-schule.ru/wp-content/uploads/2021/09/IMG_20210917_133949-1024x768.jpg">
            <a:hlinkClick r:id="rId4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1000109"/>
            <a:ext cx="2928958" cy="2571767"/>
          </a:xfrm>
          <a:prstGeom prst="rect">
            <a:avLst/>
          </a:prstGeom>
          <a:ln w="28575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http://sem-schule.ru/wp-content/uploads/2021/09/WhatsApp-Image-2021-09-17-at-17.04.04-1-1024x768.jpeg">
            <a:hlinkClick r:id="rId7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1000108"/>
            <a:ext cx="2881307" cy="2214577"/>
          </a:xfrm>
          <a:prstGeom prst="rect">
            <a:avLst/>
          </a:prstGeom>
          <a:ln w="28575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http://sem-schule.ru/wp-content/uploads/2021/09/WhatsApp-Image-2021-09-17-at-17.04.05-1-1024x768.jpeg">
            <a:hlinkClick r:id="rId9"/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2844" y="4071942"/>
            <a:ext cx="2786082" cy="2428873"/>
          </a:xfrm>
          <a:prstGeom prst="rect">
            <a:avLst/>
          </a:prstGeom>
          <a:ln w="28575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http://sem-schule.ru/wp-content/uploads/2021/09/WhatsApp-Image-2021-09-17-at-17.04.06-1024x768.jpeg">
            <a:hlinkClick r:id="rId11"/>
          </p:cNvPr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43636" y="4143380"/>
            <a:ext cx="2881307" cy="2428873"/>
          </a:xfrm>
          <a:prstGeom prst="rect">
            <a:avLst/>
          </a:prstGeom>
          <a:ln w="28575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928926" y="3714752"/>
          <a:ext cx="3143272" cy="3000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3272"/>
              </a:tblGrid>
              <a:tr h="3000396">
                <a:tc>
                  <a:txBody>
                    <a:bodyPr/>
                    <a:lstStyle/>
                    <a:p>
                      <a:pPr algn="just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800" b="1" kern="120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b="0" kern="120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Центр образования </a:t>
                      </a:r>
                      <a:r>
                        <a:rPr lang="ru-RU" sz="1300" b="0" kern="120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естественно-научной</a:t>
                      </a:r>
                      <a:r>
                        <a:rPr lang="ru-RU" sz="1300" b="0" kern="120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 технологической направленностей «Точка роста»  на базе МБОУ Семячковской СОШ создан в 2021 году в рамках федерального проекта «Современная школа» национального проекта «Образование». Призван обеспечить повышение охвата обучающихся программами общего и дополнительного образования     </a:t>
                      </a:r>
                      <a:r>
                        <a:rPr lang="ru-RU" sz="1300" b="0" kern="120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естественно-научной</a:t>
                      </a:r>
                      <a:r>
                        <a:rPr lang="ru-RU" sz="1300" b="0" kern="120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 технологической направленностей с использованием современного оборудования.</a:t>
                      </a:r>
                      <a:endParaRPr lang="ru-RU" sz="1300" b="0" dirty="0">
                        <a:ln>
                          <a:noFill/>
                        </a:ln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9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4296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70C0"/>
                </a:solidFill>
              </a:rPr>
              <a:t>Организация образовательного пространства центра </a:t>
            </a:r>
            <a:r>
              <a:rPr lang="ru-RU" sz="2200" b="1" dirty="0">
                <a:solidFill>
                  <a:srgbClr val="C00000"/>
                </a:solidFill>
              </a:rPr>
              <a:t>«Точка </a:t>
            </a:r>
            <a:r>
              <a:rPr lang="ru-RU" sz="2200" b="1" dirty="0" smtClean="0">
                <a:solidFill>
                  <a:srgbClr val="C00000"/>
                </a:solidFill>
              </a:rPr>
              <a:t>роста»</a:t>
            </a:r>
            <a:endParaRPr lang="ru-RU" sz="2200" dirty="0">
              <a:solidFill>
                <a:srgbClr val="C00000"/>
              </a:solidFill>
            </a:endParaRPr>
          </a:p>
        </p:txBody>
      </p:sp>
      <p:pic>
        <p:nvPicPr>
          <p:cNvPr id="5" name="image13.png"/>
          <p:cNvPicPr/>
          <p:nvPr/>
        </p:nvPicPr>
        <p:blipFill>
          <a:blip r:embed="rId3" cstate="print"/>
          <a:srcRect l="16867" t="8081" r="15663" b="9091"/>
          <a:stretch>
            <a:fillRect/>
          </a:stretch>
        </p:blipFill>
        <p:spPr>
          <a:xfrm>
            <a:off x="8358214" y="-71462"/>
            <a:ext cx="600075" cy="800100"/>
          </a:xfrm>
          <a:prstGeom prst="rect">
            <a:avLst/>
          </a:prstGeom>
        </p:spPr>
      </p:pic>
      <p:pic>
        <p:nvPicPr>
          <p:cNvPr id="19457" name="image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1200" y="679450"/>
            <a:ext cx="492125" cy="628650"/>
          </a:xfrm>
          <a:prstGeom prst="rect">
            <a:avLst/>
          </a:prstGeom>
          <a:noFill/>
        </p:spPr>
      </p:pic>
      <p:sp>
        <p:nvSpPr>
          <p:cNvPr id="19478" name="Rectangle 2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479" name="Rectangle 23"/>
          <p:cNvSpPr>
            <a:spLocks noChangeArrowheads="1"/>
          </p:cNvSpPr>
          <p:nvPr/>
        </p:nvSpPr>
        <p:spPr bwMode="auto">
          <a:xfrm>
            <a:off x="428596" y="785794"/>
            <a:ext cx="828680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11863" algn="ctr"/>
                <a:tab pos="891222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Центр обеспечен современным оборудованием для реализации основных и дополнительных  общеобразовательных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общеразвивающих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программ, созданы рабочие зоны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предметным областям.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9" name="Таблица 28"/>
          <p:cNvGraphicFramePr>
            <a:graphicFrameLocks noGrp="1"/>
          </p:cNvGraphicFramePr>
          <p:nvPr/>
        </p:nvGraphicFramePr>
        <p:xfrm>
          <a:off x="3214678" y="1857365"/>
          <a:ext cx="2857520" cy="431743"/>
        </p:xfrm>
        <a:graphic>
          <a:graphicData uri="http://schemas.openxmlformats.org/drawingml/2006/table">
            <a:tbl>
              <a:tblPr/>
              <a:tblGrid>
                <a:gridCol w="1428682"/>
                <a:gridCol w="1428838"/>
              </a:tblGrid>
              <a:tr h="230246">
                <a:tc gridSpan="2">
                  <a:txBody>
                    <a:bodyPr/>
                    <a:lstStyle/>
                    <a:p>
                      <a:pPr marL="2159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800" b="1" spc="-5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2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Холл</a:t>
                      </a:r>
                      <a:endParaRPr lang="ru-RU" sz="2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742" marR="3574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6943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endParaRPr lang="ru-RU" sz="600" b="1" spc="-5">
                        <a:solidFill>
                          <a:srgbClr val="2D75B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742" marR="3574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endParaRPr lang="ru-RU" sz="600" b="1" spc="-5" dirty="0">
                        <a:solidFill>
                          <a:srgbClr val="2D75B6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742" marR="3574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9481" name="Picture 25" descr="http://sem-schule.ru/wp-content/uploads/2021/09/IMG_20210913_100855-1024x7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285992"/>
            <a:ext cx="4000528" cy="3000396"/>
          </a:xfrm>
          <a:prstGeom prst="rect">
            <a:avLst/>
          </a:prstGeom>
          <a:noFill/>
        </p:spPr>
      </p:pic>
      <p:pic>
        <p:nvPicPr>
          <p:cNvPr id="19480" name="Рисунок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3500438"/>
            <a:ext cx="4786314" cy="3133738"/>
          </a:xfrm>
          <a:prstGeom prst="rect">
            <a:avLst/>
          </a:prstGeom>
          <a:noFill/>
        </p:spPr>
      </p:pic>
      <p:sp>
        <p:nvSpPr>
          <p:cNvPr id="19482" name="Rectangle 2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9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470" y="0"/>
            <a:ext cx="9144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0" y="1071546"/>
            <a:ext cx="9144000" cy="1000132"/>
            <a:chOff x="2506" y="-7"/>
            <a:chExt cx="14816" cy="2487"/>
          </a:xfrm>
        </p:grpSpPr>
        <p:pic>
          <p:nvPicPr>
            <p:cNvPr id="4" name="Picture 2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" y="2"/>
              <a:ext cx="14796" cy="2468"/>
            </a:xfrm>
            <a:prstGeom prst="rect">
              <a:avLst/>
            </a:prstGeom>
            <a:noFill/>
          </p:spPr>
        </p:pic>
        <p:sp>
          <p:nvSpPr>
            <p:cNvPr id="5" name="Freeform 20"/>
            <p:cNvSpPr>
              <a:spLocks/>
            </p:cNvSpPr>
            <p:nvPr/>
          </p:nvSpPr>
          <p:spPr bwMode="auto">
            <a:xfrm>
              <a:off x="2515" y="2"/>
              <a:ext cx="14796" cy="24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796" y="0"/>
                </a:cxn>
                <a:cxn ang="0">
                  <a:pos x="14796" y="1518"/>
                </a:cxn>
                <a:cxn ang="0">
                  <a:pos x="7629" y="1518"/>
                </a:cxn>
                <a:cxn ang="0">
                  <a:pos x="7629" y="1851"/>
                </a:cxn>
                <a:cxn ang="0">
                  <a:pos x="7974" y="1851"/>
                </a:cxn>
                <a:cxn ang="0">
                  <a:pos x="7398" y="2468"/>
                </a:cxn>
                <a:cxn ang="0">
                  <a:pos x="6822" y="1851"/>
                </a:cxn>
                <a:cxn ang="0">
                  <a:pos x="7167" y="1851"/>
                </a:cxn>
                <a:cxn ang="0">
                  <a:pos x="7167" y="1518"/>
                </a:cxn>
                <a:cxn ang="0">
                  <a:pos x="0" y="1518"/>
                </a:cxn>
                <a:cxn ang="0">
                  <a:pos x="0" y="0"/>
                </a:cxn>
              </a:cxnLst>
              <a:rect l="0" t="0" r="r" b="b"/>
              <a:pathLst>
                <a:path w="14796" h="2468">
                  <a:moveTo>
                    <a:pt x="0" y="0"/>
                  </a:moveTo>
                  <a:lnTo>
                    <a:pt x="14796" y="0"/>
                  </a:lnTo>
                  <a:lnTo>
                    <a:pt x="14796" y="1518"/>
                  </a:lnTo>
                  <a:lnTo>
                    <a:pt x="7629" y="1518"/>
                  </a:lnTo>
                  <a:lnTo>
                    <a:pt x="7629" y="1851"/>
                  </a:lnTo>
                  <a:lnTo>
                    <a:pt x="7974" y="1851"/>
                  </a:lnTo>
                  <a:lnTo>
                    <a:pt x="7398" y="2468"/>
                  </a:lnTo>
                  <a:lnTo>
                    <a:pt x="6822" y="1851"/>
                  </a:lnTo>
                  <a:lnTo>
                    <a:pt x="7167" y="1851"/>
                  </a:lnTo>
                  <a:lnTo>
                    <a:pt x="7167" y="1518"/>
                  </a:lnTo>
                  <a:lnTo>
                    <a:pt x="0" y="151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192">
              <a:solidFill>
                <a:srgbClr val="5B9BD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6" name="Picture 1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66" y="1845"/>
              <a:ext cx="488" cy="473"/>
            </a:xfrm>
            <a:prstGeom prst="rect">
              <a:avLst/>
            </a:prstGeom>
            <a:noFill/>
          </p:spPr>
        </p:pic>
        <p:pic>
          <p:nvPicPr>
            <p:cNvPr id="7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60" y="1908"/>
              <a:ext cx="308" cy="296"/>
            </a:xfrm>
            <a:prstGeom prst="rect">
              <a:avLst/>
            </a:prstGeom>
            <a:noFill/>
          </p:spPr>
        </p:pic>
        <p:pic>
          <p:nvPicPr>
            <p:cNvPr id="8" name="Picture 1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753" y="1903"/>
              <a:ext cx="317" cy="305"/>
            </a:xfrm>
            <a:prstGeom prst="rect">
              <a:avLst/>
            </a:prstGeom>
            <a:noFill/>
          </p:spPr>
        </p:pic>
        <p:pic>
          <p:nvPicPr>
            <p:cNvPr id="9" name="Picture 1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630" y="1908"/>
              <a:ext cx="310" cy="296"/>
            </a:xfrm>
            <a:prstGeom prst="rect">
              <a:avLst/>
            </a:prstGeom>
            <a:noFill/>
          </p:spPr>
        </p:pic>
        <p:pic>
          <p:nvPicPr>
            <p:cNvPr id="10" name="Picture 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625" y="1903"/>
              <a:ext cx="320" cy="305"/>
            </a:xfrm>
            <a:prstGeom prst="rect">
              <a:avLst/>
            </a:prstGeom>
            <a:noFill/>
          </p:spPr>
        </p:pic>
        <p:pic>
          <p:nvPicPr>
            <p:cNvPr id="11" name="Picture 1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716" y="1958"/>
              <a:ext cx="140" cy="132"/>
            </a:xfrm>
            <a:prstGeom prst="rect">
              <a:avLst/>
            </a:prstGeom>
            <a:noFill/>
          </p:spPr>
        </p:pic>
        <p:pic>
          <p:nvPicPr>
            <p:cNvPr id="12" name="Picture 1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379" y="1953"/>
              <a:ext cx="142" cy="132"/>
            </a:xfrm>
            <a:prstGeom prst="rect">
              <a:avLst/>
            </a:prstGeom>
            <a:noFill/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041" y="1968"/>
              <a:ext cx="142" cy="132"/>
            </a:xfrm>
            <a:prstGeom prst="rect">
              <a:avLst/>
            </a:prstGeom>
            <a:noFill/>
          </p:spPr>
        </p:pic>
        <p:pic>
          <p:nvPicPr>
            <p:cNvPr id="14" name="Picture 1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706" y="1963"/>
              <a:ext cx="142" cy="132"/>
            </a:xfrm>
            <a:prstGeom prst="rect">
              <a:avLst/>
            </a:prstGeom>
            <a:noFill/>
          </p:spPr>
        </p:pic>
        <p:pic>
          <p:nvPicPr>
            <p:cNvPr id="15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932" y="1972"/>
              <a:ext cx="140" cy="132"/>
            </a:xfrm>
            <a:prstGeom prst="rect">
              <a:avLst/>
            </a:prstGeom>
            <a:noFill/>
          </p:spPr>
        </p:pic>
        <p:pic>
          <p:nvPicPr>
            <p:cNvPr id="16" name="Picture 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8371" y="1975"/>
              <a:ext cx="140" cy="135"/>
            </a:xfrm>
            <a:prstGeom prst="rect">
              <a:avLst/>
            </a:prstGeom>
            <a:noFill/>
          </p:spPr>
        </p:pic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301" y="1958"/>
              <a:ext cx="142" cy="132"/>
            </a:xfrm>
            <a:prstGeom prst="rect">
              <a:avLst/>
            </a:prstGeom>
            <a:noFill/>
          </p:spPr>
        </p:pic>
        <p:pic>
          <p:nvPicPr>
            <p:cNvPr id="18" name="Picture 7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0639" y="1963"/>
              <a:ext cx="142" cy="132"/>
            </a:xfrm>
            <a:prstGeom prst="rect">
              <a:avLst/>
            </a:prstGeom>
            <a:noFill/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1966" y="1972"/>
              <a:ext cx="142" cy="132"/>
            </a:xfrm>
            <a:prstGeom prst="rect">
              <a:avLst/>
            </a:prstGeom>
            <a:noFill/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2631" y="1968"/>
              <a:ext cx="140" cy="132"/>
            </a:xfrm>
            <a:prstGeom prst="rect">
              <a:avLst/>
            </a:prstGeom>
            <a:noFill/>
          </p:spPr>
        </p:pic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3293" y="1982"/>
              <a:ext cx="140" cy="132"/>
            </a:xfrm>
            <a:prstGeom prst="rect">
              <a:avLst/>
            </a:prstGeom>
            <a:noFill/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3857" y="1977"/>
              <a:ext cx="137" cy="132"/>
            </a:xfrm>
            <a:prstGeom prst="rect">
              <a:avLst/>
            </a:prstGeom>
            <a:noFill/>
          </p:spPr>
        </p:pic>
      </p:grpSp>
      <p:sp>
        <p:nvSpPr>
          <p:cNvPr id="23" name="Прямоугольник 22"/>
          <p:cNvSpPr/>
          <p:nvPr/>
        </p:nvSpPr>
        <p:spPr>
          <a:xfrm>
            <a:off x="500034" y="142852"/>
            <a:ext cx="72866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Организация образовательного пространства центра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«Точка роста»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24" name="image13.png"/>
          <p:cNvPicPr/>
          <p:nvPr/>
        </p:nvPicPr>
        <p:blipFill>
          <a:blip r:embed="rId15" cstate="print"/>
          <a:srcRect l="16867" t="8081" r="15663" b="9091"/>
          <a:stretch>
            <a:fillRect/>
          </a:stretch>
        </p:blipFill>
        <p:spPr>
          <a:xfrm>
            <a:off x="7715272" y="0"/>
            <a:ext cx="714380" cy="1000108"/>
          </a:xfrm>
          <a:prstGeom prst="rect">
            <a:avLst/>
          </a:prstGeom>
        </p:spPr>
      </p:pic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0" y="1214422"/>
          <a:ext cx="9001156" cy="487680"/>
        </p:xfrm>
        <a:graphic>
          <a:graphicData uri="http://schemas.openxmlformats.org/drawingml/2006/table">
            <a:tbl>
              <a:tblPr/>
              <a:tblGrid>
                <a:gridCol w="4186517"/>
                <a:gridCol w="4814639"/>
              </a:tblGrid>
              <a:tr h="142876">
                <a:tc>
                  <a:txBody>
                    <a:bodyPr/>
                    <a:lstStyle/>
                    <a:p>
                      <a:pPr marL="8509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Лаборатория</a:t>
                      </a:r>
                      <a:r>
                        <a:rPr lang="ru-RU" sz="1600" b="1" spc="-385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600" b="1" spc="-385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         </a:t>
                      </a:r>
                      <a:r>
                        <a:rPr lang="ru-RU" sz="1600" b="1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базе</a:t>
                      </a:r>
                      <a:r>
                        <a:rPr lang="ru-RU" sz="1600" b="1" spc="-10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кабинета </a:t>
                      </a:r>
                      <a:endParaRPr lang="ru-RU" sz="1600" b="1" dirty="0" smtClean="0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8509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физики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53" marR="354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spc="-5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Лаборатория  </a:t>
                      </a:r>
                      <a:r>
                        <a:rPr lang="ru-RU" sz="1600" b="1" spc="-390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 базе</a:t>
                      </a:r>
                      <a:r>
                        <a:rPr lang="ru-RU" sz="1600" b="1" spc="-10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кабинета </a:t>
                      </a:r>
                      <a:r>
                        <a:rPr lang="ru-RU" sz="1600" b="1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химии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 </a:t>
                      </a:r>
                      <a:r>
                        <a:rPr lang="ru-RU" sz="1600" b="1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биологии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53" marR="354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2844" y="2071678"/>
            <a:ext cx="385765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072066" y="4429132"/>
            <a:ext cx="392909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Рисунок 27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42844" y="4429132"/>
            <a:ext cx="3857651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143504" y="2071678"/>
            <a:ext cx="3852869" cy="221457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9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0"/>
            <a:ext cx="850109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5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Средства обучения и воспитания, оборудование для реализации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рограмм  центра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DA0000"/>
                </a:solidFill>
                <a:effectLst/>
                <a:latin typeface="Cambria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DA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Точка роста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DA0000"/>
                </a:solidFill>
                <a:effectLst/>
                <a:latin typeface="Cambria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13.png"/>
          <p:cNvPicPr/>
          <p:nvPr/>
        </p:nvPicPr>
        <p:blipFill>
          <a:blip r:embed="rId3" cstate="print"/>
          <a:srcRect l="16867" t="8081" r="15663" b="9091"/>
          <a:stretch>
            <a:fillRect/>
          </a:stretch>
        </p:blipFill>
        <p:spPr>
          <a:xfrm>
            <a:off x="7929586" y="0"/>
            <a:ext cx="852490" cy="928670"/>
          </a:xfrm>
          <a:prstGeom prst="rect">
            <a:avLst/>
          </a:prstGeom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071538" y="1071546"/>
            <a:ext cx="235745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Оборудование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85720" y="1785926"/>
          <a:ext cx="4357718" cy="4019561"/>
        </p:xfrm>
        <a:graphic>
          <a:graphicData uri="http://schemas.openxmlformats.org/drawingml/2006/table">
            <a:tbl>
              <a:tblPr/>
              <a:tblGrid>
                <a:gridCol w="307710"/>
                <a:gridCol w="3446241"/>
                <a:gridCol w="603767"/>
              </a:tblGrid>
              <a:tr h="4550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365F9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61" marR="36861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365F9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61" marR="36861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365F9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Кол-во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61" marR="36861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50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365F9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61" marR="36861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365F9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Цифровая лаборатория по биологии (ученическая)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61" marR="36861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365F9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61" marR="36861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50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365F9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61" marR="36861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365F9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Цифровая лаборатория по химии  (ученическая)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61" marR="36861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365F9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61" marR="36861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50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365F9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61" marR="36861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365F9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Цифровая лаборатория по физике (ученическая)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61" marR="36861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365F9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61" marR="36861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50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365F9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61" marR="36861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365F9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Образовательный робототехнический  набор «СТЕМ </a:t>
                      </a:r>
                      <a:r>
                        <a:rPr lang="ru-RU" sz="1400" dirty="0" smtClean="0">
                          <a:solidFill>
                            <a:srgbClr val="365F9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Мастерская»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61" marR="36861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365F9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61" marR="36861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9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365F9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61" marR="36861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365F9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Образовательный  набор по механике, </a:t>
                      </a:r>
                      <a:r>
                        <a:rPr lang="ru-RU" sz="1400" dirty="0" err="1" smtClean="0">
                          <a:solidFill>
                            <a:srgbClr val="365F9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мехатронике</a:t>
                      </a:r>
                      <a:r>
                        <a:rPr lang="ru-RU" sz="1400" dirty="0" smtClean="0">
                          <a:solidFill>
                            <a:srgbClr val="365F9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и робототехнике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61" marR="36861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365F9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61" marR="36861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57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365F9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61" marR="36861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365F9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Образовательный конструктор для практики блочного программирования с комплектом датчиков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61" marR="36861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365F9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61" marR="36861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9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365F9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61" marR="36861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365F9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Ноутбук (№1)  ICL </a:t>
                      </a:r>
                      <a:r>
                        <a:rPr lang="ru-RU" sz="1400" dirty="0" err="1">
                          <a:solidFill>
                            <a:srgbClr val="365F9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RAYbook</a:t>
                      </a:r>
                      <a:r>
                        <a:rPr lang="ru-RU" sz="1400" dirty="0">
                          <a:solidFill>
                            <a:srgbClr val="365F9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Si1514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61" marR="36861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365F9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61" marR="36861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0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365F9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61" marR="36861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365F9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МФУ Pantum M6700DW 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61" marR="36861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365F9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861" marR="36861" marT="0" marB="0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Рисунок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14876" y="1214422"/>
            <a:ext cx="2286016" cy="1357322"/>
          </a:xfrm>
          <a:prstGeom prst="rect">
            <a:avLst/>
          </a:prstGeom>
          <a:ln>
            <a:solidFill>
              <a:srgbClr val="003399"/>
            </a:solidFill>
          </a:ln>
        </p:spPr>
      </p:pic>
      <p:pic>
        <p:nvPicPr>
          <p:cNvPr id="10" name="Рисунок 9" descr="E:\IMG_20230913_114551 (2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2214554"/>
            <a:ext cx="2114550" cy="161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F:\ТОЧКА РОСТА\Новая папка\IMG_20230913_10444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714752"/>
            <a:ext cx="2286016" cy="171450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14" name="Рисунок 13" descr="E:\IMG_20230913_114200 (2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16" y="5072074"/>
            <a:ext cx="2090739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9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pic>
        <p:nvPicPr>
          <p:cNvPr id="3" name="Рисунок 2" descr="http://sem-schule.ru/wp-content/uploads/2021/09/WhatsApp-Image-2021-09-17-at-17.04.06-1-1024x768.jpeg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714356"/>
            <a:ext cx="4000528" cy="25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13.png"/>
          <p:cNvPicPr/>
          <p:nvPr/>
        </p:nvPicPr>
        <p:blipFill>
          <a:blip r:embed="rId5" cstate="print"/>
          <a:srcRect l="27480" t="12395" r="21728" b="9091"/>
          <a:stretch>
            <a:fillRect/>
          </a:stretch>
        </p:blipFill>
        <p:spPr>
          <a:xfrm>
            <a:off x="8143900" y="0"/>
            <a:ext cx="500066" cy="714356"/>
          </a:xfrm>
          <a:prstGeom prst="rect">
            <a:avLst/>
          </a:prstGeom>
        </p:spPr>
      </p:pic>
      <p:pic>
        <p:nvPicPr>
          <p:cNvPr id="6" name="Рисунок 5" descr="http://sem-schule.ru/wp-content/uploads/2022/09/IMG_20220923_113748-1024x768.jpg">
            <a:hlinkClick r:id="rId6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714356"/>
            <a:ext cx="421957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85918" y="3571876"/>
            <a:ext cx="4500594" cy="2778727"/>
          </a:xfrm>
          <a:prstGeom prst="rect">
            <a:avLst/>
          </a:prstGeom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57158" y="3214686"/>
            <a:ext cx="350046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Ященкова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Валентина Павловна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5357818" y="3214686"/>
            <a:ext cx="314327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Нефёдова Светлана Борисовна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71736" y="6357958"/>
            <a:ext cx="29289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Кудинова Татьяна Михайловна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42910" y="142852"/>
            <a:ext cx="792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Кадровый состав Центра образования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Точка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роста»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9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Прямоугольник 2"/>
          <p:cNvSpPr/>
          <p:nvPr/>
        </p:nvSpPr>
        <p:spPr>
          <a:xfrm>
            <a:off x="285720" y="0"/>
            <a:ext cx="8143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Повышение уровня профессионализма педагогов центра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«Точка роста»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13.png"/>
          <p:cNvPicPr/>
          <p:nvPr/>
        </p:nvPicPr>
        <p:blipFill>
          <a:blip r:embed="rId3" cstate="print"/>
          <a:srcRect l="27480" t="12395" r="21728" b="9091"/>
          <a:stretch>
            <a:fillRect/>
          </a:stretch>
        </p:blipFill>
        <p:spPr>
          <a:xfrm>
            <a:off x="8286776" y="0"/>
            <a:ext cx="642942" cy="8572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71472" y="1000108"/>
            <a:ext cx="8072494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165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65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обеспечения доступности освоения обучающими основных и дополнительных общеобразовательных </a:t>
            </a:r>
            <a:r>
              <a:rPr lang="ru-RU" sz="1650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общеразвивающих</a:t>
            </a:r>
            <a:r>
              <a:rPr lang="ru-RU" sz="165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программ </a:t>
            </a:r>
            <a:r>
              <a:rPr lang="ru-RU" sz="165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педагоги </a:t>
            </a:r>
            <a:r>
              <a:rPr lang="ru-RU" sz="165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центра обучались на курсах методике преподавания предмета в условиях лаборатории и использования современного учебного оборудования центра «Точка роста» в школе. Повышали уровень профессионализма, обучаясь на семинарах, </a:t>
            </a:r>
            <a:r>
              <a:rPr lang="ru-RU" sz="1650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вебинарах</a:t>
            </a:r>
            <a:r>
              <a:rPr lang="ru-RU" sz="165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. Доля педагогических работников центра «Точка роста», прошедших повышение квалификации составляет 100</a:t>
            </a:r>
            <a:r>
              <a:rPr lang="ru-RU" sz="165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%.</a:t>
            </a:r>
          </a:p>
          <a:p>
            <a:pPr lvl="0" algn="just"/>
            <a:r>
              <a:rPr kumimoji="0" lang="ru-RU" sz="1650" b="0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Развитие профессионального мастерства педагогов центра «Точка роста» проходят через обобщение и распространение педагогического опыта через мастер- классы, открытые занятия, семинары, форумы, публикации</a:t>
            </a:r>
            <a:r>
              <a:rPr kumimoji="0" lang="ru-RU" sz="1650" b="0" i="0" u="none" strike="noStrike" cap="none" normalizeH="0" dirty="0" smtClean="0">
                <a:ln>
                  <a:noFill/>
                </a:ln>
                <a:solidFill>
                  <a:srgbClr val="0033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1650" b="0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различных уровнях.</a:t>
            </a:r>
            <a:endParaRPr kumimoji="0" lang="ru-RU" sz="1650" b="0" i="0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F:\ТОЧКА РОСТА\Новая папка\2023-09-13_0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21456" y="3750487"/>
            <a:ext cx="1785950" cy="2428861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</p:spPr>
      </p:pic>
      <p:pic>
        <p:nvPicPr>
          <p:cNvPr id="8" name="Рисунок 7" descr="F:\ТОЧКА РОСТА\Новая папка\2023-09-13_0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607323" y="4750579"/>
            <a:ext cx="1714512" cy="250033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</p:spPr>
      </p:pic>
      <p:pic>
        <p:nvPicPr>
          <p:cNvPr id="9" name="Рисунок 8" descr="F:\ТОЧКА РОСТА\Новая папка\2023-09-13_00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928926" y="3571876"/>
            <a:ext cx="1643073" cy="2071702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</p:spPr>
      </p:pic>
      <p:pic>
        <p:nvPicPr>
          <p:cNvPr id="13" name="Рисунок 12" descr="F:\ТОЧКА РОСТА\Новая папка\2023-09-13_00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4355296" y="4431523"/>
            <a:ext cx="1643075" cy="22098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</p:spPr>
      </p:pic>
      <p:pic>
        <p:nvPicPr>
          <p:cNvPr id="14" name="Рисунок 13" descr="F:\ТОЧКА РОСТА\Новая папка\2023-09-13_00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5750727" y="3607595"/>
            <a:ext cx="1500198" cy="1857388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</p:spPr>
      </p:pic>
      <p:pic>
        <p:nvPicPr>
          <p:cNvPr id="15" name="Рисунок 14" descr="F:\ТОЧКА РОСТА\Новая папка\2023-09-13_00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43702" y="3929066"/>
            <a:ext cx="1562100" cy="2009775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</p:spPr>
      </p:pic>
      <p:pic>
        <p:nvPicPr>
          <p:cNvPr id="16" name="Рисунок 15" descr="F:\ТОЧКА РОСТА\Новая папка\2023-09-13_006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72396" y="4572008"/>
            <a:ext cx="1381125" cy="1928826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9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42910" y="142852"/>
            <a:ext cx="73581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5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Организация деятельности центра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DA0000"/>
                </a:solidFill>
                <a:effectLst/>
                <a:latin typeface="Cambria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DA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Точка роста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DA0000"/>
                </a:solidFill>
                <a:effectLst/>
                <a:latin typeface="Cambria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13.png"/>
          <p:cNvPicPr/>
          <p:nvPr/>
        </p:nvPicPr>
        <p:blipFill>
          <a:blip r:embed="rId3" cstate="print"/>
          <a:srcRect l="27480" t="12395" r="21728" b="9091"/>
          <a:stretch>
            <a:fillRect/>
          </a:stretch>
        </p:blipFill>
        <p:spPr>
          <a:xfrm>
            <a:off x="7929586" y="0"/>
            <a:ext cx="571504" cy="928691"/>
          </a:xfrm>
          <a:prstGeom prst="rect">
            <a:avLst/>
          </a:prstGeom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642918"/>
            <a:ext cx="9144000" cy="6109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Формы организации деятельности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применением оборудования центра «Точка роста»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65B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занятия учителей-предметников в соответствии с графиком занятости кабинетов центра  «Точка роста»;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dirty="0" smtClean="0">
                <a:solidFill>
                  <a:srgbClr val="0065B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65B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65B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65B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dirty="0">
              <a:solidFill>
                <a:srgbClr val="0065B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65B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dirty="0" smtClean="0">
              <a:solidFill>
                <a:srgbClr val="0065B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>
                <a:solidFill>
                  <a:srgbClr val="0065B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65B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65B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проведение лабораторных, практических работ, научных опытов;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dirty="0">
              <a:solidFill>
                <a:srgbClr val="0065B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dirty="0" smtClean="0">
              <a:solidFill>
                <a:srgbClr val="0065B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dirty="0">
              <a:solidFill>
                <a:srgbClr val="0065B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dirty="0">
              <a:solidFill>
                <a:srgbClr val="0065B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65B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dirty="0">
              <a:solidFill>
                <a:srgbClr val="0065B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65B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65B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http://sem-schule.ru/wp-content/uploads/2023/01/WhatsApp-Image-2022-12-17-at-21.15.17-1024x768.jpe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214554"/>
            <a:ext cx="214314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sem-schule.ru/wp-content/uploads/2022/04/IMG_20220211_110042-1024x768.jpg">
            <a:hlinkClick r:id="rId6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2214554"/>
            <a:ext cx="207170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://sem-schule.ru/wp-content/uploads/2022/01/WhatsApp-Image-2022-01-18-at-21.42.53-3-1024x768.jpeg">
            <a:hlinkClick r:id="rId8"/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4500570"/>
            <a:ext cx="207170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http://sem-schule.ru/wp-content/uploads/2022/01/WhatsApp-Image-2021-12-28-at-18.50.33-1024x768.jpeg">
            <a:hlinkClick r:id="rId10"/>
          </p:cNvPr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85984" y="4500570"/>
            <a:ext cx="2214577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http://sem-schule.ru/wp-content/uploads/2022/04/WhatsApp-Image-2022-04-25-at-18.41.28-1024x768.jpeg">
            <a:hlinkClick r:id="rId12"/>
          </p:cNvPr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8016" y="2214554"/>
            <a:ext cx="214314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http://sem-schule.ru/wp-content/uploads/2022/01/WhatsApp-Image-2022-01-18-at-21.42.52-2-1024x768.jpeg">
            <a:hlinkClick r:id="rId14"/>
          </p:cNvPr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16" y="4500570"/>
            <a:ext cx="208597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357422" y="2214554"/>
            <a:ext cx="2286016" cy="1571636"/>
          </a:xfrm>
          <a:prstGeom prst="rect">
            <a:avLst/>
          </a:prstGeom>
        </p:spPr>
      </p:pic>
      <p:pic>
        <p:nvPicPr>
          <p:cNvPr id="15" name="Рисунок 14" descr="http://sem-schule.ru/wp-content/uploads/2022/02/IMG_20220208_130312-1024x768.jpg">
            <a:hlinkClick r:id="rId17"/>
          </p:cNvPr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572001" y="4500570"/>
            <a:ext cx="2214577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9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42910" y="142852"/>
            <a:ext cx="73581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59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Организация деятельности центра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DA0000"/>
                </a:solidFill>
                <a:effectLst/>
                <a:latin typeface="Cambria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DA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Точка роста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DA0000"/>
                </a:solidFill>
                <a:effectLst/>
                <a:latin typeface="Cambria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13.png"/>
          <p:cNvPicPr/>
          <p:nvPr/>
        </p:nvPicPr>
        <p:blipFill>
          <a:blip r:embed="rId3" cstate="print"/>
          <a:srcRect l="27480" t="12395" r="21728" b="9091"/>
          <a:stretch>
            <a:fillRect/>
          </a:stretch>
        </p:blipFill>
        <p:spPr>
          <a:xfrm>
            <a:off x="7929586" y="0"/>
            <a:ext cx="571504" cy="928691"/>
          </a:xfrm>
          <a:prstGeom prst="rect">
            <a:avLst/>
          </a:prstGeom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714356"/>
            <a:ext cx="91440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Формы организации деятельности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применением оборудования центра «Точка роста»</a:t>
            </a:r>
            <a:r>
              <a:rPr lang="ru-RU" dirty="0" smtClean="0">
                <a:solidFill>
                  <a:srgbClr val="0065B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0065B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65B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внеурочная деятельность: подготовка проектов, организация исследований;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lang="ru-RU" dirty="0">
              <a:solidFill>
                <a:srgbClr val="0065B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65B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lang="ru-RU" dirty="0">
              <a:solidFill>
                <a:srgbClr val="0065B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65B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dirty="0">
              <a:solidFill>
                <a:srgbClr val="0065B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65B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dirty="0" smtClean="0">
              <a:solidFill>
                <a:srgbClr val="0065B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0065B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65B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проведение курсов, направленных на повышение уровня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65B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естественно-научной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65B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65B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технологической компетентности школьников; 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0065B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65B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проведение научно-исследовательских конференций для обучающихся.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dirty="0">
              <a:solidFill>
                <a:srgbClr val="0065B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65B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dirty="0">
              <a:solidFill>
                <a:srgbClr val="0065B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65B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dirty="0">
              <a:solidFill>
                <a:srgbClr val="0065B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65B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http://sem-schule.ru/wp-content/uploads/2022/02/IMG_20220208_131218-1024x768.jp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857364"/>
            <a:ext cx="250033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sem-schule.ru/wp-content/uploads/2021/09/WhatsApp-Image-2021-09-17-at-17.04.07-1024x768.jpeg">
            <a:hlinkClick r:id="rId6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12" y="1857364"/>
            <a:ext cx="242889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sem-schule.ru/wp-content/uploads/2023/01/20221223_114318.jpg">
            <a:hlinkClick r:id="rId8"/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7138993" y="2005015"/>
            <a:ext cx="1928827" cy="1633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sem-schule.ru/wp-content/uploads/2022/04/IMG_20220211_110051-1024x768.jpg">
            <a:hlinkClick r:id="rId10"/>
          </p:cNvPr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86380" y="1857364"/>
            <a:ext cx="171451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42844" y="4786322"/>
            <a:ext cx="2357454" cy="142876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643174" y="4643446"/>
            <a:ext cx="1471597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86248" y="4643446"/>
            <a:ext cx="1471597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Рисунок 1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929322" y="4643446"/>
            <a:ext cx="1476373" cy="2071702"/>
          </a:xfrm>
          <a:prstGeom prst="rect">
            <a:avLst/>
          </a:prstGeom>
        </p:spPr>
      </p:pic>
      <p:pic>
        <p:nvPicPr>
          <p:cNvPr id="21" name="Рисунок 20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00958" y="4643446"/>
            <a:ext cx="1481135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599</Words>
  <Application>Microsoft Office PowerPoint</Application>
  <PresentationFormat>Экран (4:3)</PresentationFormat>
  <Paragraphs>117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Админ</cp:lastModifiedBy>
  <cp:revision>97</cp:revision>
  <dcterms:created xsi:type="dcterms:W3CDTF">2023-09-12T15:23:57Z</dcterms:created>
  <dcterms:modified xsi:type="dcterms:W3CDTF">2023-09-14T16:31:13Z</dcterms:modified>
</cp:coreProperties>
</file>