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43" r:id="rId4"/>
    <p:sldId id="342" r:id="rId5"/>
    <p:sldId id="347" r:id="rId6"/>
    <p:sldId id="355" r:id="rId7"/>
    <p:sldId id="348" r:id="rId8"/>
    <p:sldId id="351" r:id="rId9"/>
    <p:sldId id="352" r:id="rId10"/>
    <p:sldId id="345" r:id="rId11"/>
    <p:sldId id="356" r:id="rId12"/>
  </p:sldIdLst>
  <p:sldSz cx="18288000" cy="10287000"/>
  <p:notesSz cx="6797675" cy="99298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irce ExtraBold" panose="020B0604020202020204" charset="-52"/>
      <p:bold r:id="rId19"/>
    </p:embeddedFont>
    <p:embeddedFont>
      <p:font typeface="Clear Sans Regular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69"/>
    <a:srgbClr val="D2E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FA6A79-F30A-1F26-0098-75A40BA7D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20" t="20688" r="6320" b="57172"/>
          <a:stretch/>
        </p:blipFill>
        <p:spPr>
          <a:xfrm>
            <a:off x="2" y="7399421"/>
            <a:ext cx="18288000" cy="28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4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8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7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0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60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2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3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9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 rot="-1432890">
            <a:off x="13773493" y="8187473"/>
            <a:ext cx="1525575" cy="13328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56727" y="6217283"/>
            <a:ext cx="7144723" cy="4128612"/>
          </a:xfrm>
          <a:prstGeom prst="rect">
            <a:avLst/>
          </a:prstGeom>
          <a:noFill/>
        </p:spPr>
      </p:pic>
      <p:grpSp>
        <p:nvGrpSpPr>
          <p:cNvPr id="5" name="Group 5"/>
          <p:cNvGrpSpPr/>
          <p:nvPr/>
        </p:nvGrpSpPr>
        <p:grpSpPr>
          <a:xfrm>
            <a:off x="762000" y="971947"/>
            <a:ext cx="16786303" cy="5085953"/>
            <a:chOff x="-1086432" y="-1164291"/>
            <a:chExt cx="22381737" cy="6781271"/>
          </a:xfrm>
        </p:grpSpPr>
        <p:sp>
          <p:nvSpPr>
            <p:cNvPr id="6" name="TextBox 6"/>
            <p:cNvSpPr txBox="1"/>
            <p:nvPr/>
          </p:nvSpPr>
          <p:spPr>
            <a:xfrm>
              <a:off x="-1086432" y="-1164291"/>
              <a:ext cx="22381737" cy="4495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24"/>
                </a:lnSpc>
              </a:pPr>
              <a:r>
                <a:rPr lang="ru-RU" sz="8800" b="1" dirty="0">
                  <a:solidFill>
                    <a:srgbClr val="0C45A6"/>
                  </a:solidFill>
                  <a:latin typeface="Circe ExtraBold" panose="020B0802020203020203" pitchFamily="34" charset="-52"/>
                </a:rPr>
                <a:t>Образовательная робототехника – ресурс формирования инженерных компетенций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29713" y="4816540"/>
              <a:ext cx="14576394" cy="800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endParaRPr lang="en-US" sz="360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13241611" y="6559348"/>
            <a:ext cx="2502028" cy="1339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1640616" y="6790151"/>
            <a:ext cx="2037234" cy="14681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 rot="7925507">
            <a:off x="3143473" y="8627921"/>
            <a:ext cx="1525575" cy="13328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 rot="-2846079">
            <a:off x="16192254" y="7639764"/>
            <a:ext cx="930350" cy="882971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FD322C41-DCE3-4E67-8870-3542C64778E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 rot="-2846079">
            <a:off x="1318424" y="8689375"/>
            <a:ext cx="930350" cy="88297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F80264CD-F23A-4683-A9D5-1C96B80AFD87}"/>
              </a:ext>
            </a:extLst>
          </p:cNvPr>
          <p:cNvSpPr txBox="1"/>
          <p:nvPr/>
        </p:nvSpPr>
        <p:spPr>
          <a:xfrm>
            <a:off x="8077201" y="6743700"/>
            <a:ext cx="99822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Гребнев Евгений Владимирович</a:t>
            </a:r>
          </a:p>
          <a:p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Педагог дополнительного образования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Центра цифрового образования детей 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«АЙТИ-куб г. Брянска»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endParaRPr lang="ru-RU" sz="4400" b="1" dirty="0">
              <a:solidFill>
                <a:srgbClr val="0C45A6"/>
              </a:solidFill>
              <a:latin typeface="Circe ExtraBold" panose="020B0802020203020203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 rot="-1432890">
            <a:off x="13773493" y="8187473"/>
            <a:ext cx="1525575" cy="13328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56727" y="6217283"/>
            <a:ext cx="7144723" cy="4128612"/>
          </a:xfrm>
          <a:prstGeom prst="rect">
            <a:avLst/>
          </a:prstGeom>
          <a:noFill/>
        </p:spPr>
      </p:pic>
      <p:grpSp>
        <p:nvGrpSpPr>
          <p:cNvPr id="5" name="Group 5"/>
          <p:cNvGrpSpPr/>
          <p:nvPr/>
        </p:nvGrpSpPr>
        <p:grpSpPr>
          <a:xfrm>
            <a:off x="762000" y="971947"/>
            <a:ext cx="16786303" cy="5085953"/>
            <a:chOff x="-1086432" y="-1164291"/>
            <a:chExt cx="22381737" cy="6781271"/>
          </a:xfrm>
        </p:grpSpPr>
        <p:sp>
          <p:nvSpPr>
            <p:cNvPr id="6" name="TextBox 6"/>
            <p:cNvSpPr txBox="1"/>
            <p:nvPr/>
          </p:nvSpPr>
          <p:spPr>
            <a:xfrm>
              <a:off x="-1086432" y="-1164291"/>
              <a:ext cx="22381737" cy="4495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24"/>
                </a:lnSpc>
              </a:pPr>
              <a:r>
                <a:rPr lang="ru-RU" sz="8800" b="1" dirty="0">
                  <a:solidFill>
                    <a:srgbClr val="0C45A6"/>
                  </a:solidFill>
                  <a:latin typeface="Circe ExtraBold" panose="020B0802020203020203" pitchFamily="34" charset="-52"/>
                </a:rPr>
                <a:t>Образовательная робототехника – ресурс формирования инженерных компетенций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29713" y="4816540"/>
              <a:ext cx="14576394" cy="800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endParaRPr lang="en-US" sz="3600" dirty="0">
                <a:solidFill>
                  <a:srgbClr val="000000"/>
                </a:solidFill>
                <a:latin typeface="Clear Sans Regular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13241611" y="6559348"/>
            <a:ext cx="2502028" cy="1339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>
          <a:xfrm>
            <a:off x="1640616" y="6790151"/>
            <a:ext cx="2037234" cy="14681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 rot="7925507">
            <a:off x="3143473" y="8627921"/>
            <a:ext cx="1525575" cy="13328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 rot="-2846079">
            <a:off x="16192254" y="7639764"/>
            <a:ext cx="930350" cy="882971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FD322C41-DCE3-4E67-8870-3542C64778E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>
          <a:xfrm rot="-2846079">
            <a:off x="1318424" y="8689375"/>
            <a:ext cx="930350" cy="88297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F80264CD-F23A-4683-A9D5-1C96B80AFD87}"/>
              </a:ext>
            </a:extLst>
          </p:cNvPr>
          <p:cNvSpPr txBox="1"/>
          <p:nvPr/>
        </p:nvSpPr>
        <p:spPr>
          <a:xfrm>
            <a:off x="8077201" y="6743700"/>
            <a:ext cx="99822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Гребнев Евгений Владимирович</a:t>
            </a:r>
          </a:p>
          <a:p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Педагог дополнительного образования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Центра цифрового образования детей 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«АЙТИ-куб г. Брянска»</a:t>
            </a:r>
            <a:br>
              <a:rPr lang="ru-RU" sz="44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endParaRPr lang="ru-RU" sz="4400" b="1" dirty="0">
              <a:solidFill>
                <a:srgbClr val="0C45A6"/>
              </a:solidFill>
              <a:latin typeface="Circe Extra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17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4733E1-B332-C2FD-B742-7E58297E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34000" contrast="-60000"/>
          </a:blip>
          <a:srcRect l="6320" t="20688" r="6320" b="57172"/>
          <a:stretch/>
        </p:blipFill>
        <p:spPr>
          <a:xfrm rot="16200000">
            <a:off x="6904685" y="5586319"/>
            <a:ext cx="18288000" cy="2887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19C37B-FAE0-4A62-7BFF-3D3D7FC1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3681"/>
            <a:ext cx="5181600" cy="24931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4DFBD-C7B8-4C92-AEDC-A9B2242D0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5" y="7739760"/>
            <a:ext cx="6400800" cy="2119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2B11BF-9A53-4EEC-A214-C10CC0A2C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14" y="4229100"/>
            <a:ext cx="7672765" cy="6076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BBF94-E185-4D4E-A5DF-0D0C6F12A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10119"/>
            <a:ext cx="8643399" cy="4019181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9D5F9A7-F06E-464C-958B-76F134FCCA7C}"/>
              </a:ext>
            </a:extLst>
          </p:cNvPr>
          <p:cNvSpPr txBox="1"/>
          <p:nvPr/>
        </p:nvSpPr>
        <p:spPr>
          <a:xfrm>
            <a:off x="5867400" y="571500"/>
            <a:ext cx="9753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800"/>
              </a:lnSpc>
            </a:pPr>
            <a:r>
              <a:rPr lang="en-US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VEX IQ</a:t>
            </a:r>
          </a:p>
        </p:txBody>
      </p:sp>
    </p:spTree>
    <p:extLst>
      <p:ext uri="{BB962C8B-B14F-4D97-AF65-F5344CB8AC3E}">
        <p14:creationId xmlns:p14="http://schemas.microsoft.com/office/powerpoint/2010/main" val="278700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029D206D-F495-DE70-0C3A-766AE31288F1}"/>
              </a:ext>
            </a:extLst>
          </p:cNvPr>
          <p:cNvSpPr txBox="1"/>
          <p:nvPr/>
        </p:nvSpPr>
        <p:spPr>
          <a:xfrm>
            <a:off x="2971800" y="281485"/>
            <a:ext cx="1193844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800"/>
              </a:lnSpc>
            </a:pPr>
            <a:r>
              <a:rPr lang="ru-RU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VEX EDR</a:t>
            </a:r>
            <a:r>
              <a:rPr lang="en-US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 tipping point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4D115-C8EC-5073-46BB-B28B0663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" y="-33429"/>
            <a:ext cx="2581458" cy="2581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CF5CD-DF35-B235-BD19-10786D958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34000" contrast="-60000"/>
          </a:blip>
          <a:srcRect l="6320" t="20688" r="6320" b="57172"/>
          <a:stretch/>
        </p:blipFill>
        <p:spPr>
          <a:xfrm>
            <a:off x="-15240" y="7399420"/>
            <a:ext cx="18288000" cy="28875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CEB81C-EF03-485C-A21D-8501048A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57300"/>
            <a:ext cx="6858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9EAC04-B352-4618-968A-E3969FA97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488" y="2400300"/>
            <a:ext cx="521111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029D206D-F495-DE70-0C3A-766AE31288F1}"/>
              </a:ext>
            </a:extLst>
          </p:cNvPr>
          <p:cNvSpPr txBox="1"/>
          <p:nvPr/>
        </p:nvSpPr>
        <p:spPr>
          <a:xfrm>
            <a:off x="152400" y="571500"/>
            <a:ext cx="17983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800"/>
              </a:lnSpc>
            </a:pPr>
            <a:r>
              <a:rPr lang="ru-RU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манипуляторы</a:t>
            </a:r>
            <a:br>
              <a:rPr lang="ru-RU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плоско-параллельной, угловой и </a:t>
            </a:r>
            <a:r>
              <a:rPr lang="en-US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DELTA-</a:t>
            </a:r>
            <a:r>
              <a:rPr lang="ru-RU" sz="4200" b="1" dirty="0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кинематикой из комплекта "СТЕМ Мастерская". Экспертный набор.</a:t>
            </a:r>
            <a:endParaRPr lang="en-US" sz="4200" b="1" dirty="0">
              <a:solidFill>
                <a:srgbClr val="1F76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4D115-C8EC-5073-46BB-B28B0663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14700"/>
            <a:ext cx="2581458" cy="2581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CF5CD-DF35-B235-BD19-10786D958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34000" contrast="-60000"/>
          </a:blip>
          <a:srcRect l="6320" t="20688" r="6320" b="57172"/>
          <a:stretch/>
        </p:blipFill>
        <p:spPr>
          <a:xfrm>
            <a:off x="-15240" y="7399420"/>
            <a:ext cx="18288000" cy="28875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08903-ADFA-4A42-A9FF-E369AB0CB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20998"/>
            <a:ext cx="10896600" cy="6129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C04AFB-5176-4811-8528-C474C355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16" y="3830168"/>
            <a:ext cx="10152884" cy="5710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632F7-8C25-41AF-A354-EE9032659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40005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029D206D-F495-DE70-0C3A-766AE31288F1}"/>
              </a:ext>
            </a:extLst>
          </p:cNvPr>
          <p:cNvSpPr txBox="1"/>
          <p:nvPr/>
        </p:nvSpPr>
        <p:spPr>
          <a:xfrm>
            <a:off x="152400" y="571500"/>
            <a:ext cx="17983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800"/>
              </a:lnSpc>
            </a:pPr>
            <a:r>
              <a:rPr lang="ru-RU" sz="4200" b="1" dirty="0" err="1">
                <a:solidFill>
                  <a:srgbClr val="1F7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Ардуино</a:t>
            </a:r>
            <a:endParaRPr lang="en-US" sz="4200" b="1" dirty="0">
              <a:solidFill>
                <a:srgbClr val="1F76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4D115-C8EC-5073-46BB-B28B0663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90500"/>
            <a:ext cx="2581458" cy="2581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CF5CD-DF35-B235-BD19-10786D958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34000" contrast="-60000"/>
          </a:blip>
          <a:srcRect l="6320" t="20688" r="6320" b="57172"/>
          <a:stretch/>
        </p:blipFill>
        <p:spPr>
          <a:xfrm>
            <a:off x="-15240" y="7399420"/>
            <a:ext cx="18288000" cy="2887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19DCEB-49E1-4ED1-B896-443E4517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68" y="4589106"/>
            <a:ext cx="7602132" cy="4276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BA7163-7BEF-4980-9E9C-744C0254F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58" y="1376108"/>
            <a:ext cx="5324475" cy="37626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66713-8F3E-4FF1-879C-0C8DE0493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533900"/>
            <a:ext cx="7619048" cy="48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740969-14E4-4693-9BD7-75EC9BA3D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13" y="1074876"/>
            <a:ext cx="5638800" cy="56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B41E2-F49D-768D-D9F3-BC4C07DE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34000" contrast="-60000"/>
          </a:blip>
          <a:stretch>
            <a:fillRect/>
          </a:stretch>
        </p:blipFill>
        <p:spPr>
          <a:xfrm rot="5400000">
            <a:off x="5461160" y="1130140"/>
            <a:ext cx="19329080" cy="1028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3A8DC-CEBE-AE69-27B2-CACD9883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3681"/>
            <a:ext cx="5181600" cy="249314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E00EB8C-3BEB-FFD3-0312-1865F7B54EF4}"/>
              </a:ext>
            </a:extLst>
          </p:cNvPr>
          <p:cNvSpPr txBox="1"/>
          <p:nvPr/>
        </p:nvSpPr>
        <p:spPr>
          <a:xfrm>
            <a:off x="-3124200" y="3376332"/>
            <a:ext cx="16428831" cy="4474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24"/>
              </a:lnSpc>
            </a:pPr>
            <a: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Развитие </a:t>
            </a:r>
            <a:b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конкурсного</a:t>
            </a:r>
            <a:b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 движения </a:t>
            </a:r>
            <a:b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</a:br>
            <a: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по робототехнике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ECF0E-1560-4D97-B9AE-923D759B0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00100"/>
            <a:ext cx="3496866" cy="4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4D115-C8EC-5073-46BB-B28B0663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14700"/>
            <a:ext cx="2581458" cy="2581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CF5CD-DF35-B235-BD19-10786D958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34000" contrast="-60000"/>
          </a:blip>
          <a:srcRect l="6320" t="20688" r="6320" b="57172"/>
          <a:stretch/>
        </p:blipFill>
        <p:spPr>
          <a:xfrm>
            <a:off x="-15240" y="7399420"/>
            <a:ext cx="18288000" cy="288758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EFCBDB3-78D1-4180-B6D6-850C7886810F}"/>
              </a:ext>
            </a:extLst>
          </p:cNvPr>
          <p:cNvSpPr txBox="1"/>
          <p:nvPr/>
        </p:nvSpPr>
        <p:spPr>
          <a:xfrm>
            <a:off x="457200" y="190500"/>
            <a:ext cx="17449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4800"/>
              </a:lnSpc>
            </a:pPr>
            <a:r>
              <a:rPr lang="ru-RU" sz="4400" b="1" i="0" dirty="0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18 января 2023</a:t>
            </a:r>
            <a:r>
              <a:rPr lang="ru-RU" sz="4400" b="0" i="0" dirty="0">
                <a:solidFill>
                  <a:srgbClr val="414141"/>
                </a:solidFill>
                <a:effectLst/>
                <a:latin typeface="Tahoma" panose="020B0604030504040204" pitchFamily="34" charset="0"/>
              </a:rPr>
              <a:t> года состоялись открытые соревнования по робототехнике</a:t>
            </a:r>
            <a:r>
              <a:rPr lang="ru-RU" sz="4400" b="1" i="0" dirty="0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 «VEX IQ Challenge»</a:t>
            </a:r>
            <a:r>
              <a:rPr lang="ru-RU" sz="4400" b="0" i="0" dirty="0">
                <a:solidFill>
                  <a:srgbClr val="414141"/>
                </a:solidFill>
                <a:effectLst/>
                <a:latin typeface="Tahoma" panose="020B0604030504040204" pitchFamily="34" charset="0"/>
              </a:rPr>
              <a:t>. Более 20 команд из Брянска и Брянской области приняло участие в соревнованиях. </a:t>
            </a:r>
            <a:endParaRPr lang="en-US" sz="4200" b="1" dirty="0">
              <a:solidFill>
                <a:srgbClr val="1F76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F37A2B-C0AA-4CDE-9F6E-28936AB93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4242"/>
            <a:ext cx="10453758" cy="65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4D115-C8EC-5073-46BB-B28B0663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14700"/>
            <a:ext cx="2581458" cy="2581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CF5CD-DF35-B235-BD19-10786D958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34000" contrast="-60000"/>
          </a:blip>
          <a:srcRect l="6320" t="20688" r="6320" b="57172"/>
          <a:stretch/>
        </p:blipFill>
        <p:spPr>
          <a:xfrm>
            <a:off x="-15240" y="7399420"/>
            <a:ext cx="18288000" cy="288758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EFCBDB3-78D1-4180-B6D6-850C7886810F}"/>
              </a:ext>
            </a:extLst>
          </p:cNvPr>
          <p:cNvSpPr txBox="1"/>
          <p:nvPr/>
        </p:nvSpPr>
        <p:spPr>
          <a:xfrm>
            <a:off x="457200" y="190500"/>
            <a:ext cx="17449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4800"/>
              </a:lnSpc>
            </a:pPr>
            <a:r>
              <a:rPr lang="ru-RU" sz="4000" b="1" i="0" dirty="0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12 мая 2023 года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в нашем Центре состоялся Фестиваль образовательной робототехники </a:t>
            </a:r>
            <a:r>
              <a:rPr lang="ru-RU" sz="4000" b="1" i="0" dirty="0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«</a:t>
            </a:r>
            <a:r>
              <a:rPr lang="ru-RU" sz="4000" b="1" i="0" dirty="0" err="1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Робомир</a:t>
            </a:r>
            <a:r>
              <a:rPr lang="ru-RU" sz="4000" b="1" i="0" dirty="0">
                <a:solidFill>
                  <a:srgbClr val="3366FF"/>
                </a:solidFill>
                <a:effectLst/>
                <a:latin typeface="Tahoma" panose="020B0604030504040204" pitchFamily="34" charset="0"/>
              </a:rPr>
              <a:t> 32» 2023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который смог объединить юных робототехников со всей Брянской области.</a:t>
            </a:r>
            <a:endParaRPr lang="en-US" sz="4000" b="1" dirty="0">
              <a:solidFill>
                <a:srgbClr val="1F76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A8A7A-7D86-47B9-837C-94F6C44A2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33600"/>
            <a:ext cx="13868400" cy="104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B41E2-F49D-768D-D9F3-BC4C07DE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34000" contrast="-60000"/>
          </a:blip>
          <a:stretch>
            <a:fillRect/>
          </a:stretch>
        </p:blipFill>
        <p:spPr>
          <a:xfrm rot="5400000">
            <a:off x="5461160" y="1130140"/>
            <a:ext cx="19329080" cy="1028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3A8DC-CEBE-AE69-27B2-CACD9883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3681"/>
            <a:ext cx="5181600" cy="249314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E00EB8C-3BEB-FFD3-0312-1865F7B54EF4}"/>
              </a:ext>
            </a:extLst>
          </p:cNvPr>
          <p:cNvSpPr txBox="1"/>
          <p:nvPr/>
        </p:nvSpPr>
        <p:spPr>
          <a:xfrm>
            <a:off x="929584" y="2906349"/>
            <a:ext cx="16428831" cy="4474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24"/>
              </a:lnSpc>
            </a:pPr>
            <a:r>
              <a:rPr lang="ru-RU" sz="8800" b="1" dirty="0">
                <a:solidFill>
                  <a:srgbClr val="0C45A6"/>
                </a:solidFill>
                <a:latin typeface="Circe ExtraBold" panose="020B0802020203020203" pitchFamily="34" charset="-52"/>
              </a:rPr>
              <a:t>Развитие инженерных компетенций как формирование ранней профориентации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9736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убы_шаблон презентации" id="{5446FAE3-1945-4F24-91A6-0DAAD0C3E54A}" vid="{4FC64BDA-AD78-4466-BA7C-000FFBC046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148</Words>
  <Application>Microsoft Office PowerPoint</Application>
  <PresentationFormat>Произвольный</PresentationFormat>
  <Paragraphs>14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 Light</vt:lpstr>
      <vt:lpstr>Calibri</vt:lpstr>
      <vt:lpstr>Circe ExtraBold</vt:lpstr>
      <vt:lpstr>Clear Sans Regular</vt:lpstr>
      <vt:lpstr>Tahoma</vt:lpstr>
      <vt:lpstr>Arial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1</dc:title>
  <dc:creator>User00</dc:creator>
  <cp:lastModifiedBy>Евгений Владимирович Гребнев</cp:lastModifiedBy>
  <cp:revision>52</cp:revision>
  <cp:lastPrinted>2022-12-09T09:39:07Z</cp:lastPrinted>
  <dcterms:created xsi:type="dcterms:W3CDTF">2006-08-16T00:00:00Z</dcterms:created>
  <dcterms:modified xsi:type="dcterms:W3CDTF">2023-10-17T18:56:23Z</dcterms:modified>
  <dc:identifier>DAE5QCV-RrU</dc:identifier>
</cp:coreProperties>
</file>