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29"/>
  </p:notesMasterIdLst>
  <p:sldIdLst>
    <p:sldId id="339" r:id="rId2"/>
    <p:sldId id="349" r:id="rId3"/>
    <p:sldId id="350" r:id="rId4"/>
    <p:sldId id="352" r:id="rId5"/>
    <p:sldId id="359" r:id="rId6"/>
    <p:sldId id="360" r:id="rId7"/>
    <p:sldId id="369" r:id="rId8"/>
    <p:sldId id="364" r:id="rId9"/>
    <p:sldId id="365" r:id="rId10"/>
    <p:sldId id="366" r:id="rId11"/>
    <p:sldId id="367" r:id="rId12"/>
    <p:sldId id="368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63" r:id="rId27"/>
    <p:sldId id="303" r:id="rId28"/>
  </p:sldIdLst>
  <p:sldSz cx="9144000" cy="5143500" type="screen16x9"/>
  <p:notesSz cx="6797675" cy="9926638"/>
  <p:defaultTextStyle>
    <a:defPPr>
      <a:defRPr lang="ru-RU"/>
    </a:defPPr>
    <a:lvl1pPr marL="0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8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8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96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96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94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y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D36"/>
    <a:srgbClr val="69BA2E"/>
    <a:srgbClr val="71BF43"/>
    <a:srgbClr val="F04D22"/>
    <a:srgbClr val="FF9900"/>
    <a:srgbClr val="60A82A"/>
    <a:srgbClr val="8CC63E"/>
    <a:srgbClr val="78AC32"/>
    <a:srgbClr val="70B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3" autoAdjust="0"/>
    <p:restoredTop sz="94354" autoAdjust="0"/>
  </p:normalViewPr>
  <p:slideViewPr>
    <p:cSldViewPr>
      <p:cViewPr>
        <p:scale>
          <a:sx n="125" d="100"/>
          <a:sy n="125" d="100"/>
        </p:scale>
        <p:origin x="-660" y="186"/>
      </p:cViewPr>
      <p:guideLst>
        <p:guide orient="horz" pos="2160"/>
        <p:guide orient="horz" pos="1620"/>
        <p:guide pos="288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3228A-76AA-46A0-84F1-C59510D4B7F3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AD41C-A792-4816-BA5E-6EA0AE8F17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8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8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96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96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94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1"/>
            <a:ext cx="7772400" cy="110252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EC09-A101-4A34-82F7-F6166FE2AAF9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E15C-BB23-4B29-92B8-6865D3F48305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FF66-0A77-4AC6-A1F0-3C000D032D1C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77BE-481B-4FD9-B0AE-7E8B79C1657A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7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7A4-E088-4C5F-86E6-C754B26E37CE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B33B-94BB-46F1-ABAA-FBFF7C39A9F7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8" indent="0">
              <a:buNone/>
              <a:defRPr sz="1800" b="1"/>
            </a:lvl3pPr>
            <a:lvl4pPr marL="1371598" indent="0">
              <a:buNone/>
              <a:defRPr sz="1600" b="1"/>
            </a:lvl4pPr>
            <a:lvl5pPr marL="1828796" indent="0">
              <a:buNone/>
              <a:defRPr sz="1600" b="1"/>
            </a:lvl5pPr>
            <a:lvl6pPr marL="2285996" indent="0">
              <a:buNone/>
              <a:defRPr sz="1600" b="1"/>
            </a:lvl6pPr>
            <a:lvl7pPr marL="2743194" indent="0">
              <a:buNone/>
              <a:defRPr sz="1600" b="1"/>
            </a:lvl7pPr>
            <a:lvl8pPr marL="3200394" indent="0">
              <a:buNone/>
              <a:defRPr sz="1600" b="1"/>
            </a:lvl8pPr>
            <a:lvl9pPr marL="365759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8" indent="0">
              <a:buNone/>
              <a:defRPr sz="1800" b="1"/>
            </a:lvl3pPr>
            <a:lvl4pPr marL="1371598" indent="0">
              <a:buNone/>
              <a:defRPr sz="1600" b="1"/>
            </a:lvl4pPr>
            <a:lvl5pPr marL="1828796" indent="0">
              <a:buNone/>
              <a:defRPr sz="1600" b="1"/>
            </a:lvl5pPr>
            <a:lvl6pPr marL="2285996" indent="0">
              <a:buNone/>
              <a:defRPr sz="1600" b="1"/>
            </a:lvl6pPr>
            <a:lvl7pPr marL="2743194" indent="0">
              <a:buNone/>
              <a:defRPr sz="1600" b="1"/>
            </a:lvl7pPr>
            <a:lvl8pPr marL="3200394" indent="0">
              <a:buNone/>
              <a:defRPr sz="1600" b="1"/>
            </a:lvl8pPr>
            <a:lvl9pPr marL="365759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CE6FA-1E5C-442E-BE00-2068D8EF5826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DAFE2-3BC4-4F2A-AC5F-9E1BF51E9B1B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C110-D748-4155-AA37-F52EE2D5D936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3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2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2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98" indent="0">
              <a:buNone/>
              <a:defRPr sz="1000"/>
            </a:lvl3pPr>
            <a:lvl4pPr marL="1371598" indent="0">
              <a:buNone/>
              <a:defRPr sz="1000"/>
            </a:lvl4pPr>
            <a:lvl5pPr marL="1828796" indent="0">
              <a:buNone/>
              <a:defRPr sz="1000"/>
            </a:lvl5pPr>
            <a:lvl6pPr marL="2285996" indent="0">
              <a:buNone/>
              <a:defRPr sz="1000"/>
            </a:lvl6pPr>
            <a:lvl7pPr marL="2743194" indent="0">
              <a:buNone/>
              <a:defRPr sz="1000"/>
            </a:lvl7pPr>
            <a:lvl8pPr marL="3200394" indent="0">
              <a:buNone/>
              <a:defRPr sz="1000"/>
            </a:lvl8pPr>
            <a:lvl9pPr marL="365759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106A-12A5-4C08-A509-FF6AF21EB899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8" indent="0">
              <a:buNone/>
              <a:defRPr sz="2400"/>
            </a:lvl3pPr>
            <a:lvl4pPr marL="1371598" indent="0">
              <a:buNone/>
              <a:defRPr sz="2000"/>
            </a:lvl4pPr>
            <a:lvl5pPr marL="1828796" indent="0">
              <a:buNone/>
              <a:defRPr sz="2000"/>
            </a:lvl5pPr>
            <a:lvl6pPr marL="2285996" indent="0">
              <a:buNone/>
              <a:defRPr sz="2000"/>
            </a:lvl6pPr>
            <a:lvl7pPr marL="2743194" indent="0">
              <a:buNone/>
              <a:defRPr sz="2000"/>
            </a:lvl7pPr>
            <a:lvl8pPr marL="3200394" indent="0">
              <a:buNone/>
              <a:defRPr sz="2000"/>
            </a:lvl8pPr>
            <a:lvl9pPr marL="365759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98" indent="0">
              <a:buNone/>
              <a:defRPr sz="1000"/>
            </a:lvl3pPr>
            <a:lvl4pPr marL="1371598" indent="0">
              <a:buNone/>
              <a:defRPr sz="1000"/>
            </a:lvl4pPr>
            <a:lvl5pPr marL="1828796" indent="0">
              <a:buNone/>
              <a:defRPr sz="1000"/>
            </a:lvl5pPr>
            <a:lvl6pPr marL="2285996" indent="0">
              <a:buNone/>
              <a:defRPr sz="1000"/>
            </a:lvl6pPr>
            <a:lvl7pPr marL="2743194" indent="0">
              <a:buNone/>
              <a:defRPr sz="1000"/>
            </a:lvl7pPr>
            <a:lvl8pPr marL="3200394" indent="0">
              <a:buNone/>
              <a:defRPr sz="1000"/>
            </a:lvl8pPr>
            <a:lvl9pPr marL="365759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7DAC-DB81-4AAB-ACBD-6BE7388296F2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0179-6548-4195-9C9B-E9BE97DF4D1C}" type="datetime1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0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3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8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6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6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4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4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3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2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8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6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6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4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4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2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6709" y="1008294"/>
            <a:ext cx="8208912" cy="360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026" name="AutoShape 2" descr="ÐÐ°ÑÑÐ¸Ð½ÐºÐ¸ Ð¿Ð¾ Ð·Ð°Ð¿ÑÐ¾ÑÑ Ð²Ð¾ÑÐºÐ»Ð¸ÑÐ°ÑÐµÐ»ÑÐ½ÑÐ¹ Ð·Ð½Ð°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3219822"/>
            <a:ext cx="7128792" cy="139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811"/>
            <a:ext cx="806489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051720" y="205978"/>
            <a:ext cx="4680520" cy="7095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УРОКИ ИНФОРМАТИКИ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C:\Users\Admin\Desktop\фото\4SFs1nugOB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8" y="1111394"/>
            <a:ext cx="3747844" cy="218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Documents\Света\2020-2021\рисунки и фото\2023\KBzrPUGOvx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62" y="2603644"/>
            <a:ext cx="3004934" cy="232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dmin\Desktop\фото\TY-WlxMGie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4871" r="5541" b="2608"/>
          <a:stretch/>
        </p:blipFill>
        <p:spPr bwMode="auto">
          <a:xfrm>
            <a:off x="7020272" y="362307"/>
            <a:ext cx="1945065" cy="3102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4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7937"/>
            <a:ext cx="5472608" cy="11025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УРОКИ БИОЛОГИИ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524316"/>
            <a:ext cx="3528392" cy="103368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Практикум по биологии с использованием  имитаторов травм и  поражений</a:t>
            </a:r>
            <a:endParaRPr lang="ru-RU" sz="1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9814" r="18683" b="11676"/>
          <a:stretch/>
        </p:blipFill>
        <p:spPr bwMode="auto">
          <a:xfrm>
            <a:off x="307975" y="1175389"/>
            <a:ext cx="4446531" cy="3085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dmin\Desktop\фото\C408yKNqJy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31590"/>
            <a:ext cx="3829129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9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586154" y="29388"/>
            <a:ext cx="6336704" cy="11025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УРОКИ ФИЗИКИ И МАТЕМАТИКИ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0152" y="2283718"/>
            <a:ext cx="3024336" cy="227428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Современные ноутбуки   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используются </a:t>
            </a:r>
            <a:endParaRPr lang="ru-RU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уроках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для  подготовки </a:t>
            </a:r>
            <a:endParaRPr lang="ru-RU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ЕГЭ</a:t>
            </a:r>
            <a:endParaRPr lang="ru-RU" sz="1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" name="Рисунок 9" descr="D:\Documents\Света\2020-2021\рисунки и фото\2023\фото точка роста\FOrnItOwHc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r="7737" b="7197"/>
          <a:stretch/>
        </p:blipFill>
        <p:spPr bwMode="auto">
          <a:xfrm>
            <a:off x="749484" y="1131590"/>
            <a:ext cx="5081270" cy="3659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27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КРУЖОК «ЮНЫЙ ИЗОБРЕТАТЕЛЬ»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375" y="3956324"/>
            <a:ext cx="5047729" cy="84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Учебно-инженерный комплекс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Gigo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. </a:t>
            </a:r>
            <a:endParaRPr lang="ru-RU" sz="1800" dirty="0">
              <a:ea typeface="Calibri"/>
              <a:cs typeface="Times New Roman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От конструирования  до  робототехники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dmin\Desktop\фото\Cw0wobUz38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7574"/>
            <a:ext cx="460851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Documents\Света\2020-2021\рисунки и фото\2023\фото точка роста\euv1hxzulx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94996"/>
            <a:ext cx="2880320" cy="3564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6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КРУЖОК «ШАХМАТНАЯ АЗБУКА»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034218"/>
            <a:ext cx="5047729" cy="84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Шахматный турнир, посвященный Дню защитника Отечества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Admin\Desktop\фото\KuqMIPyz95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31590"/>
            <a:ext cx="4039617" cy="279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:\Documents\Света\2020-2021\рисунки и фото\2023\фото точка роста\cKDF878K8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 bwMode="auto">
          <a:xfrm>
            <a:off x="4932040" y="1031209"/>
            <a:ext cx="3582675" cy="30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КРУЖОК «ТЕХНОЛАБ»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034218"/>
            <a:ext cx="5047729" cy="55375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Виртуальная реальность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Admin\Desktop\фото\zMA9ZfiRBb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71550"/>
            <a:ext cx="4189457" cy="214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dmin\Desktop\фото\KzG4pZq_te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6" y="3151329"/>
            <a:ext cx="3454722" cy="177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dmin\Desktop\фото\TkboUPORgk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9582"/>
            <a:ext cx="3444096" cy="238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0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НАШИ ДОСТИЖЕНИЯ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1496963"/>
            <a:ext cx="3823593" cy="309101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Муниципальный этап Всероссийской олимпиады школьников по технологии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2022 год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Чичикова София (8А класс) – победитель,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Булейко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Карина (9 класс) – призер</a:t>
            </a:r>
            <a:endParaRPr lang="ru-RU" sz="1100" dirty="0">
              <a:ea typeface="Calibri"/>
              <a:cs typeface="Times New Roman"/>
            </a:endParaRPr>
          </a:p>
        </p:txBody>
      </p:sp>
      <p:pic>
        <p:nvPicPr>
          <p:cNvPr id="11" name="Рисунок 10" descr="C:\Users\Admin\Desktop\фото\LkFaNf3m3n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582"/>
            <a:ext cx="3798307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1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НАШИ ДОСТИЖЕНИЯ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1125997"/>
            <a:ext cx="3823593" cy="34619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Межрегиональный этап Всероссийского конкурса проектных и исследовательских работ «Горизонты открытий» «Под алыми парусами» 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Снисаренко Кира </a:t>
            </a:r>
            <a:endParaRPr lang="ru-RU" sz="24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кружок  «</a:t>
            </a:r>
            <a:r>
              <a:rPr lang="ru-RU" sz="2400" b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Медиастудия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») – </a:t>
            </a:r>
            <a:endParaRPr lang="ru-RU" sz="24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III</a:t>
            </a:r>
            <a:r>
              <a:rPr lang="ru-RU" sz="2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место </a:t>
            </a:r>
            <a:endParaRPr lang="ru-RU" sz="1100" dirty="0">
              <a:ea typeface="Calibri"/>
              <a:cs typeface="Times New Roman"/>
            </a:endParaRPr>
          </a:p>
        </p:txBody>
      </p:sp>
      <p:pic>
        <p:nvPicPr>
          <p:cNvPr id="9" name="Рисунок 8" descr="C:\Users\Admin\Desktop\фото\OQDjlfsZ2_M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5" b="16666"/>
          <a:stretch/>
        </p:blipFill>
        <p:spPr bwMode="auto">
          <a:xfrm>
            <a:off x="827584" y="1059583"/>
            <a:ext cx="3857610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13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НАШИ ДОСТИЖЕНИЯ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08664"/>
            <a:ext cx="8144073" cy="72008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ru-RU" sz="2000" dirty="0">
                <a:solidFill>
                  <a:srgbClr val="333333"/>
                </a:solidFill>
                <a:latin typeface="Georgia"/>
              </a:rPr>
              <a:t>Международный конкурс виртуальных рисунков «Великая война – Великая Победа». Учащиеся 7-8 классов приняли участие в конкурсе и добились высоких </a:t>
            </a:r>
            <a:r>
              <a:rPr lang="ru-RU" sz="2000" dirty="0" smtClean="0">
                <a:solidFill>
                  <a:srgbClr val="333333"/>
                </a:solidFill>
                <a:latin typeface="Georgia"/>
              </a:rPr>
              <a:t>результатов</a:t>
            </a:r>
            <a:endParaRPr lang="ru-RU" sz="1100" dirty="0">
              <a:ea typeface="Calibri"/>
              <a:cs typeface="Times New Roman"/>
            </a:endParaRPr>
          </a:p>
        </p:txBody>
      </p:sp>
      <p:pic>
        <p:nvPicPr>
          <p:cNvPr id="5122" name="Picture 2" descr="http://krc-prv.sch.b-edu.ru/files/-%D0%90%D0%BB%D1%91%D0%BD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87574"/>
            <a:ext cx="3859105" cy="28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krc-prv.sch.b-edu.ru/files/-%D0%9B%D0%B5%D0%BE%D0%BD%D0%B8%D0%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26" y="992520"/>
            <a:ext cx="3859107" cy="28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755576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НАШИ ДОСТИЖЕНИЯ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8122" y="3847356"/>
            <a:ext cx="6912768" cy="129614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rgbClr val="333333"/>
                </a:solidFill>
                <a:latin typeface="Georgia"/>
              </a:rPr>
              <a:t>Региональный конкурс </a:t>
            </a:r>
            <a:r>
              <a:rPr lang="ru-RU" sz="1600" dirty="0">
                <a:solidFill>
                  <a:srgbClr val="333333"/>
                </a:solidFill>
                <a:latin typeface="Georgia"/>
              </a:rPr>
              <a:t>«Чтобы помнили», </a:t>
            </a:r>
            <a:r>
              <a:rPr lang="ru-RU" sz="1600" dirty="0" smtClean="0">
                <a:solidFill>
                  <a:srgbClr val="333333"/>
                </a:solidFill>
                <a:latin typeface="Georgia"/>
              </a:rPr>
              <a:t>посвященный </a:t>
            </a:r>
            <a:r>
              <a:rPr lang="ru-RU" sz="1600" dirty="0">
                <a:solidFill>
                  <a:srgbClr val="333333"/>
                </a:solidFill>
                <a:latin typeface="Georgia"/>
              </a:rPr>
              <a:t>77-летию Победы в Великой Отечественной войне, среди обучающихся образовательных организаций, </a:t>
            </a:r>
            <a:r>
              <a:rPr lang="ru-RU" sz="1600" dirty="0" smtClean="0">
                <a:solidFill>
                  <a:srgbClr val="333333"/>
                </a:solidFill>
                <a:latin typeface="Georgia"/>
              </a:rPr>
              <a:t>проводимый</a:t>
            </a:r>
            <a:r>
              <a:rPr lang="ru-RU" sz="1600" b="1" dirty="0">
                <a:solidFill>
                  <a:srgbClr val="333333"/>
                </a:solidFill>
                <a:latin typeface="Georgia"/>
              </a:rPr>
              <a:t> </a:t>
            </a:r>
            <a:r>
              <a:rPr lang="ru-RU" sz="1600" dirty="0">
                <a:solidFill>
                  <a:srgbClr val="333333"/>
                </a:solidFill>
                <a:latin typeface="Georgia"/>
              </a:rPr>
              <a:t>департаментом образования и науки Брянской области, Центром цифрового образования детей «АЙТИ-куб» г. Брянска</a:t>
            </a:r>
            <a:r>
              <a:rPr lang="ru-RU" sz="1600" dirty="0" smtClean="0">
                <a:solidFill>
                  <a:srgbClr val="333333"/>
                </a:solidFill>
                <a:latin typeface="Georgia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ru-RU" sz="1600" b="1" dirty="0" smtClean="0">
                <a:solidFill>
                  <a:srgbClr val="333333"/>
                </a:solidFill>
                <a:latin typeface="Georgia"/>
                <a:ea typeface="Calibri"/>
                <a:cs typeface="Times New Roman"/>
              </a:rPr>
              <a:t>Аракелян Лилия – </a:t>
            </a:r>
            <a:r>
              <a:rPr lang="en-US" sz="1600" b="1" dirty="0" smtClean="0">
                <a:solidFill>
                  <a:srgbClr val="333333"/>
                </a:solidFill>
                <a:latin typeface="Georgia"/>
                <a:ea typeface="Calibri"/>
                <a:cs typeface="Times New Roman"/>
              </a:rPr>
              <a:t>II </a:t>
            </a:r>
            <a:r>
              <a:rPr lang="ru-RU" sz="1600" b="1" dirty="0" smtClean="0">
                <a:solidFill>
                  <a:srgbClr val="333333"/>
                </a:solidFill>
                <a:latin typeface="Georgia"/>
                <a:ea typeface="Calibri"/>
                <a:cs typeface="Times New Roman"/>
              </a:rPr>
              <a:t>место</a:t>
            </a:r>
            <a:endParaRPr lang="ru-RU" sz="1100" b="1" dirty="0">
              <a:ea typeface="Calibri"/>
              <a:cs typeface="Times New Roman"/>
            </a:endParaRPr>
          </a:p>
        </p:txBody>
      </p:sp>
      <p:pic>
        <p:nvPicPr>
          <p:cNvPr id="15362" name="Picture 2" descr="http://krc-prv.sch.b-edu.ru/files/-%D0%9B%D0%B5%D0%BE%D0%BD%D0%B8%D0%B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5" y="962804"/>
            <a:ext cx="3277515" cy="218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krc-prv.sch.b-edu.ru/files/-%D0%9B%D0%B8%D0%BB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8811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krc-prv.sch.b-edu.ru/files/-%D0%96%D0%B5%D0%BD%D1%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01" y="843558"/>
            <a:ext cx="2111810" cy="29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8899784" y="4772025"/>
            <a:ext cx="168017" cy="268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34290" rIns="68580" bIns="34290"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65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273844"/>
            <a:ext cx="7559749" cy="6881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3008"/>
            </a:lvl1pPr>
          </a:lstStyle>
          <a:p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66" name="Объект 2"/>
          <p:cNvSpPr txBox="1">
            <a:spLocks noGrp="1"/>
          </p:cNvSpPr>
          <p:nvPr>
            <p:ph type="body" idx="1"/>
          </p:nvPr>
        </p:nvSpPr>
        <p:spPr>
          <a:xfrm>
            <a:off x="683568" y="1039044"/>
            <a:ext cx="8352928" cy="41044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b="1" dirty="0"/>
              <a:t>СОЗДАНИЕ УСЛОВИЙ ДЛЯ ВНЕДРЕНИЯ </a:t>
            </a:r>
            <a:r>
              <a:rPr dirty="0"/>
              <a:t>на уровнях</a:t>
            </a:r>
            <a:r>
              <a:rPr lang="ru-RU" dirty="0"/>
              <a:t> </a:t>
            </a:r>
            <a:r>
              <a:rPr dirty="0"/>
              <a:t>начального</a:t>
            </a:r>
            <a:r>
              <a:rPr lang="ru-RU" dirty="0"/>
              <a:t> </a:t>
            </a:r>
            <a:r>
              <a:rPr dirty="0"/>
              <a:t>общего, основного общего и ( или) среднего общего образования новых методов </a:t>
            </a:r>
            <a:r>
              <a:rPr dirty="0" err="1"/>
              <a:t>обучения</a:t>
            </a:r>
            <a:r>
              <a:rPr dirty="0"/>
              <a:t> и </a:t>
            </a:r>
            <a:r>
              <a:rPr dirty="0" err="1"/>
              <a:t>воспитания</a:t>
            </a:r>
            <a:r>
              <a:rPr dirty="0"/>
              <a:t>, </a:t>
            </a:r>
            <a:r>
              <a:rPr dirty="0" err="1"/>
              <a:t>образовательных</a:t>
            </a:r>
            <a:r>
              <a:rPr dirty="0"/>
              <a:t> </a:t>
            </a:r>
            <a:r>
              <a:rPr dirty="0" err="1"/>
              <a:t>технологий</a:t>
            </a:r>
            <a:r>
              <a:rPr dirty="0"/>
              <a:t>, </a:t>
            </a:r>
            <a:r>
              <a:rPr dirty="0" err="1"/>
              <a:t>обеспечивающих</a:t>
            </a:r>
            <a:r>
              <a:rPr dirty="0"/>
              <a:t> </a:t>
            </a:r>
            <a:r>
              <a:rPr dirty="0" err="1"/>
              <a:t>освоение</a:t>
            </a:r>
            <a:r>
              <a:rPr dirty="0"/>
              <a:t> </a:t>
            </a:r>
            <a:r>
              <a:rPr dirty="0" err="1"/>
              <a:t>обучающимися</a:t>
            </a:r>
            <a:r>
              <a:rPr dirty="0"/>
              <a:t> </a:t>
            </a:r>
            <a:r>
              <a:rPr dirty="0" err="1"/>
              <a:t>основных</a:t>
            </a:r>
            <a:r>
              <a:rPr dirty="0"/>
              <a:t> и </a:t>
            </a:r>
            <a:r>
              <a:rPr dirty="0" err="1"/>
              <a:t>дополнительных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lang="ru-RU" dirty="0"/>
              <a:t> </a:t>
            </a:r>
            <a:r>
              <a:rPr dirty="0" err="1"/>
              <a:t>программ</a:t>
            </a:r>
            <a:r>
              <a:rPr lang="ru-RU" dirty="0"/>
              <a:t> </a:t>
            </a:r>
            <a:r>
              <a:rPr dirty="0" err="1"/>
              <a:t>цифрового</a:t>
            </a:r>
            <a:r>
              <a:rPr dirty="0"/>
              <a:t>,</a:t>
            </a:r>
            <a:r>
              <a:rPr lang="ru-RU" dirty="0"/>
              <a:t> </a:t>
            </a:r>
            <a:r>
              <a:rPr dirty="0" err="1"/>
              <a:t>естественнонаучного</a:t>
            </a:r>
            <a:r>
              <a:rPr dirty="0"/>
              <a:t>, </a:t>
            </a:r>
            <a:r>
              <a:rPr dirty="0" err="1"/>
              <a:t>технического</a:t>
            </a:r>
            <a:r>
              <a:rPr dirty="0"/>
              <a:t> и </a:t>
            </a:r>
            <a:r>
              <a:rPr dirty="0" err="1"/>
              <a:t>гуманитарного</a:t>
            </a:r>
            <a:r>
              <a:rPr dirty="0"/>
              <a:t> </a:t>
            </a:r>
            <a:r>
              <a:rPr dirty="0" err="1"/>
              <a:t>профилей</a:t>
            </a:r>
            <a:r>
              <a:rPr dirty="0"/>
              <a:t>;</a:t>
            </a:r>
            <a:endParaRPr lang="ru-RU" dirty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endParaRPr lang="ru-RU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endParaRPr dirty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b="1" dirty="0"/>
              <a:t>ИСПОЛЬЗОВАНИЕ ИНФРАСТРУКТУРЫ ВО ВНЕУРОЧНОЕ ВРЕМЯ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общественного</a:t>
            </a:r>
            <a:r>
              <a:rPr dirty="0"/>
              <a:t> </a:t>
            </a:r>
            <a:r>
              <a:rPr dirty="0" err="1"/>
              <a:t>пространства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общекультурных</a:t>
            </a:r>
            <a:r>
              <a:rPr dirty="0"/>
              <a:t> </a:t>
            </a:r>
            <a:r>
              <a:rPr dirty="0" err="1"/>
              <a:t>компетенций</a:t>
            </a:r>
            <a:r>
              <a:rPr dirty="0"/>
              <a:t> и </a:t>
            </a:r>
            <a:r>
              <a:rPr dirty="0" err="1"/>
              <a:t>цифровой</a:t>
            </a:r>
            <a:r>
              <a:rPr dirty="0"/>
              <a:t> </a:t>
            </a:r>
            <a:r>
              <a:rPr dirty="0" err="1"/>
              <a:t>грамотности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, </a:t>
            </a:r>
            <a:r>
              <a:rPr dirty="0" err="1"/>
              <a:t>шахматного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, </a:t>
            </a:r>
            <a:r>
              <a:rPr dirty="0" err="1"/>
              <a:t>проектной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, </a:t>
            </a:r>
            <a:r>
              <a:rPr dirty="0" err="1"/>
              <a:t>творческой</a:t>
            </a:r>
            <a:r>
              <a:rPr dirty="0"/>
              <a:t>,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dirty="0" err="1"/>
              <a:t>самореализации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, </a:t>
            </a:r>
            <a:r>
              <a:rPr dirty="0" err="1"/>
              <a:t>педагогов</a:t>
            </a:r>
            <a:r>
              <a:rPr dirty="0"/>
              <a:t>, </a:t>
            </a:r>
            <a:r>
              <a:rPr dirty="0" err="1"/>
              <a:t>родительской</a:t>
            </a:r>
            <a:r>
              <a:rPr dirty="0"/>
              <a:t> </a:t>
            </a:r>
            <a:r>
              <a:rPr dirty="0" err="1"/>
              <a:t>общественности</a:t>
            </a:r>
            <a:endParaRPr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31640" y="267494"/>
            <a:ext cx="6779094" cy="5655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/>
              <a:t>ЦЕЛИ И ЗАДАЧИ  ЦЕНТРА «ТОЧКА РОСТА»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8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19 апреля 2023 г.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08956"/>
            <a:ext cx="8784976" cy="108012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Районный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семинар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директоров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школ и учителей технологии </a:t>
            </a:r>
            <a:endParaRPr lang="ru-RU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</a:rPr>
              <a:t/>
            </a:r>
            <a:br>
              <a:rPr lang="ru-RU" b="1" dirty="0">
                <a:solidFill>
                  <a:srgbClr val="0000FF"/>
                </a:solidFill>
              </a:rPr>
            </a:b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7" name="Picture 3" descr="D:\Documents\Света\2020-2021\семинар\фото семинара\otgKFkOzK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6" y="2051183"/>
            <a:ext cx="4788024" cy="26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2139702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/>
                <a:ea typeface="Calibri"/>
              </a:rPr>
              <a:t>«Практические аспекты реализации основных и дополнительных общеобразовательных программ с использованием Центра образования цифрового и гуманитарного профилей «Точка роста» в МБОУ Первомайская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Мастер- 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923678"/>
            <a:ext cx="3707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Практикум по биологии с использованием имитаторов травм и поражений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»</a:t>
            </a:r>
          </a:p>
          <a:p>
            <a:pPr algn="ctr"/>
            <a:endParaRPr lang="ru-RU" sz="24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учитель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биологии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Полякова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О.А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ru-RU" sz="2400" dirty="0"/>
          </a:p>
        </p:txBody>
      </p:sp>
      <p:pic>
        <p:nvPicPr>
          <p:cNvPr id="2051" name="Picture 3" descr="D:\Documents\Света\2020-2021\семинар\фото семинара\16819208033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5606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0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Мастер - 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075" name="Picture 3" descr="D:\Documents\Света\2020-2021\семинар\фото семинара\16819208033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5606"/>
            <a:ext cx="4965170" cy="37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20072" y="2067694"/>
            <a:ext cx="3779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«Применение манекенов - тренажеров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на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уроках ОБЖ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»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учитель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ОБЖ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Деханов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А.А.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79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Мастер- 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098" name="Picture 2" descr="D:\Documents\Света\2020-2021\семинар\фото семинара\qpAat2lWND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4525433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1275606"/>
            <a:ext cx="3960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«Проектная и исследовательская деятельность на уроках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технологии»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Проект «3-D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очки»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представляет ученица 9 класса 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Булейко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Карина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02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Мастер-класс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122" name="Picture 2" descr="D:\Documents\Света\2020-2021\семинар\фото семинара\pzxnhJ_d4E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6" b="15170"/>
          <a:stretch/>
        </p:blipFill>
        <p:spPr bwMode="auto">
          <a:xfrm>
            <a:off x="22116" y="987574"/>
            <a:ext cx="4525433" cy="227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cuments\Света\2020-2021\семинар\фото семинара\kK99acyILV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93" y="987574"/>
            <a:ext cx="409645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50785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«Учебно-инженерный комплекс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Gigo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От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конструирования до робототехники»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руководитель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кружка «Юный изобретатель» Кобозева Н.И.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51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Мастер-класс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6146" name="Picture 2" descr="D:\Documents\Света\2020-2021\семинар\стенд\фото\zMA9ZfiRBbM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0765"/>
          <a:stretch/>
        </p:blipFill>
        <p:spPr bwMode="auto">
          <a:xfrm>
            <a:off x="0" y="1419622"/>
            <a:ext cx="5426701" cy="302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1131590"/>
            <a:ext cx="3347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«Практическая деятельность кружка «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Технолаб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»: управление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квадрокоптером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и использование виртуального шлема»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руководитель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кружка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Улезько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С.В.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28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051720" y="205978"/>
            <a:ext cx="4680520" cy="7095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/>
              <a:t>ТОЧКА РОСТА – ПУТЬ К УСПЕХУ</a:t>
            </a:r>
          </a:p>
        </p:txBody>
      </p:sp>
      <p:pic>
        <p:nvPicPr>
          <p:cNvPr id="23" name="Рисунок 22" descr="C:\Users\Admin\Desktop\фото\inacMqdd06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7574"/>
            <a:ext cx="6840760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1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osnova_Spasibo.jpg"/>
          <p:cNvPicPr>
            <a:picLocks noChangeAspect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95486"/>
            <a:ext cx="9144000" cy="51398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35896" y="3363838"/>
            <a:ext cx="1872208" cy="177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47664" y="206769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512" y="483519"/>
            <a:ext cx="9217024" cy="465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87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096" y="987574"/>
            <a:ext cx="7885384" cy="4155926"/>
          </a:xfrm>
        </p:spPr>
        <p:txBody>
          <a:bodyPr>
            <a:normAutofit fontScale="40000" lnSpcReduction="20000"/>
          </a:bodyPr>
          <a:lstStyle/>
          <a:p>
            <a:r>
              <a:rPr lang="ru-RU" sz="4500" b="1" dirty="0"/>
              <a:t>Основные общеобразовательные программы</a:t>
            </a:r>
            <a:r>
              <a:rPr lang="ru-RU" sz="4500" dirty="0" smtClean="0"/>
              <a:t>: обновление содержания и методов обучения предметных областей «Технология</a:t>
            </a:r>
            <a:r>
              <a:rPr lang="ru-RU" sz="4500" dirty="0"/>
              <a:t>», Информатика», «Основы безопасности жизнедеятельности»</a:t>
            </a:r>
          </a:p>
          <a:p>
            <a:pPr marL="0" indent="0">
              <a:buNone/>
            </a:pPr>
            <a:endParaRPr lang="ru-RU" sz="4500" dirty="0"/>
          </a:p>
          <a:p>
            <a:pPr algn="just"/>
            <a:r>
              <a:rPr lang="ru-RU" sz="4500" dirty="0"/>
              <a:t>Разноуровневые </a:t>
            </a:r>
            <a:r>
              <a:rPr lang="ru-RU" sz="4500" b="1" dirty="0"/>
              <a:t>дополнительные общеобразовательные программы цифрового, естественнонаучного, технического и гуманитарного </a:t>
            </a:r>
            <a:r>
              <a:rPr lang="ru-RU" sz="4500" dirty="0"/>
              <a:t>профилей:</a:t>
            </a:r>
          </a:p>
          <a:p>
            <a:pPr>
              <a:buFont typeface="Symbol" pitchFamily="18" charset="2"/>
              <a:buChar char=""/>
            </a:pPr>
            <a:r>
              <a:rPr lang="ru-RU" sz="4500" dirty="0"/>
              <a:t>проектная деятельность</a:t>
            </a:r>
          </a:p>
          <a:p>
            <a:pPr>
              <a:buFont typeface="Symbol" pitchFamily="18" charset="2"/>
              <a:buChar char=""/>
            </a:pPr>
            <a:r>
              <a:rPr lang="ru-RU" sz="4500" dirty="0"/>
              <a:t>научно-техническое творчество</a:t>
            </a:r>
          </a:p>
          <a:p>
            <a:pPr>
              <a:buFont typeface="Symbol" pitchFamily="18" charset="2"/>
              <a:buChar char=""/>
            </a:pPr>
            <a:r>
              <a:rPr lang="ru-RU" sz="4500" dirty="0"/>
              <a:t>шахматное образование</a:t>
            </a:r>
          </a:p>
          <a:p>
            <a:pPr>
              <a:buFont typeface="Symbol" pitchFamily="18" charset="2"/>
              <a:buChar char=""/>
            </a:pPr>
            <a:r>
              <a:rPr lang="en-US" sz="4500" dirty="0"/>
              <a:t>IT-</a:t>
            </a:r>
            <a:r>
              <a:rPr lang="ru-RU" sz="4500" dirty="0"/>
              <a:t>технологии</a:t>
            </a:r>
          </a:p>
          <a:p>
            <a:pPr>
              <a:buFont typeface="Symbol" pitchFamily="18" charset="2"/>
              <a:buChar char=""/>
            </a:pPr>
            <a:r>
              <a:rPr lang="ru-RU" sz="4500" dirty="0"/>
              <a:t>медиатворчество</a:t>
            </a:r>
          </a:p>
          <a:p>
            <a:pPr>
              <a:buFont typeface="Symbol" pitchFamily="18" charset="2"/>
              <a:buChar char=""/>
            </a:pPr>
            <a:r>
              <a:rPr lang="ru-RU" sz="4500" dirty="0"/>
              <a:t>социокультурные мероприятия</a:t>
            </a:r>
          </a:p>
          <a:p>
            <a:pPr>
              <a:buFont typeface="Symbol" pitchFamily="18" charset="2"/>
              <a:buChar char=""/>
            </a:pPr>
            <a:r>
              <a:rPr lang="ru-RU" sz="4500" dirty="0"/>
              <a:t>информационная, экологическая, социальная, дорожно-транспортная безопасность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22763" y="1454726"/>
            <a:ext cx="4835237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339502"/>
            <a:ext cx="6779094" cy="5655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ОБРАЗОВАТЕЛЬНЫЕ НАПРАВЛЕНИЯ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843558"/>
            <a:ext cx="7992888" cy="339447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defRPr sz="2400"/>
            </a:pPr>
            <a:endParaRPr lang="ru-RU" sz="2800" dirty="0"/>
          </a:p>
          <a:p>
            <a:pPr marL="0" indent="0" algn="just">
              <a:spcBef>
                <a:spcPts val="0"/>
              </a:spcBef>
              <a:defRPr sz="2400"/>
            </a:pPr>
            <a:r>
              <a:rPr lang="ru-RU" sz="2800" dirty="0" smtClean="0"/>
              <a:t>Документация по функционированию Центра «Точка роста», планы, локальные акты и т.д.;</a:t>
            </a:r>
          </a:p>
          <a:p>
            <a:pPr marL="0" lvl="0" indent="0" algn="just">
              <a:spcBef>
                <a:spcPts val="0"/>
              </a:spcBef>
              <a:defRPr sz="2400"/>
            </a:pPr>
            <a:r>
              <a:rPr lang="ru-RU" sz="2800" dirty="0">
                <a:solidFill>
                  <a:prstClr val="black"/>
                </a:solidFill>
              </a:rPr>
              <a:t>Повышение квалификации педагогов;</a:t>
            </a:r>
          </a:p>
          <a:p>
            <a:pPr marL="0" lvl="0" indent="0" algn="just">
              <a:spcBef>
                <a:spcPts val="0"/>
              </a:spcBef>
              <a:defRPr sz="2400"/>
            </a:pP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Изменения в рабочих программах по предметам «Технология», «Информатика», «ОБЖ».</a:t>
            </a:r>
          </a:p>
          <a:p>
            <a:pPr marL="0" lvl="0" indent="0" algn="just">
              <a:spcBef>
                <a:spcPts val="0"/>
              </a:spcBef>
              <a:defRPr sz="2400"/>
            </a:pPr>
            <a:r>
              <a:rPr lang="ru-RU" sz="2800" dirty="0" smtClean="0">
                <a:solidFill>
                  <a:prstClr val="black"/>
                </a:solidFill>
              </a:rPr>
              <a:t>Зачисление </a:t>
            </a:r>
            <a:r>
              <a:rPr lang="ru-RU" sz="2800" dirty="0">
                <a:solidFill>
                  <a:prstClr val="black"/>
                </a:solidFill>
              </a:rPr>
              <a:t>учащихся в группы дополнительного образования на базе Центра «Точка роста»;</a:t>
            </a:r>
          </a:p>
          <a:p>
            <a:pPr marL="0" indent="0" algn="just">
              <a:spcBef>
                <a:spcPts val="0"/>
              </a:spcBef>
              <a:defRPr sz="2400"/>
            </a:pP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31640" y="267494"/>
            <a:ext cx="6779094" cy="5655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ПРОВЕДЕНА  РАБОТА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762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1"/>
          <p:cNvSpPr txBox="1">
            <a:spLocks noGrp="1"/>
          </p:cNvSpPr>
          <p:nvPr>
            <p:ph type="title"/>
          </p:nvPr>
        </p:nvSpPr>
        <p:spPr>
          <a:xfrm>
            <a:off x="2123728" y="339502"/>
            <a:ext cx="7703765" cy="68818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800"/>
            </a:pPr>
            <a:r>
              <a:rPr lang="ru-RU" sz="2400" b="1" dirty="0">
                <a:latin typeface="+mn-lt"/>
                <a:cs typeface="Arial" pitchFamily="34" charset="0"/>
              </a:rPr>
              <a:t>ПОВЫШЕНИЕ КВАЛИФИКАЦИИ ПЕДАГОГОВ</a:t>
            </a:r>
            <a:endParaRPr sz="2400" b="1" dirty="0">
              <a:latin typeface="+mn-lt"/>
              <a:cs typeface="Arial" pitchFamily="34" charset="0"/>
            </a:endParaRPr>
          </a:p>
        </p:txBody>
      </p:sp>
      <p:sp>
        <p:nvSpPr>
          <p:cNvPr id="162" name="Прямоугольник 3"/>
          <p:cNvSpPr txBox="1"/>
          <p:nvPr/>
        </p:nvSpPr>
        <p:spPr>
          <a:xfrm>
            <a:off x="755576" y="1203598"/>
            <a:ext cx="8208912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90" rIns="34289" bIns="3429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 smtClean="0"/>
              <a:t>Фонд новых форм развития образования</a:t>
            </a:r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 smtClean="0"/>
              <a:t>ГИБКИЕ </a:t>
            </a:r>
            <a:r>
              <a:rPr lang="ru-RU" sz="1600" b="1" dirty="0"/>
              <a:t>КОМПЕТЕНЦИИ ПРОЕКТНОЙ </a:t>
            </a:r>
            <a:endParaRPr lang="ru-RU" sz="1600" b="1" dirty="0" smtClean="0"/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 smtClean="0"/>
              <a:t>ДЕЯТЕЛЬНОСТИ</a:t>
            </a:r>
            <a:endParaRPr lang="ru-RU" sz="1600" b="1" dirty="0" smtClean="0"/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600" b="1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i="1" dirty="0"/>
              <a:t>Навыки презентации проекта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i="1" dirty="0"/>
              <a:t>Обучение гибким компетенциям:</a:t>
            </a:r>
          </a:p>
          <a:p>
            <a:pPr marL="150395" indent="-150395">
              <a:lnSpc>
                <a:spcPct val="120000"/>
              </a:lnSpc>
              <a:buSzPct val="100000"/>
              <a:buFont typeface="Wingdings" pitchFamily="2" charset="2"/>
              <a:buChar char="ü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i="1" dirty="0"/>
              <a:t>Командная работа</a:t>
            </a:r>
          </a:p>
          <a:p>
            <a:pPr marL="150395" indent="-150395">
              <a:lnSpc>
                <a:spcPct val="120000"/>
              </a:lnSpc>
              <a:buSzPct val="100000"/>
              <a:buFont typeface="Wingdings" pitchFamily="2" charset="2"/>
              <a:buChar char="ü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i="1" dirty="0"/>
              <a:t>Креативное и критическое </a:t>
            </a:r>
            <a:endParaRPr lang="ru-RU" sz="2000" i="1" dirty="0" smtClean="0"/>
          </a:p>
          <a:p>
            <a:pPr>
              <a:lnSpc>
                <a:spcPct val="120000"/>
              </a:lnSpc>
              <a:buSzPct val="100000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i="1" dirty="0" smtClean="0"/>
              <a:t>мышление</a:t>
            </a:r>
            <a:endParaRPr lang="ru-RU" sz="2000" i="1" dirty="0"/>
          </a:p>
          <a:p>
            <a:pPr>
              <a:lnSpc>
                <a:spcPct val="120000"/>
              </a:lnSpc>
              <a:buFont typeface="Arial" pitchFamily="34" charset="0"/>
              <a:buChar char="•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600" dirty="0"/>
          </a:p>
          <a:p>
            <a:pPr marL="150395" indent="-150395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95486"/>
            <a:ext cx="239590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65812" y="1563638"/>
            <a:ext cx="4042768" cy="281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01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1"/>
          <p:cNvSpPr txBox="1">
            <a:spLocks noGrp="1"/>
          </p:cNvSpPr>
          <p:nvPr>
            <p:ph type="title"/>
          </p:nvPr>
        </p:nvSpPr>
        <p:spPr>
          <a:xfrm>
            <a:off x="2123728" y="339502"/>
            <a:ext cx="7703765" cy="68818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800"/>
            </a:pPr>
            <a:r>
              <a:rPr lang="ru-RU" sz="2400" b="1" dirty="0">
                <a:latin typeface="+mn-lt"/>
                <a:cs typeface="Arial" pitchFamily="34" charset="0"/>
              </a:rPr>
              <a:t>ПОВЫШЕНИЕ КВАЛИФИКАЦИИ ПЕДАГОГОВ</a:t>
            </a:r>
            <a:endParaRPr sz="2400" b="1" dirty="0">
              <a:latin typeface="+mn-lt"/>
              <a:cs typeface="Arial" pitchFamily="34" charset="0"/>
            </a:endParaRPr>
          </a:p>
        </p:txBody>
      </p:sp>
      <p:sp>
        <p:nvSpPr>
          <p:cNvPr id="162" name="Прямоугольник 3"/>
          <p:cNvSpPr txBox="1"/>
          <p:nvPr/>
        </p:nvSpPr>
        <p:spPr>
          <a:xfrm>
            <a:off x="899592" y="987574"/>
            <a:ext cx="7568758" cy="365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90" rIns="34289" bIns="3429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/>
              <a:t>СОВРЕМЕННЫЕ ПРОЕКТНЫЕ МЕТОДЫ РАЗВИТИЯ ВЫСОКОТЕХНОЛОГИЧНЫХ ПРЕДМЕТНЫХ НАВЫКОВ ОБУЧАЮЩИХСЯ ПРЕДМЕТНОЙ ОБЛАСТИ «ТЕХНОЛОГИЯ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pPr>
              <a:lnSpc>
                <a:spcPct val="120000"/>
              </a:lnSpc>
              <a:buFont typeface="Arial" pitchFamily="34" charset="0"/>
              <a:buChar char="•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Типовые планы и техники проведения занятий</a:t>
            </a:r>
          </a:p>
          <a:p>
            <a:pPr marL="150395" indent="-150395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Программирование </a:t>
            </a:r>
          </a:p>
          <a:p>
            <a:pPr marL="150395" indent="-150395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3D-моделирование и 3D-печать</a:t>
            </a:r>
          </a:p>
          <a:p>
            <a:pPr marL="150395" indent="-150395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Разработка виртуальной реальности</a:t>
            </a:r>
          </a:p>
          <a:p>
            <a:pPr marL="150395" indent="-150395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 smtClean="0"/>
              <a:t>Управление </a:t>
            </a:r>
            <a:r>
              <a:rPr lang="ru-RU" sz="1400" dirty="0" err="1" smtClean="0"/>
              <a:t>коптером</a:t>
            </a:r>
            <a:endParaRPr lang="ru-RU" sz="1400" dirty="0" smtClean="0"/>
          </a:p>
          <a:p>
            <a:pPr>
              <a:lnSpc>
                <a:spcPct val="120000"/>
              </a:lnSpc>
              <a:buSzPct val="100000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/>
          </a:p>
          <a:p>
            <a:pPr>
              <a:lnSpc>
                <a:spcPct val="120000"/>
              </a:lnSpc>
              <a:buSzPct val="100000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 smtClean="0"/>
              <a:t>Повышение квалификации учителей </a:t>
            </a:r>
          </a:p>
          <a:p>
            <a:pPr>
              <a:lnSpc>
                <a:spcPct val="120000"/>
              </a:lnSpc>
              <a:buSzPct val="100000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 smtClean="0"/>
              <a:t>технологии в 2020 году на базе</a:t>
            </a:r>
          </a:p>
          <a:p>
            <a:pPr>
              <a:lnSpc>
                <a:spcPct val="120000"/>
              </a:lnSpc>
              <a:buSzPct val="100000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 smtClean="0"/>
              <a:t> «</a:t>
            </a:r>
            <a:r>
              <a:rPr lang="ru-RU" sz="1400" dirty="0" err="1" smtClean="0"/>
              <a:t>Кванториума</a:t>
            </a:r>
            <a:r>
              <a:rPr lang="ru-RU" sz="1400" dirty="0" smtClean="0"/>
              <a:t>»</a:t>
            </a:r>
            <a:endParaRPr lang="ru-RU" sz="1400" dirty="0"/>
          </a:p>
          <a:p>
            <a:pPr marL="150395" indent="-150395">
              <a:lnSpc>
                <a:spcPct val="120000"/>
              </a:lnSpc>
              <a:buSzPct val="100000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95486"/>
            <a:ext cx="239590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dmin\Desktop\фото\56I3A0T36H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" t="5128" r="443" b="17791"/>
          <a:stretch/>
        </p:blipFill>
        <p:spPr bwMode="auto">
          <a:xfrm>
            <a:off x="6228183" y="1707654"/>
            <a:ext cx="2697305" cy="27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\7hTLf_CdUR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 b="11551"/>
          <a:stretch/>
        </p:blipFill>
        <p:spPr bwMode="auto">
          <a:xfrm>
            <a:off x="4427984" y="2654424"/>
            <a:ext cx="236926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653874" y="8255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ОБОРУДОВАНИЕ КАБИНЕТОВ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155926"/>
            <a:ext cx="6400800" cy="594370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t="10215" r="25956" b="11554"/>
          <a:stretch/>
        </p:blipFill>
        <p:spPr bwMode="auto">
          <a:xfrm>
            <a:off x="4139952" y="2787774"/>
            <a:ext cx="2520280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Admin\Desktop\фото\w9eA379kXl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43558"/>
            <a:ext cx="3974822" cy="219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9436" r="13376" b="12054"/>
          <a:stretch/>
        </p:blipFill>
        <p:spPr bwMode="auto">
          <a:xfrm>
            <a:off x="755576" y="768479"/>
            <a:ext cx="3640817" cy="1934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t="8681" r="13588" b="11677"/>
          <a:stretch/>
        </p:blipFill>
        <p:spPr bwMode="auto">
          <a:xfrm>
            <a:off x="453147" y="2787774"/>
            <a:ext cx="3226988" cy="2149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55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051720" y="205978"/>
            <a:ext cx="4680520" cy="7095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УРОКИ ОБЖ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62" y="1059582"/>
            <a:ext cx="4062829" cy="227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9662"/>
            <a:ext cx="3819090" cy="258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643" y="3549470"/>
            <a:ext cx="4373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«Отработка навыков оказания первой помощи пострадавшему»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манекенов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94" y="1229010"/>
            <a:ext cx="5431422" cy="46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64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3"/>
          <p:cNvSpPr txBox="1"/>
          <p:nvPr/>
        </p:nvSpPr>
        <p:spPr>
          <a:xfrm>
            <a:off x="1566266" y="4041160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4685194" y="4034218"/>
            <a:ext cx="6931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90" rIns="34289" bIns="34290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502"/>
            <a:ext cx="755576" cy="23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mail.yandex.ru/message_part/20191127_183053.jpg?_uid=103451308&amp;name=20191127_183053.jpg&amp;hid=1.2&amp;ids=1708553108633848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763688" y="160338"/>
            <a:ext cx="5688632" cy="7552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УРОКИ ТЕХНОЛОГИИ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155926"/>
            <a:ext cx="6400800" cy="5943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Admin\Desktop\фото\woMmU07BUAI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10812"/>
          <a:stretch/>
        </p:blipFill>
        <p:spPr bwMode="auto">
          <a:xfrm>
            <a:off x="2188847" y="1038612"/>
            <a:ext cx="5131318" cy="2981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86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41435</TotalTime>
  <Words>566</Words>
  <Application>Microsoft Office PowerPoint</Application>
  <PresentationFormat>Экран (16:9)</PresentationFormat>
  <Paragraphs>117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 </vt:lpstr>
      <vt:lpstr>Презентация PowerPoint</vt:lpstr>
      <vt:lpstr>ПРОВЕДЕНА  РАБОТА</vt:lpstr>
      <vt:lpstr>ПОВЫШЕНИЕ КВАЛИФИКАЦИИ ПЕДАГОГОВ</vt:lpstr>
      <vt:lpstr>ПОВЫШЕНИЕ КВАЛИФИКАЦИИ ПЕДАГОГОВ</vt:lpstr>
      <vt:lpstr>ОБОРУДОВАНИЕ КАБИНЕТОВ</vt:lpstr>
      <vt:lpstr>УРОКИ ОБЖ</vt:lpstr>
      <vt:lpstr>УРОКИ ТЕХНОЛОГИИ</vt:lpstr>
      <vt:lpstr>УРОКИ ИНФОРМАТИКИ</vt:lpstr>
      <vt:lpstr>УРОКИ БИОЛОГИИ</vt:lpstr>
      <vt:lpstr>УРОКИ ФИЗИКИ И МАТЕМАТИКИ</vt:lpstr>
      <vt:lpstr>КРУЖОК «ЮНЫЙ ИЗОБРЕТАТЕЛЬ»</vt:lpstr>
      <vt:lpstr>КРУЖОК «ШАХМАТНАЯ АЗБУКА»</vt:lpstr>
      <vt:lpstr>КРУЖОК «ТЕХНОЛАБ»</vt:lpstr>
      <vt:lpstr>НАШИ ДОСТИЖЕНИЯ</vt:lpstr>
      <vt:lpstr>НАШИ ДОСТИЖЕНИЯ</vt:lpstr>
      <vt:lpstr>НАШИ ДОСТИЖЕНИЯ</vt:lpstr>
      <vt:lpstr>НАШИ ДОСТИЖЕНИЯ</vt:lpstr>
      <vt:lpstr>19 апреля 2023 г. </vt:lpstr>
      <vt:lpstr>Мастер- класс</vt:lpstr>
      <vt:lpstr>Мастер - класс</vt:lpstr>
      <vt:lpstr>Мастер- класс</vt:lpstr>
      <vt:lpstr>Мастер-класс</vt:lpstr>
      <vt:lpstr>Мастер-класс</vt:lpstr>
      <vt:lpstr>ТОЧКА РОСТА – ПУТЬ К УСПЕХУ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</dc:creator>
  <cp:lastModifiedBy>Admin</cp:lastModifiedBy>
  <cp:revision>1389</cp:revision>
  <cp:lastPrinted>2017-04-03T09:56:10Z</cp:lastPrinted>
  <dcterms:created xsi:type="dcterms:W3CDTF">2014-09-01T10:01:09Z</dcterms:created>
  <dcterms:modified xsi:type="dcterms:W3CDTF">2023-09-12T14:09:24Z</dcterms:modified>
</cp:coreProperties>
</file>