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700" b="1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ru-RU" sz="2700" b="1" dirty="0" err="1" smtClean="0">
                <a:latin typeface="Comic Sans MS" pitchFamily="66" charset="0"/>
                <a:ea typeface="Calibri"/>
                <a:cs typeface="Times New Roman"/>
              </a:rPr>
              <a:t>Арт-терапия</a:t>
            </a:r>
            <a:r>
              <a:rPr lang="ru-RU" sz="2700" dirty="0" smtClean="0">
                <a:latin typeface="Comic Sans MS" pitchFamily="66" charset="0"/>
                <a:ea typeface="Calibri"/>
                <a:cs typeface="Times New Roman"/>
              </a:rPr>
              <a:t>— это метод коррекции и развития посредством художественного творчества. </a:t>
            </a:r>
            <a:r>
              <a:rPr lang="ru-RU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dirty="0" smtClean="0">
                <a:latin typeface="Comic Sans MS" pitchFamily="66" charset="0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Comic Sans MS" pitchFamily="66" charset="0"/>
                <a:cs typeface="Times New Roman"/>
              </a:rPr>
              <a:t>Направления:</a:t>
            </a:r>
          </a:p>
          <a:p>
            <a:pPr algn="just"/>
            <a:r>
              <a:rPr lang="ru-RU" sz="3600" dirty="0" err="1" smtClean="0">
                <a:latin typeface="Comic Sans MS" pitchFamily="66" charset="0"/>
                <a:ea typeface="Calibri"/>
                <a:cs typeface="Times New Roman"/>
              </a:rPr>
              <a:t>Изотерапия</a:t>
            </a:r>
            <a:endParaRPr lang="ru-RU" sz="3600" dirty="0" smtClean="0">
              <a:latin typeface="Comic Sans MS" pitchFamily="66" charset="0"/>
              <a:ea typeface="Calibri"/>
              <a:cs typeface="Times New Roman"/>
            </a:endParaRPr>
          </a:p>
          <a:p>
            <a:pPr algn="just"/>
            <a:r>
              <a:rPr lang="ru-RU" sz="3600" dirty="0" err="1" smtClean="0">
                <a:latin typeface="Comic Sans MS" pitchFamily="66" charset="0"/>
                <a:ea typeface="Calibri"/>
                <a:cs typeface="Times New Roman"/>
              </a:rPr>
              <a:t>Имаготерапия</a:t>
            </a:r>
            <a:endParaRPr lang="ru-RU" sz="3600" dirty="0" smtClean="0">
              <a:latin typeface="Comic Sans MS" pitchFamily="66" charset="0"/>
              <a:ea typeface="Calibri"/>
              <a:cs typeface="Times New Roman"/>
            </a:endParaRPr>
          </a:p>
          <a:p>
            <a:pPr algn="just"/>
            <a:r>
              <a:rPr lang="ru-RU" sz="3600" dirty="0" smtClean="0">
                <a:latin typeface="Comic Sans MS" pitchFamily="66" charset="0"/>
                <a:ea typeface="Calibri"/>
                <a:cs typeface="Times New Roman"/>
              </a:rPr>
              <a:t>Музыкотерапия</a:t>
            </a:r>
          </a:p>
          <a:p>
            <a:pPr algn="just"/>
            <a:r>
              <a:rPr lang="ru-RU" sz="3600" dirty="0" err="1" smtClean="0">
                <a:latin typeface="Comic Sans MS" pitchFamily="66" charset="0"/>
                <a:ea typeface="Calibri"/>
                <a:cs typeface="Times New Roman"/>
              </a:rPr>
              <a:t>Сказкотерапия</a:t>
            </a:r>
            <a:endParaRPr lang="ru-RU" sz="3600" dirty="0" smtClean="0">
              <a:latin typeface="Comic Sans MS" pitchFamily="66" charset="0"/>
              <a:ea typeface="Calibri"/>
              <a:cs typeface="Times New Roman"/>
            </a:endParaRPr>
          </a:p>
          <a:p>
            <a:pPr algn="just"/>
            <a:r>
              <a:rPr lang="ru-RU" sz="3600" dirty="0" err="1" smtClean="0">
                <a:latin typeface="Comic Sans MS" pitchFamily="66" charset="0"/>
                <a:ea typeface="Calibri"/>
                <a:cs typeface="Times New Roman"/>
              </a:rPr>
              <a:t>Кинезитерапия</a:t>
            </a:r>
            <a:endParaRPr lang="ru-RU" sz="3600" dirty="0" smtClean="0">
              <a:latin typeface="Comic Sans MS" pitchFamily="66" charset="0"/>
              <a:ea typeface="Calibri"/>
              <a:cs typeface="Times New Roman"/>
            </a:endParaRPr>
          </a:p>
          <a:p>
            <a:pPr algn="just"/>
            <a:r>
              <a:rPr lang="ru-RU" sz="3600" dirty="0" err="1" smtClean="0">
                <a:latin typeface="Comic Sans MS" pitchFamily="66" charset="0"/>
                <a:cs typeface="Times New Roman"/>
              </a:rPr>
              <a:t>Пескотерапия</a:t>
            </a:r>
            <a:endParaRPr lang="ru-RU" sz="3600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268760"/>
            <a:ext cx="3999880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При ведении журнала посещений и регистрации хода </a:t>
            </a:r>
            <a:r>
              <a:rPr lang="ru-RU" sz="3200" b="1" dirty="0" err="1" smtClean="0"/>
              <a:t>арт-терапевтических</a:t>
            </a:r>
            <a:r>
              <a:rPr lang="ru-RU" sz="3200" b="1" dirty="0" smtClean="0"/>
              <a:t> занятий используют формы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• формализованный бланк;</a:t>
            </a:r>
          </a:p>
          <a:p>
            <a:pPr>
              <a:buNone/>
            </a:pPr>
            <a:r>
              <a:rPr lang="ru-RU" sz="4400" dirty="0" smtClean="0"/>
              <a:t>• развернутое описание по схеме;</a:t>
            </a:r>
          </a:p>
          <a:p>
            <a:pPr>
              <a:buNone/>
            </a:pPr>
            <a:r>
              <a:rPr lang="ru-RU" sz="4400" dirty="0" smtClean="0"/>
              <a:t>• хронограмму групповых </a:t>
            </a:r>
            <a:r>
              <a:rPr lang="ru-RU" sz="4400" dirty="0" err="1" smtClean="0"/>
              <a:t>арт-терапевтических</a:t>
            </a:r>
            <a:r>
              <a:rPr lang="ru-RU" sz="4400" dirty="0" smtClean="0"/>
              <a:t> занятий.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Формализованный бланк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sz="3600" dirty="0" smtClean="0"/>
              <a:t>дата и время проведения занятия;</a:t>
            </a:r>
          </a:p>
          <a:p>
            <a:pPr>
              <a:buNone/>
            </a:pPr>
            <a:r>
              <a:rPr lang="ru-RU" sz="3600" dirty="0" smtClean="0"/>
              <a:t>• фамилия (или фамилии) участника (участников) занятия;</a:t>
            </a:r>
          </a:p>
          <a:p>
            <a:pPr>
              <a:buNone/>
            </a:pPr>
            <a:r>
              <a:rPr lang="ru-RU" sz="3600" dirty="0" smtClean="0"/>
              <a:t>• основная тема (темы);</a:t>
            </a:r>
          </a:p>
          <a:p>
            <a:pPr>
              <a:buNone/>
            </a:pPr>
            <a:r>
              <a:rPr lang="ru-RU" sz="3600" dirty="0" smtClean="0"/>
              <a:t>• используемые участником (участниками) изобразительные материалы и виды деятельности (обсуждения, физические упражнения и игры, драматизация и т. д.);</a:t>
            </a:r>
          </a:p>
          <a:p>
            <a:pPr>
              <a:buNone/>
            </a:pPr>
            <a:r>
              <a:rPr lang="ru-RU" sz="3600" dirty="0" smtClean="0"/>
              <a:t>• высказывания участника (участников) занятия в ходе работы и особенности его (их) невербальной экспрессии;</a:t>
            </a:r>
          </a:p>
          <a:p>
            <a:pPr>
              <a:buNone/>
            </a:pPr>
            <a:r>
              <a:rPr lang="ru-RU" sz="3600" dirty="0" smtClean="0"/>
              <a:t>• взаимодействие со специалистом или другими участниками;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Формализованный бланк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• </a:t>
            </a:r>
            <a:r>
              <a:rPr lang="ru-RU" sz="2700" dirty="0" smtClean="0"/>
              <a:t>отношение участника (участников) занятия к работе;</a:t>
            </a:r>
          </a:p>
          <a:p>
            <a:pPr>
              <a:buNone/>
            </a:pPr>
            <a:r>
              <a:rPr lang="ru-RU" sz="2700" dirty="0" smtClean="0"/>
              <a:t>• процесс изобразительной работы (этапы создания визуальных образов) или иной творческой активности;</a:t>
            </a:r>
          </a:p>
          <a:p>
            <a:pPr>
              <a:buNone/>
            </a:pPr>
            <a:r>
              <a:rPr lang="ru-RU" sz="2700" dirty="0" smtClean="0"/>
              <a:t>• краткое описание изобразительной продукции участника (участников) занятия;</a:t>
            </a:r>
          </a:p>
          <a:p>
            <a:pPr>
              <a:buNone/>
            </a:pPr>
            <a:r>
              <a:rPr lang="ru-RU" sz="2700" dirty="0" smtClean="0"/>
              <a:t>• объяснение участником (участниками) занятия содержания своей изобразительной продукции (формальное объяснение или психологическое толкование – </a:t>
            </a:r>
            <a:r>
              <a:rPr lang="ru-RU" sz="2700" dirty="0" err="1" smtClean="0"/>
              <a:t>инсайт</a:t>
            </a:r>
            <a:r>
              <a:rPr lang="ru-RU" sz="2700" dirty="0" smtClean="0"/>
              <a:t>);</a:t>
            </a:r>
          </a:p>
          <a:p>
            <a:pPr>
              <a:buNone/>
            </a:pPr>
            <a:r>
              <a:rPr lang="ru-RU" sz="2700" dirty="0" smtClean="0"/>
              <a:t>• наблюдаемые ведущим групповые феномены и процессы</a:t>
            </a:r>
            <a:endParaRPr lang="ru-RU" sz="27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Развернутое описание группового занятия по схеме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• ФИО участников сессии, кто отсутствовал;</a:t>
            </a:r>
          </a:p>
          <a:p>
            <a:pPr>
              <a:buNone/>
            </a:pPr>
            <a:r>
              <a:rPr lang="ru-RU" sz="3600" dirty="0" smtClean="0"/>
              <a:t>• ведущий/ведущие;</a:t>
            </a:r>
          </a:p>
          <a:p>
            <a:pPr>
              <a:buNone/>
            </a:pPr>
            <a:r>
              <a:rPr lang="ru-RU" sz="3600" dirty="0" smtClean="0"/>
              <a:t>• дата и время сессии, номер сессии;</a:t>
            </a:r>
          </a:p>
          <a:p>
            <a:pPr>
              <a:buNone/>
            </a:pPr>
            <a:r>
              <a:rPr lang="ru-RU" sz="3600" dirty="0" smtClean="0"/>
              <a:t>• цель и задачи сессии;</a:t>
            </a:r>
          </a:p>
          <a:p>
            <a:pPr>
              <a:buNone/>
            </a:pPr>
            <a:r>
              <a:rPr lang="ru-RU" sz="3600" dirty="0" smtClean="0"/>
              <a:t>• тема (темы), используемые упражнения и задания;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Развернутое описание группового занятия по схеме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• общая атмосфера в группе в начале, в конце и в середине занятия; общий характер взаимодействия;</a:t>
            </a:r>
          </a:p>
          <a:p>
            <a:pPr>
              <a:buNone/>
            </a:pPr>
            <a:r>
              <a:rPr lang="ru-RU" dirty="0" smtClean="0"/>
              <a:t>• что происходило в группе, как вели себя отдельные участники (что делали, как участвовали в обсуждении);</a:t>
            </a:r>
          </a:p>
          <a:p>
            <a:pPr>
              <a:buNone/>
            </a:pPr>
            <a:r>
              <a:rPr lang="ru-RU" dirty="0" smtClean="0"/>
              <a:t>• каково было участие ведущего и ассистента в ходе занятия и их взаимодействие;</a:t>
            </a:r>
          </a:p>
          <a:p>
            <a:pPr>
              <a:buNone/>
            </a:pPr>
            <a:r>
              <a:rPr lang="ru-RU" dirty="0" smtClean="0"/>
              <a:t>• итоги занятия, планы относительно дальнейшей работы.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 smtClean="0"/>
              <a:t>Разноуровневый</a:t>
            </a:r>
            <a:r>
              <a:rPr lang="ru-RU" sz="3600" b="1" i="1" dirty="0" smtClean="0"/>
              <a:t> анализ</a:t>
            </a:r>
            <a:r>
              <a:rPr lang="ru-RU" sz="3600" b="1" dirty="0" smtClean="0"/>
              <a:t> имеет своей целью: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6500" dirty="0" smtClean="0"/>
              <a:t>а) установление специалистом определенной связи между собственными взглядами и верованиями и своим отношением к происходящему во время занятия;</a:t>
            </a:r>
          </a:p>
          <a:p>
            <a:pPr>
              <a:buNone/>
            </a:pPr>
            <a:r>
              <a:rPr lang="ru-RU" sz="6500" dirty="0" smtClean="0"/>
              <a:t>б) объяснение им того, что происходило во время сессии, с использованием личных гипотез и верований;</a:t>
            </a:r>
          </a:p>
          <a:p>
            <a:pPr>
              <a:buNone/>
            </a:pPr>
            <a:r>
              <a:rPr lang="ru-RU" sz="6500" dirty="0" smtClean="0"/>
              <a:t>в) объяснение им того, что происходило во время занятий, с использованием тех или иных теоретических представлений (собственно, формулировка рабочих гипотез); </a:t>
            </a:r>
          </a:p>
          <a:p>
            <a:pPr>
              <a:buNone/>
            </a:pPr>
            <a:r>
              <a:rPr lang="ru-RU" sz="6500" dirty="0" smtClean="0"/>
              <a:t>г) определение возможной связи между личными взглядами и верованиями и теми теоретическими представлениями, которые он использует для объяснения происходящего во время занятий.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Интегративный анализ</a:t>
            </a:r>
            <a:r>
              <a:rPr lang="ru-RU" sz="3600" b="1" dirty="0" smtClean="0"/>
              <a:t> представляет собой резюме специалиста относительно того: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а) какой опыт, по его мнению, смогли получить конкретный клиент или группа благодаря участию в данном занятии; </a:t>
            </a:r>
          </a:p>
          <a:p>
            <a:pPr>
              <a:buNone/>
            </a:pPr>
            <a:r>
              <a:rPr lang="ru-RU" dirty="0" smtClean="0"/>
              <a:t>б) как это на них повлияло; </a:t>
            </a:r>
          </a:p>
          <a:p>
            <a:pPr>
              <a:buNone/>
            </a:pPr>
            <a:r>
              <a:rPr lang="ru-RU" dirty="0" smtClean="0"/>
              <a:t>в) какое значение это может иметь для решения краткосрочных и долгосрочных задач </a:t>
            </a:r>
            <a:r>
              <a:rPr lang="ru-RU" dirty="0" err="1" smtClean="0"/>
              <a:t>арт-терапии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г) какое значение это имеет для дальнейшей работы данного клиента или группы.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Оценка промежуточных результатов </a:t>
            </a:r>
            <a:r>
              <a:rPr lang="ru-RU" sz="3600" b="1" i="1" dirty="0" err="1" smtClean="0"/>
              <a:t>арт-терапии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• клиническая оценка психического состояния участников группы;</a:t>
            </a:r>
          </a:p>
          <a:p>
            <a:pPr>
              <a:buNone/>
            </a:pPr>
            <a:r>
              <a:rPr lang="ru-RU" dirty="0" smtClean="0"/>
              <a:t>• диагностика отдельных психических процессов и личностных характеристик участников занятий, в том числе, с использованием вербальных и графических тестов и шкал;</a:t>
            </a:r>
          </a:p>
          <a:p>
            <a:pPr>
              <a:buNone/>
            </a:pPr>
            <a:r>
              <a:rPr lang="ru-RU" dirty="0" smtClean="0"/>
              <a:t>• отчеты самих участников занятий о наблюдаемых ими наиболее значимых изменениях в своем состоянии и системе отношений, выполняемые ими либо в свободной форме, либо в соответствии с определенной схемой (формализованное интервью);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Оценка промежуточных результатов </a:t>
            </a:r>
            <a:r>
              <a:rPr lang="ru-RU" b="1" i="1" dirty="0" err="1" smtClean="0"/>
              <a:t>арт-терапии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• оценка групповой динамики и отношений в группе, а также отношений участников занятий с </a:t>
            </a:r>
            <a:r>
              <a:rPr lang="ru-RU" dirty="0" err="1" smtClean="0"/>
              <a:t>арт-терапевтом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оценка интересов, увлечений и отношений участников занятий с другими людьми за пределами группы (включая их родственников, знакомых и представителей более широкого социального окружения);</a:t>
            </a:r>
          </a:p>
          <a:p>
            <a:pPr>
              <a:buNone/>
            </a:pPr>
            <a:r>
              <a:rPr lang="ru-RU" dirty="0" smtClean="0"/>
              <a:t>• оценка изобразительной продукции участников занятий с использованием комплекса формальных и содержательных критериев.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Оценка конечных результатов </a:t>
            </a:r>
            <a:r>
              <a:rPr lang="ru-RU" sz="3600" b="1" i="1" dirty="0" err="1" smtClean="0"/>
              <a:t>арт-терапии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• наиболее значимые изменения в состоянии и поведении участников программы;</a:t>
            </a:r>
          </a:p>
          <a:p>
            <a:pPr>
              <a:buNone/>
            </a:pPr>
            <a:r>
              <a:rPr lang="ru-RU" dirty="0" smtClean="0"/>
              <a:t>• насколько эти изменения согласуются с поставленными ранее задачами работы;</a:t>
            </a:r>
          </a:p>
          <a:p>
            <a:pPr>
              <a:buNone/>
            </a:pPr>
            <a:r>
              <a:rPr lang="ru-RU" dirty="0" smtClean="0"/>
              <a:t>• рекомендации относительно продолжения терапии того или иного участника программы путем его включения в новую группу, перевода на индивидуальную психотерапию (</a:t>
            </a:r>
            <a:r>
              <a:rPr lang="ru-RU" dirty="0" err="1" smtClean="0"/>
              <a:t>арт-терапию</a:t>
            </a:r>
            <a:r>
              <a:rPr lang="ru-RU" dirty="0" smtClean="0"/>
              <a:t>) или использования какого-либо иного метода (с соответствующим обоснованием), а также касательно условий и факторов поддержания достигнутых результатов </a:t>
            </a:r>
            <a:r>
              <a:rPr lang="ru-RU" dirty="0" err="1" smtClean="0"/>
              <a:t>арт-терапии</a:t>
            </a:r>
            <a:r>
              <a:rPr lang="ru-RU" dirty="0" smtClean="0"/>
              <a:t> во времени.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Основные принципы</a:t>
            </a:r>
            <a:r>
              <a:rPr lang="ru-RU" sz="4000" dirty="0" smtClean="0"/>
              <a:t> </a:t>
            </a:r>
            <a:r>
              <a:rPr lang="ru-RU" sz="4000" dirty="0" err="1" smtClean="0"/>
              <a:t>арт-терапии</a:t>
            </a:r>
            <a:r>
              <a:rPr lang="ru-RU" sz="40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• </a:t>
            </a:r>
            <a:r>
              <a:rPr lang="ru-RU" sz="7200" b="1" i="1" dirty="0" smtClean="0"/>
              <a:t>принцип </a:t>
            </a:r>
            <a:r>
              <a:rPr lang="ru-RU" sz="7200" b="1" i="1" dirty="0" err="1" smtClean="0"/>
              <a:t>субъектности</a:t>
            </a:r>
            <a:r>
              <a:rPr lang="ru-RU" sz="7200" b="1" dirty="0" smtClean="0"/>
              <a:t> </a:t>
            </a:r>
            <a:r>
              <a:rPr lang="ru-RU" sz="7200" dirty="0" smtClean="0"/>
              <a:t>(отношение к участникам </a:t>
            </a:r>
            <a:r>
              <a:rPr lang="ru-RU" sz="7200" dirty="0" err="1" smtClean="0"/>
              <a:t>арт-терапевтического</a:t>
            </a:r>
            <a:r>
              <a:rPr lang="ru-RU" sz="7200" dirty="0" smtClean="0"/>
              <a:t> процесса не как к пассивным реципиентам коррекционных и развивающих воздействий, но как к личностям с индивидуальным набором потребностей, взглядов, установок и т. д.);</a:t>
            </a:r>
          </a:p>
          <a:p>
            <a:pPr>
              <a:buNone/>
            </a:pPr>
            <a:r>
              <a:rPr lang="ru-RU" sz="7200" b="1" dirty="0" smtClean="0"/>
              <a:t>• </a:t>
            </a:r>
            <a:r>
              <a:rPr lang="ru-RU" sz="7200" b="1" i="1" dirty="0" smtClean="0"/>
              <a:t>принцип активности</a:t>
            </a:r>
            <a:r>
              <a:rPr lang="ru-RU" sz="7200" b="1" dirty="0" smtClean="0"/>
              <a:t> </a:t>
            </a:r>
            <a:r>
              <a:rPr lang="ru-RU" sz="7200" dirty="0" smtClean="0"/>
              <a:t>(всемерное вовлечение участников </a:t>
            </a:r>
            <a:r>
              <a:rPr lang="ru-RU" sz="7200" dirty="0" err="1" smtClean="0"/>
              <a:t>арт-терапевтического</a:t>
            </a:r>
            <a:r>
              <a:rPr lang="ru-RU" sz="7200" dirty="0" smtClean="0"/>
              <a:t> процесса в разные формы творческого самораскрытия, предполагающие проявление ими инициативы и ответственности);</a:t>
            </a:r>
          </a:p>
          <a:p>
            <a:pPr>
              <a:buNone/>
            </a:pPr>
            <a:r>
              <a:rPr lang="ru-RU" sz="7200" b="1" dirty="0" smtClean="0"/>
              <a:t>• </a:t>
            </a:r>
            <a:r>
              <a:rPr lang="ru-RU" sz="7200" b="1" i="1" dirty="0" smtClean="0"/>
              <a:t>партнерство в терапевтических отношениях</a:t>
            </a:r>
            <a:r>
              <a:rPr lang="ru-RU" sz="7200" b="1" dirty="0" smtClean="0"/>
              <a:t> </a:t>
            </a:r>
            <a:r>
              <a:rPr lang="ru-RU" sz="7200" dirty="0" smtClean="0"/>
              <a:t>(уважение позиции клиента, иногда – «следование» за его инициативой, стимулирование его к выражению своих чувств и мыслей);</a:t>
            </a:r>
          </a:p>
          <a:p>
            <a:pPr>
              <a:buNone/>
            </a:pPr>
            <a:r>
              <a:rPr lang="ru-RU" sz="7200" b="1" dirty="0" smtClean="0"/>
              <a:t>• </a:t>
            </a:r>
            <a:r>
              <a:rPr lang="ru-RU" sz="7200" b="1" i="1" dirty="0" smtClean="0"/>
              <a:t>опора на наглядно-чувственный характер деятельности</a:t>
            </a:r>
            <a:r>
              <a:rPr lang="ru-RU" sz="7200" b="1" dirty="0" smtClean="0"/>
              <a:t> </a:t>
            </a:r>
            <a:r>
              <a:rPr lang="ru-RU" sz="7200" dirty="0" smtClean="0"/>
              <a:t>(активное использование визуальных, </a:t>
            </a:r>
            <a:r>
              <a:rPr lang="ru-RU" sz="7200" dirty="0" err="1" smtClean="0"/>
              <a:t>музыкально-аудиальных</a:t>
            </a:r>
            <a:r>
              <a:rPr lang="ru-RU" sz="7200" dirty="0" smtClean="0"/>
              <a:t>, кинестетических и игровых средств самовыражения, стимулирование творческого воображения);</a:t>
            </a:r>
          </a:p>
          <a:p>
            <a:pPr>
              <a:buNone/>
            </a:pPr>
            <a:r>
              <a:rPr lang="ru-RU" sz="7200" b="1" dirty="0" smtClean="0"/>
              <a:t>• </a:t>
            </a:r>
            <a:r>
              <a:rPr lang="ru-RU" sz="7200" b="1" i="1" dirty="0" smtClean="0"/>
              <a:t>постоянная обратная связь</a:t>
            </a:r>
            <a:r>
              <a:rPr lang="ru-RU" sz="7200" b="1" dirty="0" smtClean="0"/>
              <a:t> </a:t>
            </a:r>
            <a:r>
              <a:rPr lang="ru-RU" sz="7200" dirty="0" smtClean="0"/>
              <a:t>(отчет участников </a:t>
            </a:r>
            <a:r>
              <a:rPr lang="ru-RU" sz="7200" dirty="0" err="1" smtClean="0"/>
              <a:t>арт-терапевтических</a:t>
            </a:r>
            <a:r>
              <a:rPr lang="ru-RU" sz="7200" dirty="0" smtClean="0"/>
              <a:t> занятий о своих чувствах, мыслях и впечатлениях от работы и взаимодействии друг с другом и ведущим; комментирование ведущим особенностей творческой экспрессии и поведения участников);</a:t>
            </a:r>
          </a:p>
          <a:p>
            <a:pPr>
              <a:buNone/>
            </a:pPr>
            <a:r>
              <a:rPr lang="ru-RU" sz="7200" dirty="0" smtClean="0"/>
              <a:t>• </a:t>
            </a:r>
            <a:r>
              <a:rPr lang="ru-RU" sz="7200" b="1" i="1" dirty="0" smtClean="0"/>
              <a:t>единство и </a:t>
            </a:r>
            <a:r>
              <a:rPr lang="ru-RU" sz="7200" b="1" i="1" dirty="0" err="1" smtClean="0"/>
              <a:t>взаимодополнение</a:t>
            </a:r>
            <a:r>
              <a:rPr lang="ru-RU" sz="7200" b="1" i="1" dirty="0" smtClean="0"/>
              <a:t> вербальной и невербальной экспрессии</a:t>
            </a:r>
            <a:r>
              <a:rPr lang="ru-RU" sz="7200" b="1" dirty="0" smtClean="0"/>
              <a:t> </a:t>
            </a:r>
            <a:r>
              <a:rPr lang="ru-RU" sz="7200" dirty="0" smtClean="0"/>
              <a:t>(чередование в ходе </a:t>
            </a:r>
            <a:r>
              <a:rPr lang="ru-RU" sz="7200" dirty="0" err="1" smtClean="0"/>
              <a:t>арт-терапевтических</a:t>
            </a:r>
            <a:r>
              <a:rPr lang="ru-RU" sz="7200" dirty="0" smtClean="0"/>
              <a:t> занятий изобразительной деятельности, движения и танца, </a:t>
            </a:r>
            <a:r>
              <a:rPr lang="ru-RU" sz="7200" dirty="0" err="1" smtClean="0"/>
              <a:t>музицирования</a:t>
            </a:r>
            <a:r>
              <a:rPr lang="ru-RU" sz="7200" dirty="0" smtClean="0"/>
              <a:t>, сочинения историй и обсуждений);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 случае внеплановой (преждевременной) </a:t>
            </a:r>
            <a:r>
              <a:rPr lang="ru-RU" sz="3600" b="1" dirty="0" err="1" smtClean="0"/>
              <a:t>терминации</a:t>
            </a:r>
            <a:r>
              <a:rPr lang="ru-RU" sz="3600" b="1" dirty="0" smtClean="0"/>
              <a:t> в итоговом резюме должны быть зафиксированы: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• достигнутые на момент </a:t>
            </a:r>
            <a:r>
              <a:rPr lang="ru-RU" dirty="0" err="1" smtClean="0"/>
              <a:t>терминации</a:t>
            </a:r>
            <a:r>
              <a:rPr lang="ru-RU" dirty="0" smtClean="0"/>
              <a:t> изменения в состоянии и поведении участника программы (если таковые имеются);</a:t>
            </a:r>
          </a:p>
          <a:p>
            <a:pPr>
              <a:buNone/>
            </a:pPr>
            <a:r>
              <a:rPr lang="ru-RU" dirty="0" smtClean="0"/>
              <a:t>• предполагаемые причины преждевременной </a:t>
            </a:r>
            <a:r>
              <a:rPr lang="ru-RU" dirty="0" err="1" smtClean="0"/>
              <a:t>терминации</a:t>
            </a:r>
            <a:r>
              <a:rPr lang="ru-RU" dirty="0" smtClean="0"/>
              <a:t> и последствия преждевременного выхода данного клиента из программы для его состояния и группы в целом;</a:t>
            </a:r>
          </a:p>
          <a:p>
            <a:pPr>
              <a:buNone/>
            </a:pPr>
            <a:r>
              <a:rPr lang="ru-RU" dirty="0" smtClean="0"/>
              <a:t>• рекомендации относительно направления выбывшего из программы клиента на другие виды терапии или к иным специалистам.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54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5400" dirty="0" smtClean="0">
                <a:latin typeface="Comic Sans MS" pitchFamily="66" charset="0"/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принципы</a:t>
            </a:r>
            <a:r>
              <a:rPr lang="ru-RU" dirty="0" smtClean="0"/>
              <a:t> </a:t>
            </a:r>
            <a:r>
              <a:rPr lang="ru-RU" dirty="0" err="1" smtClean="0"/>
              <a:t>арт-терапии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dirty="0" smtClean="0"/>
              <a:t>•</a:t>
            </a:r>
            <a:r>
              <a:rPr lang="ru-RU" sz="3300" b="1" dirty="0" smtClean="0"/>
              <a:t> </a:t>
            </a:r>
            <a:r>
              <a:rPr lang="ru-RU" sz="3300" b="1" i="1" dirty="0" smtClean="0"/>
              <a:t>взаимопроникновение </a:t>
            </a:r>
            <a:r>
              <a:rPr lang="ru-RU" sz="3300" i="1" dirty="0" smtClean="0"/>
              <a:t>лечебных, профилактических, развивающих, обучающих элементов;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• </a:t>
            </a:r>
            <a:r>
              <a:rPr lang="ru-RU" sz="3300" b="1" i="1" dirty="0" smtClean="0"/>
              <a:t>сочетание группового характера </a:t>
            </a:r>
            <a:r>
              <a:rPr lang="ru-RU" sz="3300" i="1" dirty="0" smtClean="0"/>
              <a:t>коррекционного процесса с индивидуализацией его задач</a:t>
            </a:r>
            <a:r>
              <a:rPr lang="ru-RU" sz="3300" dirty="0" smtClean="0"/>
              <a:t> в соответствии с результатами клинической, социально-психологической и педагогической диагностики каждого клиента;</a:t>
            </a:r>
          </a:p>
          <a:p>
            <a:pPr>
              <a:buNone/>
            </a:pPr>
            <a:r>
              <a:rPr lang="ru-RU" sz="3300" dirty="0" smtClean="0"/>
              <a:t>• </a:t>
            </a:r>
            <a:r>
              <a:rPr lang="ru-RU" sz="3300" b="1" i="1" dirty="0" err="1" smtClean="0"/>
              <a:t>интегративность</a:t>
            </a:r>
            <a:r>
              <a:rPr lang="ru-RU" sz="3300" dirty="0" smtClean="0"/>
              <a:t> (активизация и развитие в ходе занятий эмоциональных, познавательных и поведенческих аспектов личности, преодоление противоречий между чувствами, мыслями и поступками);</a:t>
            </a:r>
          </a:p>
          <a:p>
            <a:pPr>
              <a:buNone/>
            </a:pPr>
            <a:r>
              <a:rPr lang="ru-RU" sz="3300" dirty="0" smtClean="0"/>
              <a:t>•</a:t>
            </a:r>
            <a:r>
              <a:rPr lang="ru-RU" sz="3300" b="1" dirty="0" smtClean="0"/>
              <a:t> </a:t>
            </a:r>
            <a:r>
              <a:rPr lang="ru-RU" sz="3300" b="1" i="1" dirty="0" smtClean="0"/>
              <a:t>системность</a:t>
            </a:r>
            <a:r>
              <a:rPr lang="ru-RU" sz="3300" b="1" dirty="0" smtClean="0"/>
              <a:t> </a:t>
            </a:r>
            <a:r>
              <a:rPr lang="ru-RU" sz="3300" dirty="0" smtClean="0"/>
              <a:t>(восприятие поведения и проблем участников </a:t>
            </a:r>
            <a:r>
              <a:rPr lang="ru-RU" sz="3300" dirty="0" err="1" smtClean="0"/>
              <a:t>арт-терапевтического</a:t>
            </a:r>
            <a:r>
              <a:rPr lang="ru-RU" sz="3300" dirty="0" smtClean="0"/>
              <a:t> процесса в контексте терапевтических, групповых и социальных отношений, а также с учетом широкого набора различных факторов риска и </a:t>
            </a:r>
            <a:r>
              <a:rPr lang="ru-RU" sz="3300" dirty="0" err="1" smtClean="0"/>
              <a:t>здоровьесбережения</a:t>
            </a:r>
            <a:r>
              <a:rPr lang="ru-RU" sz="3300" dirty="0" smtClean="0"/>
              <a:t>);</a:t>
            </a:r>
          </a:p>
          <a:p>
            <a:pPr>
              <a:buNone/>
            </a:pPr>
            <a:r>
              <a:rPr lang="ru-RU" sz="3300" dirty="0" smtClean="0"/>
              <a:t>• </a:t>
            </a:r>
            <a:r>
              <a:rPr lang="ru-RU" sz="3300" b="1" i="1" dirty="0" smtClean="0"/>
              <a:t>ориентация на саморазвитие</a:t>
            </a:r>
            <a:r>
              <a:rPr lang="ru-RU" sz="3300" dirty="0" smtClean="0"/>
              <a:t>, </a:t>
            </a:r>
            <a:r>
              <a:rPr lang="ru-RU" sz="3300" i="1" dirty="0" smtClean="0"/>
              <a:t>доверие к внутренним ресурсам организма и психики ребенка и подростка с параллельным привлечением внешних ресурсов;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• </a:t>
            </a:r>
            <a:r>
              <a:rPr lang="ru-RU" sz="3300" b="1" i="1" dirty="0" smtClean="0"/>
              <a:t>признание регрессивных психологических реакций</a:t>
            </a:r>
            <a:r>
              <a:rPr lang="ru-RU" sz="3300" b="1" dirty="0" smtClean="0"/>
              <a:t> </a:t>
            </a:r>
            <a:r>
              <a:rPr lang="ru-RU" sz="3300" dirty="0" smtClean="0"/>
              <a:t>как закономерных и даже необходимых для развития </a:t>
            </a:r>
            <a:r>
              <a:rPr lang="ru-RU" sz="3300" dirty="0" err="1" smtClean="0"/>
              <a:t>онтогенетически</a:t>
            </a:r>
            <a:r>
              <a:rPr lang="ru-RU" sz="3300" dirty="0" smtClean="0"/>
              <a:t> более зрелых и совершенных форм психической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Этапы </a:t>
            </a:r>
            <a:r>
              <a:rPr lang="ru-RU" sz="3600" b="1" dirty="0" err="1" smtClean="0"/>
              <a:t>арт-терапевтического</a:t>
            </a:r>
            <a:r>
              <a:rPr lang="ru-RU" sz="3600" b="1" dirty="0" smtClean="0"/>
              <a:t> процесса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этап подготовительных организационных процедур и исходной диагностики;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коррекционный этап, оценка промежуточных результатов;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этап завершения работы, оценка конечных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Задачи подготовительного этапа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sz="3400" dirty="0" smtClean="0"/>
              <a:t>создание и оборудование </a:t>
            </a:r>
            <a:r>
              <a:rPr lang="ru-RU" sz="3400" dirty="0" err="1" smtClean="0"/>
              <a:t>арт-терапевтической</a:t>
            </a:r>
            <a:r>
              <a:rPr lang="ru-RU" sz="3400" dirty="0" smtClean="0"/>
              <a:t> студии (кабинета);</a:t>
            </a:r>
          </a:p>
          <a:p>
            <a:pPr>
              <a:buNone/>
            </a:pPr>
            <a:r>
              <a:rPr lang="ru-RU" sz="3400" dirty="0" smtClean="0"/>
              <a:t>• проведение предварительных собеседований, отбор и подготовка кандидатов для участия в индивидуальных и групповых занятиях;</a:t>
            </a:r>
          </a:p>
          <a:p>
            <a:pPr>
              <a:buNone/>
            </a:pPr>
            <a:r>
              <a:rPr lang="ru-RU" sz="3400" dirty="0" smtClean="0"/>
              <a:t>• исходная диагностика и определение показаний для применения индивидуальной либо групповой </a:t>
            </a:r>
            <a:r>
              <a:rPr lang="ru-RU" sz="3400" dirty="0" err="1" smtClean="0"/>
              <a:t>арт-терапии</a:t>
            </a:r>
            <a:r>
              <a:rPr lang="ru-RU" sz="3400" dirty="0" smtClean="0"/>
              <a:t> и ее конкретных техник, игр и упражнений;</a:t>
            </a:r>
          </a:p>
          <a:p>
            <a:pPr>
              <a:buNone/>
            </a:pPr>
            <a:r>
              <a:rPr lang="ru-RU" sz="3400" dirty="0" smtClean="0"/>
              <a:t>• знакомство, формирование терапевтического альянса (терапевтических отношений) и взаимного доверия участников группы;</a:t>
            </a:r>
          </a:p>
          <a:p>
            <a:pPr>
              <a:buNone/>
            </a:pPr>
            <a:r>
              <a:rPr lang="ru-RU" sz="3400" dirty="0" smtClean="0"/>
              <a:t>• вовлечение прошедших исходную диагностику кандидатов в </a:t>
            </a:r>
            <a:r>
              <a:rPr lang="ru-RU" sz="3400" dirty="0" err="1" smtClean="0"/>
              <a:t>арт-терапевтический</a:t>
            </a:r>
            <a:r>
              <a:rPr lang="ru-RU" sz="3400" dirty="0" smtClean="0"/>
              <a:t> процесс, освоение ими пространства </a:t>
            </a:r>
            <a:r>
              <a:rPr lang="ru-RU" sz="3400" dirty="0" err="1" smtClean="0"/>
              <a:t>арт-терапевтического</a:t>
            </a:r>
            <a:r>
              <a:rPr lang="ru-RU" sz="3400" dirty="0" smtClean="0"/>
              <a:t> кабинета.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Задачи коррекционного этапа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• поддержание атмосферы высокой взаимной терпимости и психологической безопасности участников </a:t>
            </a:r>
            <a:r>
              <a:rPr lang="ru-RU" dirty="0" err="1" smtClean="0"/>
              <a:t>арт-терапевтического</a:t>
            </a:r>
            <a:r>
              <a:rPr lang="ru-RU" dirty="0" smtClean="0"/>
              <a:t> процесса;</a:t>
            </a:r>
          </a:p>
          <a:p>
            <a:pPr>
              <a:buNone/>
            </a:pPr>
            <a:r>
              <a:rPr lang="ru-RU" dirty="0" smtClean="0"/>
              <a:t>• раскрытие индивидуальных потребностей, чувств и проблем участников </a:t>
            </a:r>
            <a:r>
              <a:rPr lang="ru-RU" dirty="0" err="1" smtClean="0"/>
              <a:t>арт-терапевтического</a:t>
            </a:r>
            <a:r>
              <a:rPr lang="ru-RU" dirty="0" smtClean="0"/>
              <a:t> процесса в изобразительной и иной творческой деятельности и обсуждениях;</a:t>
            </a:r>
          </a:p>
          <a:p>
            <a:pPr>
              <a:buNone/>
            </a:pPr>
            <a:r>
              <a:rPr lang="ru-RU" dirty="0" smtClean="0"/>
              <a:t>• структурирование и организация поведения и опыта участников </a:t>
            </a:r>
            <a:r>
              <a:rPr lang="ru-RU" dirty="0" err="1" smtClean="0"/>
              <a:t>арт-терапевтического</a:t>
            </a:r>
            <a:r>
              <a:rPr lang="ru-RU" dirty="0" smtClean="0"/>
              <a:t> процесса, удерживание их внимания на деятельности и терапевтических (групповых) отношениях;</a:t>
            </a:r>
          </a:p>
          <a:p>
            <a:pPr>
              <a:buNone/>
            </a:pPr>
            <a:r>
              <a:rPr lang="ru-RU" dirty="0" smtClean="0"/>
              <a:t>• укрепление и развитие терапевтического альянса;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коррекционного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• преодоление тревоги, психологических защит и сопротивления, препятствующих самораскрытию;</a:t>
            </a:r>
          </a:p>
          <a:p>
            <a:pPr>
              <a:buNone/>
            </a:pPr>
            <a:r>
              <a:rPr lang="ru-RU" dirty="0" smtClean="0"/>
              <a:t>• постепенная коррекция имеющихся у участников нарушений поведения и эмоциональных расстройств;</a:t>
            </a:r>
          </a:p>
          <a:p>
            <a:pPr>
              <a:buNone/>
            </a:pPr>
            <a:r>
              <a:rPr lang="ru-RU" dirty="0" smtClean="0"/>
              <a:t>• развитие у участников </a:t>
            </a:r>
            <a:r>
              <a:rPr lang="ru-RU" dirty="0" err="1" smtClean="0"/>
              <a:t>арт-терапевтического</a:t>
            </a:r>
            <a:r>
              <a:rPr lang="ru-RU" dirty="0" smtClean="0"/>
              <a:t> процесса более адаптивных моделей поведения, развитие здоровых потребностей и формирование положительной «Я»-концепции;</a:t>
            </a:r>
          </a:p>
          <a:p>
            <a:pPr>
              <a:buNone/>
            </a:pPr>
            <a:r>
              <a:rPr lang="ru-RU" dirty="0" smtClean="0"/>
              <a:t>• текущий мониторинг и оценка промежуточных эффектов </a:t>
            </a:r>
            <a:r>
              <a:rPr lang="ru-RU" dirty="0" err="1" smtClean="0"/>
              <a:t>арт-терапевтической</a:t>
            </a:r>
            <a:r>
              <a:rPr lang="ru-RU" dirty="0" smtClean="0"/>
              <a:t> программы и, в случае необходимости, ее корректировка.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Задачи завершающего этапа работы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• открытая и всесторонняя проработка связанных с завершением </a:t>
            </a:r>
            <a:r>
              <a:rPr lang="ru-RU" dirty="0" err="1" smtClean="0"/>
              <a:t>арт-терапевтической</a:t>
            </a:r>
            <a:r>
              <a:rPr lang="ru-RU" dirty="0" smtClean="0"/>
              <a:t> программы чувств;</a:t>
            </a:r>
          </a:p>
          <a:p>
            <a:pPr>
              <a:buNone/>
            </a:pPr>
            <a:r>
              <a:rPr lang="ru-RU" dirty="0" smtClean="0"/>
              <a:t>• закрепление полученного положительного опыта;</a:t>
            </a:r>
          </a:p>
          <a:p>
            <a:pPr>
              <a:buNone/>
            </a:pPr>
            <a:r>
              <a:rPr lang="ru-RU" dirty="0" smtClean="0"/>
              <a:t>• планирование участниками конкретных шагов по применению полученного опыта в повседневной жизни;</a:t>
            </a:r>
          </a:p>
          <a:p>
            <a:pPr>
              <a:buNone/>
            </a:pPr>
            <a:r>
              <a:rPr lang="ru-RU" dirty="0" smtClean="0"/>
              <a:t>• формирование у участников </a:t>
            </a:r>
            <a:r>
              <a:rPr lang="ru-RU" dirty="0" err="1" smtClean="0"/>
              <a:t>арт-терапевтического</a:t>
            </a:r>
            <a:r>
              <a:rPr lang="ru-RU" dirty="0" smtClean="0"/>
              <a:t> процесса механизмов </a:t>
            </a:r>
            <a:r>
              <a:rPr lang="ru-RU" dirty="0" err="1" smtClean="0"/>
              <a:t>самоподдержки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планирование дальнейшей работы (в случае необходимости);</a:t>
            </a:r>
          </a:p>
          <a:p>
            <a:pPr>
              <a:buNone/>
            </a:pPr>
            <a:r>
              <a:rPr lang="ru-RU" dirty="0" smtClean="0"/>
              <a:t>• подведение участниками </a:t>
            </a:r>
            <a:r>
              <a:rPr lang="ru-RU" dirty="0" err="1" smtClean="0"/>
              <a:t>арт-терапевтического</a:t>
            </a:r>
            <a:r>
              <a:rPr lang="ru-RU" dirty="0" smtClean="0"/>
              <a:t> процесса личных итогов;</a:t>
            </a:r>
          </a:p>
          <a:p>
            <a:pPr>
              <a:buNone/>
            </a:pPr>
            <a:r>
              <a:rPr lang="ru-RU" dirty="0" smtClean="0"/>
              <a:t>• оценка результатов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Организационные процедуры и формы коррекционного и завершающего этапов программы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 регистрацию хода </a:t>
            </a:r>
            <a:r>
              <a:rPr lang="ru-RU" dirty="0" err="1" smtClean="0"/>
              <a:t>арт-терапевтических</a:t>
            </a:r>
            <a:r>
              <a:rPr lang="ru-RU" dirty="0" smtClean="0"/>
              <a:t> занятий;</a:t>
            </a:r>
          </a:p>
          <a:p>
            <a:pPr>
              <a:buNone/>
            </a:pPr>
            <a:r>
              <a:rPr lang="ru-RU" dirty="0" smtClean="0"/>
              <a:t>• оценку промежуточных результатов </a:t>
            </a:r>
            <a:r>
              <a:rPr lang="ru-RU" dirty="0" err="1" smtClean="0"/>
              <a:t>арт-терапии</a:t>
            </a:r>
            <a:r>
              <a:rPr lang="ru-RU" dirty="0" smtClean="0"/>
              <a:t> и целесообразности ее продолжения либо перевода клиента на иную форму работы;</a:t>
            </a:r>
          </a:p>
          <a:p>
            <a:pPr>
              <a:buNone/>
            </a:pPr>
            <a:r>
              <a:rPr lang="ru-RU" dirty="0" smtClean="0"/>
              <a:t>• оценку конечных результатов </a:t>
            </a:r>
            <a:r>
              <a:rPr lang="ru-RU" dirty="0" err="1" smtClean="0"/>
              <a:t>арт-терапии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1394</Words>
  <Application>Microsoft Office PowerPoint</Application>
  <PresentationFormat>Экран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Арт-терапия— это метод коррекции и развития посредством художественного творчества.  </vt:lpstr>
      <vt:lpstr>Основные принципы арт-терапии: </vt:lpstr>
      <vt:lpstr>Основные принципы арт-терапии: </vt:lpstr>
      <vt:lpstr>Этапы арт-терапевтического процесса</vt:lpstr>
      <vt:lpstr>Задачи подготовительного этапа</vt:lpstr>
      <vt:lpstr>Задачи коррекционного этапа</vt:lpstr>
      <vt:lpstr>Задачи коррекционного этапа</vt:lpstr>
      <vt:lpstr>Задачи завершающего этапа работы</vt:lpstr>
      <vt:lpstr>Организационные процедуры и формы коррекционного и завершающего этапов программы </vt:lpstr>
      <vt:lpstr>При ведении журнала посещений и регистрации хода арт-терапевтических занятий используют формы</vt:lpstr>
      <vt:lpstr>Формализованный бланк </vt:lpstr>
      <vt:lpstr>Формализованный бланк </vt:lpstr>
      <vt:lpstr>Развернутое описание группового занятия по схеме</vt:lpstr>
      <vt:lpstr>Развернутое описание группового занятия по схеме</vt:lpstr>
      <vt:lpstr>Разноуровневый анализ имеет своей целью: </vt:lpstr>
      <vt:lpstr>Интегративный анализ представляет собой резюме специалиста относительно того: </vt:lpstr>
      <vt:lpstr>Оценка промежуточных результатов арт-терапии </vt:lpstr>
      <vt:lpstr>Оценка промежуточных результатов арт-терапии </vt:lpstr>
      <vt:lpstr>Оценка конечных результатов арт-терапии </vt:lpstr>
      <vt:lpstr>В случае внеплановой (преждевременной) терминации в итоговом резюме должны быть зафиксированы: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Арт-терапия— это метод коррекции и развития посредством художественного творчества.  </dc:title>
  <dc:creator>Olya</dc:creator>
  <cp:lastModifiedBy>Olya</cp:lastModifiedBy>
  <cp:revision>5</cp:revision>
  <dcterms:created xsi:type="dcterms:W3CDTF">2023-01-22T17:27:25Z</dcterms:created>
  <dcterms:modified xsi:type="dcterms:W3CDTF">2023-01-22T18:05:06Z</dcterms:modified>
</cp:coreProperties>
</file>