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94" r:id="rId3"/>
    <p:sldId id="265" r:id="rId4"/>
    <p:sldId id="268" r:id="rId5"/>
    <p:sldId id="269" r:id="rId6"/>
    <p:sldId id="310" r:id="rId7"/>
    <p:sldId id="303" r:id="rId8"/>
    <p:sldId id="270" r:id="rId9"/>
    <p:sldId id="304" r:id="rId10"/>
    <p:sldId id="302" r:id="rId11"/>
    <p:sldId id="306" r:id="rId12"/>
    <p:sldId id="305" r:id="rId13"/>
    <p:sldId id="308" r:id="rId14"/>
    <p:sldId id="311" r:id="rId15"/>
    <p:sldId id="273" r:id="rId16"/>
    <p:sldId id="309" r:id="rId17"/>
    <p:sldId id="307" r:id="rId18"/>
    <p:sldId id="296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AEA3A-33E7-4565-926B-799BC2177C48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2B292-7392-4130-885C-FDEBCB954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80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487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93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192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01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4926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0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750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189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94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76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846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2723CF-21D1-4CC2-861E-55AF26300519}" type="datetimeFigureOut">
              <a:rPr lang="ru-RU" smtClean="0"/>
              <a:pPr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9F0B60A-5445-4849-8CF9-FE15E08ECB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002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3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810598"/>
            <a:ext cx="9144000" cy="331109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Отчет о результатах работы по сопровождению конкурсного движения отдела конкурсного сопровождения и инновационной деятельности ЦНППМ 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ГАУ ДПО «БИПКРО»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(сентябрь 2022-май 2023 гг.)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525817"/>
            <a:ext cx="10123055" cy="1699491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Заведующий отделом: О.В. Яковенко </a:t>
            </a:r>
          </a:p>
          <a:p>
            <a:pPr algn="r"/>
            <a:r>
              <a:rPr lang="ru-RU" dirty="0"/>
              <a:t>М</a:t>
            </a:r>
            <a:r>
              <a:rPr lang="ru-RU" dirty="0" smtClean="0"/>
              <a:t>етодист: Ю.В. </a:t>
            </a:r>
            <a:r>
              <a:rPr lang="ru-RU" dirty="0" err="1" smtClean="0"/>
              <a:t>Будаева</a:t>
            </a:r>
            <a:endParaRPr lang="ru-RU" dirty="0" smtClean="0"/>
          </a:p>
          <a:p>
            <a:pPr algn="r"/>
            <a:r>
              <a:rPr lang="ru-RU" dirty="0" smtClean="0"/>
              <a:t>Методист: Е.С. Мишина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34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4034" y="277895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Обучение в форме ИОМ </a:t>
            </a:r>
            <a:r>
              <a:rPr lang="ru-RU" sz="2400" b="1" i="1" dirty="0" smtClean="0"/>
              <a:t>по </a:t>
            </a:r>
            <a:r>
              <a:rPr lang="ru-RU" sz="2400" b="1" i="1" dirty="0"/>
              <a:t>теме «Совершенствование профессионального мастерства победителей муниципального этапа профессионального конкурса «Учитель года» в 2023 году</a:t>
            </a:r>
            <a:r>
              <a:rPr lang="ru-RU" sz="2400" b="1" i="1" dirty="0" smtClean="0"/>
              <a:t>»</a:t>
            </a:r>
            <a:endParaRPr lang="ru-RU" sz="2400" b="1" i="1" dirty="0"/>
          </a:p>
        </p:txBody>
      </p:sp>
      <p:pic>
        <p:nvPicPr>
          <p:cNvPr id="8" name="Рисунок 13"/>
          <p:cNvPicPr/>
          <p:nvPr/>
        </p:nvPicPr>
        <p:blipFill rotWithShape="1">
          <a:blip r:embed="rId2" cstate="print"/>
          <a:srcRect l="9096" t="19467" r="51085" b="20637"/>
          <a:stretch/>
        </p:blipFill>
        <p:spPr>
          <a:xfrm>
            <a:off x="0" y="0"/>
            <a:ext cx="1611086" cy="1728652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03" y="1915886"/>
            <a:ext cx="5206101" cy="4096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734"/>
          <a:stretch/>
        </p:blipFill>
        <p:spPr>
          <a:xfrm>
            <a:off x="5777723" y="1820091"/>
            <a:ext cx="5534710" cy="2342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342"/>
          <a:stretch/>
        </p:blipFill>
        <p:spPr>
          <a:xfrm>
            <a:off x="5777724" y="4254136"/>
            <a:ext cx="5534710" cy="20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5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/>
          <p:nvPr/>
        </p:nvPicPr>
        <p:blipFill rotWithShape="1">
          <a:blip r:embed="rId2" cstate="print"/>
          <a:srcRect l="9096" t="19467" r="51085" b="20637"/>
          <a:stretch/>
        </p:blipFill>
        <p:spPr>
          <a:xfrm>
            <a:off x="0" y="0"/>
            <a:ext cx="1611086" cy="1728652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1393371" y="277895"/>
            <a:ext cx="10798629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 smtClean="0"/>
              <a:t>Обучающий семинар </a:t>
            </a:r>
            <a:r>
              <a:rPr lang="ru-RU" sz="2400" b="1" i="1" dirty="0"/>
              <a:t>для членов жюри регионального этапа Всероссийского конкурса «Учитель года России» - 2023 в Брянской области по теме «Критерии оценивания конкурсных испытаний регионального этапа Всероссийского конкурса «Учитель года России» 2023 года Региональный этап конкурса «Учитель года России-2023»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75" b="5156"/>
          <a:stretch/>
        </p:blipFill>
        <p:spPr>
          <a:xfrm>
            <a:off x="143871" y="1838690"/>
            <a:ext cx="3830377" cy="4785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" t="13027" r="8782" b="33079"/>
          <a:stretch/>
        </p:blipFill>
        <p:spPr>
          <a:xfrm>
            <a:off x="8409528" y="1838690"/>
            <a:ext cx="3509652" cy="2628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286" r="23047"/>
          <a:stretch/>
        </p:blipFill>
        <p:spPr>
          <a:xfrm>
            <a:off x="4139720" y="1838689"/>
            <a:ext cx="4104335" cy="2628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62" t="55365" r="16929"/>
          <a:stretch/>
        </p:blipFill>
        <p:spPr>
          <a:xfrm>
            <a:off x="4139719" y="4577431"/>
            <a:ext cx="4104335" cy="2046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952" r="8476" b="3746"/>
          <a:stretch/>
        </p:blipFill>
        <p:spPr>
          <a:xfrm>
            <a:off x="8409526" y="4577432"/>
            <a:ext cx="3509654" cy="20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7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/>
          <p:nvPr/>
        </p:nvPicPr>
        <p:blipFill rotWithShape="1">
          <a:blip r:embed="rId2" cstate="print"/>
          <a:srcRect l="9096" t="19467" r="51085" b="20637"/>
          <a:stretch/>
        </p:blipFill>
        <p:spPr>
          <a:xfrm>
            <a:off x="0" y="0"/>
            <a:ext cx="1611086" cy="1728652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1750422" y="541718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/>
              <a:t>Региональный этап Всероссийского конкурса «Учитель года России-2023»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54" b="7556"/>
          <a:stretch/>
        </p:blipFill>
        <p:spPr>
          <a:xfrm>
            <a:off x="126677" y="1863635"/>
            <a:ext cx="5450242" cy="3622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8274" y="1863634"/>
            <a:ext cx="5294160" cy="3622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51"/>
          <a:stretch/>
        </p:blipFill>
        <p:spPr>
          <a:xfrm>
            <a:off x="1976273" y="1863634"/>
            <a:ext cx="6988226" cy="42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1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9861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Итоговая майская конференция 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18 мая 2023 года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6" name="Рисунок 13"/>
          <p:cNvPicPr/>
          <p:nvPr/>
        </p:nvPicPr>
        <p:blipFill rotWithShape="1">
          <a:blip r:embed="rId2"/>
          <a:srcRect l="9096" t="19467" r="51085" b="20637"/>
          <a:stretch/>
        </p:blipFill>
        <p:spPr>
          <a:xfrm>
            <a:off x="8555861" y="1737209"/>
            <a:ext cx="3077028" cy="2908958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62" r="20052"/>
          <a:stretch/>
        </p:blipFill>
        <p:spPr>
          <a:xfrm>
            <a:off x="4358027" y="1555143"/>
            <a:ext cx="3195027" cy="2869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39808"/>
          <a:stretch/>
        </p:blipFill>
        <p:spPr>
          <a:xfrm>
            <a:off x="438670" y="1630677"/>
            <a:ext cx="3174541" cy="2790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02"/>
          <a:stretch/>
        </p:blipFill>
        <p:spPr>
          <a:xfrm>
            <a:off x="354494" y="1550778"/>
            <a:ext cx="3342891" cy="4125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811" y="1550778"/>
            <a:ext cx="3371851" cy="4125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1" t="7215" r="9983" b="5315"/>
          <a:stretch/>
        </p:blipFill>
        <p:spPr>
          <a:xfrm>
            <a:off x="8127350" y="1550777"/>
            <a:ext cx="3934050" cy="41255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31735" y="1181445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+mj-lt"/>
              </a:rPr>
              <a:t>Тюрин </a:t>
            </a:r>
            <a:r>
              <a:rPr lang="ru-RU" sz="1600" b="1" dirty="0" smtClean="0">
                <a:latin typeface="+mj-lt"/>
              </a:rPr>
              <a:t>Антон</a:t>
            </a:r>
            <a:r>
              <a:rPr lang="ru-RU" b="1" dirty="0" smtClean="0">
                <a:latin typeface="+mj-lt"/>
              </a:rPr>
              <a:t> Александрович</a:t>
            </a:r>
            <a:endParaRPr lang="ru-RU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4383" y="1196834"/>
            <a:ext cx="3316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latin typeface="+mj-lt"/>
              </a:rPr>
              <a:t>Шевкунова</a:t>
            </a:r>
            <a:r>
              <a:rPr lang="ru-RU" sz="1600" b="1" dirty="0" smtClean="0">
                <a:latin typeface="+mj-lt"/>
              </a:rPr>
              <a:t> Виктория Александровна</a:t>
            </a:r>
            <a:endParaRPr lang="ru-RU" sz="1600" dirty="0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4103" y="1212223"/>
            <a:ext cx="2643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latin typeface="+mj-lt"/>
              </a:rPr>
              <a:t>Стёпина</a:t>
            </a:r>
            <a:r>
              <a:rPr lang="ru-RU" sz="1600" b="1" dirty="0" smtClean="0">
                <a:latin typeface="+mj-lt"/>
              </a:rPr>
              <a:t> Татьяна Николаевна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4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9861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Итоговая майская конференция 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18 мая 2023 года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94" t="16490" r="25323" b="35987"/>
          <a:stretch/>
        </p:blipFill>
        <p:spPr>
          <a:xfrm>
            <a:off x="6570306" y="1803326"/>
            <a:ext cx="3971109" cy="40485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80" t="29735" b="8030"/>
          <a:stretch/>
        </p:blipFill>
        <p:spPr>
          <a:xfrm>
            <a:off x="1016458" y="1803326"/>
            <a:ext cx="3653160" cy="404854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246046" y="1385073"/>
            <a:ext cx="2619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latin typeface="+mj-lt"/>
              </a:rPr>
              <a:t>Карпекина</a:t>
            </a:r>
            <a:r>
              <a:rPr lang="ru-RU" sz="1600" b="1" dirty="0" smtClean="0">
                <a:latin typeface="+mj-lt"/>
              </a:rPr>
              <a:t> Марина Юрьевна</a:t>
            </a:r>
            <a:endParaRPr lang="ru-RU" sz="1600" dirty="0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756" y="1385073"/>
            <a:ext cx="5341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latin typeface="+mj-lt"/>
              </a:rPr>
              <a:t>Слоевская</a:t>
            </a:r>
            <a:r>
              <a:rPr lang="ru-RU" sz="1600" b="1" dirty="0" smtClean="0">
                <a:latin typeface="+mj-lt"/>
              </a:rPr>
              <a:t> Екатерина Алексеевна</a:t>
            </a:r>
            <a:r>
              <a:rPr lang="ru-RU" sz="1600" b="1" dirty="0">
                <a:latin typeface="+mj-lt"/>
              </a:rPr>
              <a:t> </a:t>
            </a:r>
            <a:r>
              <a:rPr lang="ru-RU" sz="1600" b="1" dirty="0" smtClean="0">
                <a:latin typeface="+mj-lt"/>
              </a:rPr>
              <a:t>и </a:t>
            </a:r>
            <a:r>
              <a:rPr lang="ru-RU" sz="1600" b="1" dirty="0">
                <a:latin typeface="+mj-lt"/>
              </a:rPr>
              <a:t>Скок Дмитрий Юрьевич</a:t>
            </a:r>
            <a:endParaRPr lang="ru-RU" sz="1600" dirty="0">
              <a:latin typeface="+mj-lt"/>
            </a:endParaRPr>
          </a:p>
          <a:p>
            <a:endParaRPr lang="ru-RU" sz="16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0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4" t="20538" r="21136" b="17542"/>
          <a:stretch/>
        </p:blipFill>
        <p:spPr>
          <a:xfrm>
            <a:off x="0" y="26126"/>
            <a:ext cx="1943414" cy="1705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84" y="0"/>
            <a:ext cx="11369964" cy="17055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Методическое сопровождение работы Брянского регионального Клуба «Учитель года»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85"/>
          <a:stretch/>
        </p:blipFill>
        <p:spPr>
          <a:xfrm>
            <a:off x="6213566" y="2276965"/>
            <a:ext cx="5246914" cy="3452185"/>
          </a:xfrm>
          <a:prstGeom prst="rect">
            <a:avLst/>
          </a:prstGeom>
        </p:spPr>
      </p:pic>
      <p:pic>
        <p:nvPicPr>
          <p:cNvPr id="1028" name="Picture 4" descr="https://sun9-39.userapi.com/impg/ms_npQjDhxDlBlJKNHesZ_ER-AUidr-eHvKCjQ/KGBt1ahsiho.jpg?size=1280x720&amp;quality=96&amp;sign=d2734eea1ba54ec2abb4376b7aa2527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55" y="2276965"/>
            <a:ext cx="5417911" cy="34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30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4" t="20538" r="21136" b="17542"/>
          <a:stretch/>
        </p:blipFill>
        <p:spPr>
          <a:xfrm>
            <a:off x="0" y="26126"/>
            <a:ext cx="1943414" cy="1705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84" y="0"/>
            <a:ext cx="11369964" cy="17055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Методическое сопровождение работы Брянского регионального Клуба «Учитель года» </a:t>
            </a:r>
            <a:endParaRPr lang="ru-RU" sz="36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54"/>
          <a:stretch/>
        </p:blipFill>
        <p:spPr>
          <a:xfrm>
            <a:off x="528584" y="1889760"/>
            <a:ext cx="3876694" cy="4160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97" r="4788" b="2052"/>
          <a:stretch/>
        </p:blipFill>
        <p:spPr>
          <a:xfrm>
            <a:off x="4654705" y="1889760"/>
            <a:ext cx="3413760" cy="2168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8" t="20683" r="21555" b="4397"/>
          <a:stretch/>
        </p:blipFill>
        <p:spPr>
          <a:xfrm>
            <a:off x="9119081" y="1950720"/>
            <a:ext cx="2779467" cy="3840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49" b="9333"/>
          <a:stretch/>
        </p:blipFill>
        <p:spPr>
          <a:xfrm>
            <a:off x="5455894" y="4242402"/>
            <a:ext cx="3413760" cy="20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8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4" t="20538" r="21136" b="17542"/>
          <a:stretch/>
        </p:blipFill>
        <p:spPr>
          <a:xfrm>
            <a:off x="0" y="0"/>
            <a:ext cx="1943414" cy="1705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84" y="0"/>
            <a:ext cx="11369964" cy="17055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Методическое сопровождение работы Брянского регионального Клуба «Учитель года» </a:t>
            </a:r>
            <a:endParaRPr lang="ru-RU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32"/>
          <a:stretch/>
        </p:blipFill>
        <p:spPr>
          <a:xfrm>
            <a:off x="330927" y="2290354"/>
            <a:ext cx="4955176" cy="326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7" t="36317"/>
          <a:stretch/>
        </p:blipFill>
        <p:spPr>
          <a:xfrm>
            <a:off x="5766159" y="1888246"/>
            <a:ext cx="6071429" cy="3113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67" t="37587" r="31429" b="22286"/>
          <a:stretch/>
        </p:blipFill>
        <p:spPr>
          <a:xfrm>
            <a:off x="5766159" y="5039234"/>
            <a:ext cx="2541818" cy="1323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33" t="39365" r="-412"/>
          <a:stretch/>
        </p:blipFill>
        <p:spPr>
          <a:xfrm>
            <a:off x="9004663" y="5039234"/>
            <a:ext cx="2832925" cy="132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8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22673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/>
              <a:t>Брянский региональный клуб «Учитель года»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9" y="2031956"/>
            <a:ext cx="5159038" cy="323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979"/>
          <a:stretch/>
        </p:blipFill>
        <p:spPr>
          <a:xfrm>
            <a:off x="5659797" y="1807198"/>
            <a:ext cx="2759214" cy="3688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50" t="16767" r="41039" b="26573"/>
          <a:stretch/>
        </p:blipFill>
        <p:spPr>
          <a:xfrm>
            <a:off x="8732223" y="2838995"/>
            <a:ext cx="3130141" cy="3413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4" t="20538" r="21136" b="17542"/>
          <a:stretch/>
        </p:blipFill>
        <p:spPr>
          <a:xfrm>
            <a:off x="0" y="0"/>
            <a:ext cx="1943414" cy="1705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0" t="3990" r="3511" b="4729"/>
          <a:stretch/>
        </p:blipFill>
        <p:spPr>
          <a:xfrm>
            <a:off x="9265920" y="121920"/>
            <a:ext cx="2499360" cy="249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1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" y="295311"/>
            <a:ext cx="11704320" cy="14507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Фестиваль педагогического мастерства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«</a:t>
            </a:r>
            <a:r>
              <a:rPr lang="ru-RU" sz="3200" b="1" dirty="0"/>
              <a:t>Парад звезд на </a:t>
            </a:r>
            <a:r>
              <a:rPr lang="ru-RU" sz="3200" b="1" dirty="0" err="1"/>
              <a:t>Брянщине</a:t>
            </a:r>
            <a:r>
              <a:rPr lang="ru-RU" sz="3200" b="1" dirty="0"/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" y="2235390"/>
            <a:ext cx="5516606" cy="3447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23" r="7524" b="12889"/>
          <a:stretch/>
        </p:blipFill>
        <p:spPr>
          <a:xfrm>
            <a:off x="8724292" y="2760618"/>
            <a:ext cx="3306436" cy="20805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175" y="1970241"/>
            <a:ext cx="2571374" cy="39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1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223" y="3655220"/>
            <a:ext cx="3733086" cy="2161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3"/>
          <p:cNvPicPr/>
          <p:nvPr/>
        </p:nvPicPr>
        <p:blipFill>
          <a:blip r:embed="rId3"/>
          <a:srcRect l="9095" t="19467" r="8276" b="20637"/>
          <a:stretch/>
        </p:blipFill>
        <p:spPr>
          <a:xfrm>
            <a:off x="3387322" y="3239590"/>
            <a:ext cx="4049186" cy="2499036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51223" y="865953"/>
            <a:ext cx="3733086" cy="21907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87" t="20281" r="25594" b="14718"/>
          <a:stretch/>
        </p:blipFill>
        <p:spPr>
          <a:xfrm>
            <a:off x="106876" y="3454923"/>
            <a:ext cx="2455783" cy="2161782"/>
          </a:xfrm>
          <a:prstGeom prst="rect">
            <a:avLst/>
          </a:prstGeom>
        </p:spPr>
      </p:pic>
      <p:pic>
        <p:nvPicPr>
          <p:cNvPr id="1026" name="Picture 2" descr="https://rckinel.ru/wp-content/uploads/2022/09/qVFeRTpoPLaylk4lpYFt0j7VQdd4X5lE81CjlXS0UlpjisrWLYD-QEB492PUZG3-vT92g-MEMC7WC7BXxUpSXzo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2" r="46304"/>
          <a:stretch/>
        </p:blipFill>
        <p:spPr bwMode="auto">
          <a:xfrm>
            <a:off x="2811691" y="244787"/>
            <a:ext cx="2600224" cy="24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4" t="20538" r="21136" b="17542"/>
          <a:stretch/>
        </p:blipFill>
        <p:spPr>
          <a:xfrm>
            <a:off x="5608557" y="444137"/>
            <a:ext cx="2542666" cy="19413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5" t="2989" r="15436" b="15101"/>
          <a:stretch/>
        </p:blipFill>
        <p:spPr>
          <a:xfrm>
            <a:off x="553353" y="152068"/>
            <a:ext cx="1562830" cy="23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3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783" y="46869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/>
              <a:t>III </a:t>
            </a:r>
            <a:r>
              <a:rPr lang="ru-RU" sz="3600" b="1" i="1" dirty="0" smtClean="0"/>
              <a:t>и </a:t>
            </a:r>
            <a:r>
              <a:rPr lang="en-US" sz="3600" b="1" i="1" dirty="0" smtClean="0"/>
              <a:t>IV</a:t>
            </a:r>
            <a:r>
              <a:rPr lang="ru-RU" sz="3600" b="1" i="1" dirty="0"/>
              <a:t> </a:t>
            </a:r>
            <a:r>
              <a:rPr lang="ru-RU" sz="3600" b="1" i="1" dirty="0" smtClean="0"/>
              <a:t>Всероссийские дистанционные конкурсы </a:t>
            </a:r>
            <a:r>
              <a:rPr lang="ru-RU" sz="3600" b="1" i="1" dirty="0"/>
              <a:t>среди классных руководителей на лучшие методические разработки воспитательных мероприятий в Брянской </a:t>
            </a:r>
            <a:r>
              <a:rPr lang="ru-RU" sz="3600" b="1" i="1" dirty="0" smtClean="0"/>
              <a:t>области в 2022 и 2023 году</a:t>
            </a:r>
            <a:endParaRPr lang="ru-RU" sz="36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03" t="31236"/>
          <a:stretch/>
        </p:blipFill>
        <p:spPr>
          <a:xfrm>
            <a:off x="3806082" y="1793758"/>
            <a:ext cx="3783301" cy="2176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72"/>
          <a:stretch/>
        </p:blipFill>
        <p:spPr>
          <a:xfrm>
            <a:off x="3766593" y="4056889"/>
            <a:ext cx="3822791" cy="2277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7" r="5261"/>
          <a:stretch/>
        </p:blipFill>
        <p:spPr>
          <a:xfrm>
            <a:off x="191587" y="1975533"/>
            <a:ext cx="3387635" cy="3988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00" y="1898469"/>
            <a:ext cx="3901439" cy="44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16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948" y="138558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Региональный этап </a:t>
            </a:r>
            <a:r>
              <a:rPr lang="en-US" sz="2800" b="1" i="1" dirty="0" smtClean="0"/>
              <a:t>II </a:t>
            </a:r>
            <a:r>
              <a:rPr lang="ru-RU" sz="2800" b="1" i="1" dirty="0" smtClean="0"/>
              <a:t>Всероссийского конкурса</a:t>
            </a:r>
            <a:r>
              <a:rPr lang="ru-RU" sz="2800" b="1" i="1" dirty="0"/>
              <a:t> </a:t>
            </a:r>
            <a:r>
              <a:rPr lang="ru-RU" sz="2800" b="1" i="1" dirty="0" smtClean="0"/>
              <a:t> «Лучший учитель географии»  2022 года в Брянской области</a:t>
            </a:r>
            <a:endParaRPr lang="ru-RU" sz="2800" b="1" i="1" dirty="0"/>
          </a:p>
        </p:txBody>
      </p:sp>
      <p:pic>
        <p:nvPicPr>
          <p:cNvPr id="7" name="Picture 2" descr="https://rckinel.ru/wp-content/uploads/2022/09/qVFeRTpoPLaylk4lpYFt0j7VQdd4X5lE81CjlXS0UlpjisrWLYD-QEB492PUZG3-vT92g-MEMC7WC7BXxUpSXz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2" r="46304"/>
          <a:stretch/>
        </p:blipFill>
        <p:spPr bwMode="auto">
          <a:xfrm>
            <a:off x="0" y="283030"/>
            <a:ext cx="1501146" cy="14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rgo.ru/sites/default/files/styles/head_image_article/public/node/61439/img-6158.jpg?itok=7p-sLsk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3" b="3278"/>
          <a:stretch/>
        </p:blipFill>
        <p:spPr bwMode="auto">
          <a:xfrm>
            <a:off x="6867994" y="2395135"/>
            <a:ext cx="5070865" cy="31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202" y="1876698"/>
            <a:ext cx="3007887" cy="2107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202" y="4158671"/>
            <a:ext cx="3007887" cy="2085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7424" y="1876698"/>
            <a:ext cx="3063235" cy="2107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789" y="4158671"/>
            <a:ext cx="3095870" cy="208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39808"/>
          <a:stretch/>
        </p:blipFill>
        <p:spPr>
          <a:xfrm>
            <a:off x="78378" y="78377"/>
            <a:ext cx="1611085" cy="1619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136296" y="104503"/>
            <a:ext cx="109553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Обучение в форме ИОМ </a:t>
            </a: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 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теме «Совершенствование профессионального мастерства участников регионального этапа Всероссийского конкурса профессионального мастерства работников сферы дополнительного образования "Сердце отдаю детям -2023" в Брянской области</a:t>
            </a:r>
            <a:r>
              <a:rPr lang="ru-RU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»</a:t>
            </a:r>
            <a:endParaRPr lang="ru-RU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9" t="35843" r="13490" b="260"/>
          <a:stretch/>
        </p:blipFill>
        <p:spPr>
          <a:xfrm>
            <a:off x="194624" y="2342607"/>
            <a:ext cx="3663680" cy="30044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15" t="17789" r="4717"/>
          <a:stretch/>
        </p:blipFill>
        <p:spPr>
          <a:xfrm>
            <a:off x="4018438" y="2342608"/>
            <a:ext cx="4057446" cy="30044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6018" y="2342608"/>
            <a:ext cx="3855661" cy="30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0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39808"/>
          <a:stretch/>
        </p:blipFill>
        <p:spPr>
          <a:xfrm>
            <a:off x="78378" y="78378"/>
            <a:ext cx="1611085" cy="162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236617" y="46243"/>
            <a:ext cx="109553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</a:t>
            </a: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еминар по 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теме «Особенности организации методического сопровождения участников регионального этапа Всероссийского конкурса профессионального мастерства работников сферы дополнительного образования «Сердце отдаю детям-2023» в Брянской области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74"/>
          <a:stretch/>
        </p:blipFill>
        <p:spPr>
          <a:xfrm>
            <a:off x="279919" y="4178117"/>
            <a:ext cx="3795692" cy="21491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781" y="1835220"/>
            <a:ext cx="3717830" cy="22145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92"/>
          <a:stretch/>
        </p:blipFill>
        <p:spPr>
          <a:xfrm>
            <a:off x="5025327" y="2279674"/>
            <a:ext cx="5880845" cy="35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0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9808"/>
          <a:stretch/>
        </p:blipFill>
        <p:spPr>
          <a:xfrm>
            <a:off x="60961" y="60961"/>
            <a:ext cx="1611085" cy="154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57941" y="60961"/>
            <a:ext cx="10955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Региональный этап Всероссийского конкурса профессионального мастерства работников сферы дополнительного образования «Сердце отдаю детям-2023»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2" r="12865"/>
          <a:stretch/>
        </p:blipFill>
        <p:spPr>
          <a:xfrm>
            <a:off x="6296295" y="1882889"/>
            <a:ext cx="5190311" cy="4079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8" r="6871"/>
          <a:stretch/>
        </p:blipFill>
        <p:spPr>
          <a:xfrm>
            <a:off x="613319" y="1882889"/>
            <a:ext cx="4907915" cy="40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97" y="3146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Обучение в форме ИОМ </a:t>
            </a:r>
            <a:r>
              <a:rPr lang="ru-RU" sz="2400" b="1" i="1" dirty="0" smtClean="0"/>
              <a:t>по </a:t>
            </a:r>
            <a:r>
              <a:rPr lang="ru-RU" sz="2400" b="1" i="1" dirty="0"/>
              <a:t>теме «Совершенствование профессионального мастерства победителей муниципального этапа профессионального конкурса «Воспитатель года» в 2023 году»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62" r="20052"/>
          <a:stretch/>
        </p:blipFill>
        <p:spPr>
          <a:xfrm>
            <a:off x="0" y="0"/>
            <a:ext cx="1724298" cy="1724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6" t="27324" r="13326" b="8174"/>
          <a:stretch/>
        </p:blipFill>
        <p:spPr>
          <a:xfrm>
            <a:off x="344201" y="1854926"/>
            <a:ext cx="4506392" cy="2884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64" r="6985"/>
          <a:stretch/>
        </p:blipFill>
        <p:spPr>
          <a:xfrm>
            <a:off x="6335697" y="1854926"/>
            <a:ext cx="5277394" cy="30478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54926"/>
            <a:ext cx="5841889" cy="4381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6090" y="1854926"/>
            <a:ext cx="5845417" cy="43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8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7897" y="31467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/>
              <a:t>Региональный этап Всероссийского профессионального конкурса «Воспитатель года России - 2023»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62" r="20052"/>
          <a:stretch/>
        </p:blipFill>
        <p:spPr>
          <a:xfrm>
            <a:off x="0" y="0"/>
            <a:ext cx="1724298" cy="1724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7" t="21206" r="4667"/>
          <a:stretch/>
        </p:blipFill>
        <p:spPr>
          <a:xfrm>
            <a:off x="182881" y="2272937"/>
            <a:ext cx="5873753" cy="3923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8" t="32000" r="2952"/>
          <a:stretch/>
        </p:blipFill>
        <p:spPr>
          <a:xfrm>
            <a:off x="6209211" y="1349828"/>
            <a:ext cx="5834571" cy="3165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336" y="1349828"/>
            <a:ext cx="5860869" cy="39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67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1114</TotalTime>
  <Words>329</Words>
  <Application>Microsoft Office PowerPoint</Application>
  <PresentationFormat>Произвольный</PresentationFormat>
  <Paragraphs>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Ретро</vt:lpstr>
      <vt:lpstr>Отчет о результатах работы по сопровождению конкурсного движения отдела конкурсного сопровождения и инновационной деятельности ЦНППМ  ГАУ ДПО «БИПКРО» (сентябрь 2022-май 2023 гг.)</vt:lpstr>
      <vt:lpstr>Слайд 2</vt:lpstr>
      <vt:lpstr>III и IV Всероссийские дистанционные конкурсы среди классных руководителей на лучшие методические разработки воспитательных мероприятий в Брянской области в 2022 и 2023 году</vt:lpstr>
      <vt:lpstr>Региональный этап II Всероссийского конкурса  «Лучший учитель географии»  2022 года в Брянской области</vt:lpstr>
      <vt:lpstr>Слайд 5</vt:lpstr>
      <vt:lpstr>Слайд 6</vt:lpstr>
      <vt:lpstr>Слайд 7</vt:lpstr>
      <vt:lpstr>Обучение в форме ИОМ по теме «Совершенствование профессионального мастерства победителей муниципального этапа профессионального конкурса «Воспитатель года» в 2023 году»</vt:lpstr>
      <vt:lpstr>Слайд 9</vt:lpstr>
      <vt:lpstr>Обучение в форме ИОМ по теме «Совершенствование профессионального мастерства победителей муниципального этапа профессионального конкурса «Учитель года» в 2023 году»</vt:lpstr>
      <vt:lpstr>Слайд 11</vt:lpstr>
      <vt:lpstr>Слайд 12</vt:lpstr>
      <vt:lpstr>Слайд 13</vt:lpstr>
      <vt:lpstr>Слайд 14</vt:lpstr>
      <vt:lpstr>Методическое сопровождение работы Брянского регионального Клуба «Учитель года»  </vt:lpstr>
      <vt:lpstr>Методическое сопровождение работы Брянского регионального Клуба «Учитель года» </vt:lpstr>
      <vt:lpstr>Методическое сопровождение работы Брянского регионального Клуба «Учитель года» </vt:lpstr>
      <vt:lpstr>Брянский региональный клуб «Учитель года» </vt:lpstr>
      <vt:lpstr>Фестиваль педагогического мастерства  «Парад звезд на Брянщине»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отдела конкурсного сопровождения и инновационной деятельности ЦНППМ  ГАУ ДПО «БИПКРО» (сентябрь 2021-май 2022 гг)</dc:title>
  <dc:creator>User</dc:creator>
  <cp:lastModifiedBy>Ольга</cp:lastModifiedBy>
  <cp:revision>97</cp:revision>
  <dcterms:created xsi:type="dcterms:W3CDTF">2022-05-20T10:49:49Z</dcterms:created>
  <dcterms:modified xsi:type="dcterms:W3CDTF">2023-05-25T07:23:42Z</dcterms:modified>
</cp:coreProperties>
</file>