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4" r:id="rId8"/>
    <p:sldId id="285" r:id="rId9"/>
    <p:sldId id="263" r:id="rId10"/>
    <p:sldId id="264" r:id="rId11"/>
    <p:sldId id="266" r:id="rId12"/>
    <p:sldId id="268" r:id="rId13"/>
    <p:sldId id="269" r:id="rId14"/>
    <p:sldId id="286" r:id="rId15"/>
    <p:sldId id="274" r:id="rId16"/>
    <p:sldId id="275" r:id="rId17"/>
    <p:sldId id="287" r:id="rId18"/>
    <p:sldId id="276" r:id="rId19"/>
    <p:sldId id="278" r:id="rId20"/>
    <p:sldId id="288" r:id="rId21"/>
    <p:sldId id="270" r:id="rId22"/>
    <p:sldId id="280" r:id="rId23"/>
    <p:sldId id="279" r:id="rId24"/>
    <p:sldId id="271" r:id="rId25"/>
    <p:sldId id="289" r:id="rId26"/>
    <p:sldId id="290" r:id="rId27"/>
    <p:sldId id="291" r:id="rId28"/>
    <p:sldId id="281" r:id="rId29"/>
    <p:sldId id="282" r:id="rId30"/>
    <p:sldId id="272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6824C-E1CF-4E1B-B2E9-B8BF1476F6B2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1D0179-D58D-4B46-9E71-41118631C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785926"/>
            <a:ext cx="6129326" cy="34718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Центр образования цифрового и гуманитарного профилей «Точка роста»  как пространство новых возможностей.</a:t>
            </a:r>
            <a:endParaRPr lang="ru-RU" sz="2800" dirty="0"/>
          </a:p>
        </p:txBody>
      </p:sp>
      <p:sp>
        <p:nvSpPr>
          <p:cNvPr id="39938" name="AutoShape 2" descr="https://krutoi-shkola.ucoz.net/_spt/tochka_rosta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krutoi-shkola.ucoz.net/_spt/tochka_rosta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selskayanov.info/storage/T3amdqXkraO8Ctp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Задачи деятельности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Центра «Точка роста»: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 рабочих </a:t>
            </a:r>
            <a:r>
              <a:rPr lang="ru-RU" dirty="0"/>
              <a:t>программ по учебным предметам «Информатика», «Основы безопасности жизнедеятельности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smtClean="0"/>
              <a:t>Технология»,обновление их содержания и методов обучения;</a:t>
            </a:r>
          </a:p>
          <a:p>
            <a:r>
              <a:rPr lang="ru-RU" dirty="0" smtClean="0"/>
              <a:t> Участие в реализации образовательных программ основного общего образования в сетевой форме;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500" dirty="0" smtClean="0"/>
              <a:t>вовлечение обучающихся и педагогических работников в проектную деятельность;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Задачи деятельности Центра «Точка роста»: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целостной системы дополнительного образования в Центре, обеспеченной единством учебных и воспитательных требований, преемственностью содержания основного и дополнительного образования, а также единством методических подходов;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85794"/>
            <a:ext cx="58579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Деятельность Центра «Точка роста»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893339" y="2464587"/>
            <a:ext cx="78581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108183" y="2392355"/>
            <a:ext cx="78581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751521" y="2463793"/>
            <a:ext cx="78581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85720" y="3000372"/>
            <a:ext cx="5072098" cy="121444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Урочная                       Сетевая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488" y="3000372"/>
            <a:ext cx="5643602" cy="121444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81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Внеурочная</a:t>
            </a:r>
          </a:p>
          <a:p>
            <a:pPr marL="17081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дополнительное образование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В рамках урочной деятельности  осуществляется организация занятий по: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общеобразовательным </a:t>
            </a:r>
            <a:r>
              <a:rPr lang="ru-RU" dirty="0"/>
              <a:t>программам начального общего образования при реализации рабочих программ учебного предмета «Технология» (1-4кл.);</a:t>
            </a:r>
          </a:p>
          <a:p>
            <a:r>
              <a:rPr lang="ru-RU" dirty="0" smtClean="0"/>
              <a:t>общеобразовательным </a:t>
            </a:r>
            <a:r>
              <a:rPr lang="ru-RU" dirty="0"/>
              <a:t>программам основного общего образования при реализации рабочих программ учебного предмета «Технология» (5-8кл.);</a:t>
            </a:r>
          </a:p>
          <a:p>
            <a:r>
              <a:rPr lang="ru-RU" dirty="0" smtClean="0"/>
              <a:t>общеобразовательным </a:t>
            </a:r>
            <a:r>
              <a:rPr lang="ru-RU" dirty="0"/>
              <a:t>программам основного общего образования при реализации рабочих программ учебных предметов «ОБЖ» (8-9кл.), «Информатика»(7-9кл.);</a:t>
            </a:r>
          </a:p>
          <a:p>
            <a:r>
              <a:rPr lang="ru-RU" dirty="0" smtClean="0"/>
              <a:t>общеобразовательным </a:t>
            </a:r>
            <a:r>
              <a:rPr lang="ru-RU" dirty="0"/>
              <a:t>программам среднего общего образования при реализации рабочих программ учебных предметов «ОБЖ» (10-11кл.), «Информатика»(10-11кл</a:t>
            </a:r>
            <a:r>
              <a:rPr lang="ru-RU" dirty="0" smtClean="0"/>
              <a:t>.).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Отражение работы на базе Точки роста в тематическом планировании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75" b="19836"/>
          <a:stretch/>
        </p:blipFill>
        <p:spPr>
          <a:xfrm>
            <a:off x="1801091" y="3063370"/>
            <a:ext cx="4779818" cy="19472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4186238" cy="600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целях эффективного усвоения учебного материала на уроках «Основы безопасности жизнедеятельности» применяются тренажеры-манекены для отработки сердечно-лёгочной реанимации и отработки приемов удаления инородного тела из верхних дыхательных путей.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214290"/>
            <a:ext cx="2768222" cy="3071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1876"/>
            <a:ext cx="3643338" cy="28575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3971924" cy="548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Использование цифровых технологий на уроках информатики и технологии позволяет максимально использовать мобильный класс с ноутбуками и другое оборудование Центра «Точка роста».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615399"/>
            <a:ext cx="3920181" cy="2940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714356"/>
            <a:ext cx="3627850" cy="2720888"/>
          </a:xfrm>
          <a:prstGeom prst="rect">
            <a:avLst/>
          </a:prstGeom>
        </p:spPr>
      </p:pic>
      <p:pic>
        <p:nvPicPr>
          <p:cNvPr id="6" name="Рисунок 5" descr="20220216_134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2071702" cy="2071702"/>
          </a:xfrm>
          <a:prstGeom prst="rect">
            <a:avLst/>
          </a:prstGeom>
        </p:spPr>
      </p:pic>
      <p:pic>
        <p:nvPicPr>
          <p:cNvPr id="7" name="Рисунок 6" descr="20220216_1345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429132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 Цифры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07"/>
          <a:stretch/>
        </p:blipFill>
        <p:spPr>
          <a:xfrm>
            <a:off x="500034" y="1571612"/>
            <a:ext cx="2881847" cy="2078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07"/>
          <a:stretch/>
        </p:blipFill>
        <p:spPr>
          <a:xfrm>
            <a:off x="4214810" y="714356"/>
            <a:ext cx="2880320" cy="2077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16"/>
          <a:stretch/>
        </p:blipFill>
        <p:spPr>
          <a:xfrm>
            <a:off x="5000628" y="3000372"/>
            <a:ext cx="3005776" cy="2905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000504"/>
            <a:ext cx="3816424" cy="21467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14"/>
            <a:ext cx="8186766" cy="7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Использование мобильного класса на других уроках.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71479"/>
            <a:ext cx="3429024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21468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Всероссийская космическая лабораторная работа «Космолаб-2021» на уроке физики 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92" y="571479"/>
            <a:ext cx="4445030" cy="250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857628"/>
            <a:ext cx="2784311" cy="2088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786190"/>
            <a:ext cx="2849859" cy="21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4786322"/>
            <a:ext cx="3401920" cy="19135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Всероссийский мониторинг знаний по математике и русскому языку 2-9 классов на платформе </a:t>
            </a:r>
            <a:r>
              <a:rPr lang="ru-RU" sz="2400" dirty="0" err="1" smtClean="0"/>
              <a:t>Учи.ру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572008"/>
            <a:ext cx="3811753" cy="21441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29" t="1855"/>
          <a:stretch>
            <a:fillRect/>
          </a:stretch>
        </p:blipFill>
        <p:spPr>
          <a:xfrm rot="5400000">
            <a:off x="-315592" y="1601420"/>
            <a:ext cx="3451214" cy="2391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9" b="27438"/>
          <a:stretch>
            <a:fillRect/>
          </a:stretch>
        </p:blipFill>
        <p:spPr>
          <a:xfrm>
            <a:off x="6929454" y="4071942"/>
            <a:ext cx="2071670" cy="2357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1142984"/>
            <a:ext cx="2672341" cy="20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327" b="18456"/>
          <a:stretch>
            <a:fillRect/>
          </a:stretch>
        </p:blipFill>
        <p:spPr>
          <a:xfrm>
            <a:off x="4143372" y="4786322"/>
            <a:ext cx="2714644" cy="1893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74"/>
          <a:stretch>
            <a:fillRect/>
          </a:stretch>
        </p:blipFill>
        <p:spPr>
          <a:xfrm>
            <a:off x="2643174" y="2071678"/>
            <a:ext cx="3923928" cy="2228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7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615394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2400" b="1" kern="1200" cap="small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Нормативно-организационные аспекты создания Центра «Точка роста» на базе </a:t>
            </a:r>
            <a:r>
              <a:rPr lang="ru-RU" sz="24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4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24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МБОУ </a:t>
            </a:r>
            <a:r>
              <a:rPr lang="ru-RU" sz="2400" b="1" kern="1200" cap="small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«Гимназия №1 п. Навля»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департамента образования и науки Брянской области  от 26.09.2019года «О создании и функционировании в Брянской области Центров образования цифрового и гуманитарного профилей «Точка роста» в 2020-2022 годах» </a:t>
            </a:r>
            <a:endParaRPr lang="ru-RU" dirty="0" smtClean="0"/>
          </a:p>
          <a:p>
            <a:r>
              <a:rPr lang="ru-RU" dirty="0" smtClean="0"/>
              <a:t>Приказ по </a:t>
            </a:r>
            <a:r>
              <a:rPr lang="ru-RU" dirty="0"/>
              <a:t>Муниципальному бюджетному общеобразовательному учреждению «Гимназия №1 п. Навля</a:t>
            </a:r>
            <a:r>
              <a:rPr lang="ru-RU" dirty="0" smtClean="0"/>
              <a:t>» от </a:t>
            </a:r>
            <a:r>
              <a:rPr lang="ru-RU" dirty="0"/>
              <a:t>23 декабря 2019 года №101/1 «О создании Центра образования цифрового и гуманитарного профилей «Точка роста» на базе МБОУ «Гимназия №1 п. Навля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администрации </a:t>
            </a:r>
            <a:r>
              <a:rPr lang="ru-RU" dirty="0" err="1"/>
              <a:t>Навлинского</a:t>
            </a:r>
            <a:r>
              <a:rPr lang="ru-RU" dirty="0"/>
              <a:t> района от 15.09.2020г</a:t>
            </a:r>
            <a:r>
              <a:rPr lang="ru-RU" dirty="0" smtClean="0"/>
              <a:t>. внесены </a:t>
            </a:r>
            <a:r>
              <a:rPr lang="ru-RU" dirty="0"/>
              <a:t>изменения в Устав МБОУ «Гимназия №1 п. Навля» в части создания центра образования цифрового и гуманитарного профилей  «Точки роста</a:t>
            </a:r>
            <a:r>
              <a:rPr lang="ru-RU" dirty="0" smtClean="0"/>
              <a:t>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Урок истории в 6 классе     </a:t>
            </a:r>
            <a:r>
              <a:rPr lang="ru-RU" sz="1600" b="1" dirty="0" smtClean="0"/>
              <a:t>Урок окружающего мира в 3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47"/>
          <a:stretch/>
        </p:blipFill>
        <p:spPr>
          <a:xfrm>
            <a:off x="571472" y="1500174"/>
            <a:ext cx="3110854" cy="2134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8" r="12515"/>
          <a:stretch/>
        </p:blipFill>
        <p:spPr>
          <a:xfrm>
            <a:off x="642910" y="4000504"/>
            <a:ext cx="3116248" cy="2200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20"/>
          <a:stretch/>
        </p:blipFill>
        <p:spPr>
          <a:xfrm>
            <a:off x="4500562" y="1500174"/>
            <a:ext cx="3096344" cy="2063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5" r="11673"/>
          <a:stretch/>
        </p:blipFill>
        <p:spPr>
          <a:xfrm>
            <a:off x="4572000" y="4000504"/>
            <a:ext cx="3096344" cy="22566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системе дополнительного образования на базе Центра «Точки роста проводятся занятия для обучения по дополнительным общеобразовательным </a:t>
            </a:r>
            <a:r>
              <a:rPr lang="ru-RU" sz="2000" dirty="0" err="1" smtClean="0"/>
              <a:t>общеразвивающим</a:t>
            </a:r>
            <a:r>
              <a:rPr lang="ru-RU" sz="2000" dirty="0" smtClean="0"/>
              <a:t> программам </a:t>
            </a:r>
            <a:endParaRPr lang="ru-RU" sz="3200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73" r="17912"/>
          <a:stretch>
            <a:fillRect/>
          </a:stretch>
        </p:blipFill>
        <p:spPr>
          <a:xfrm>
            <a:off x="428596" y="2500306"/>
            <a:ext cx="3786214" cy="3143272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571744"/>
            <a:ext cx="3993967" cy="29991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smtClean="0"/>
              <a:t>Конструирование»        (</a:t>
            </a:r>
            <a:r>
              <a:rPr lang="ru-RU" dirty="0" smtClean="0"/>
              <a:t>1-4кл.)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«3</a:t>
            </a:r>
            <a:r>
              <a:rPr lang="en-US" dirty="0" smtClean="0"/>
              <a:t>D-</a:t>
            </a:r>
            <a:r>
              <a:rPr lang="ru-RU" dirty="0" smtClean="0"/>
              <a:t>моделирование»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системе дополнительного образования на базе Центра «Точки роста проводятся занятия для обучения по дополнительным общеобразовательным </a:t>
            </a:r>
            <a:r>
              <a:rPr lang="ru-RU" sz="2000" dirty="0" err="1" smtClean="0"/>
              <a:t>общеразвивающим</a:t>
            </a:r>
            <a:r>
              <a:rPr lang="ru-RU" sz="2000" dirty="0" smtClean="0"/>
              <a:t> программам </a:t>
            </a:r>
            <a:endParaRPr lang="ru-RU" sz="3200" dirty="0"/>
          </a:p>
        </p:txBody>
      </p:sp>
      <p:pic>
        <p:nvPicPr>
          <p:cNvPr id="8" name="Содержимое 7" descr="DSC_09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4717" r="3524"/>
          <a:stretch>
            <a:fillRect/>
          </a:stretch>
        </p:blipFill>
        <p:spPr>
          <a:xfrm rot="5400000">
            <a:off x="371434" y="3057534"/>
            <a:ext cx="3571900" cy="2457444"/>
          </a:xfr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933218"/>
            <a:ext cx="3657600" cy="27441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«Виртуальная реальность»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«Программирование»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системе дополнительного образования на базе Центра «Точки роста проводятся занятия для обучения по дополнительным общеобразовательным </a:t>
            </a:r>
            <a:r>
              <a:rPr lang="ru-RU" sz="2000" dirty="0" err="1" smtClean="0"/>
              <a:t>общеразвивающим</a:t>
            </a:r>
            <a:r>
              <a:rPr lang="ru-RU" sz="2000" dirty="0" smtClean="0"/>
              <a:t> программам </a:t>
            </a:r>
            <a:endParaRPr lang="ru-RU" sz="3200" dirty="0"/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02" r="20930"/>
          <a:stretch>
            <a:fillRect/>
          </a:stretch>
        </p:blipFill>
        <p:spPr>
          <a:xfrm>
            <a:off x="3000364" y="2428868"/>
            <a:ext cx="2975853" cy="31990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214282" y="1571612"/>
            <a:ext cx="2828916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Медиа-студия</a:t>
            </a:r>
            <a:r>
              <a:rPr lang="ru-RU" dirty="0" smtClean="0"/>
              <a:t>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57554" y="1568432"/>
            <a:ext cx="2500330" cy="646122"/>
          </a:xfrm>
        </p:spPr>
        <p:txBody>
          <a:bodyPr/>
          <a:lstStyle/>
          <a:p>
            <a:r>
              <a:rPr lang="ru-RU" dirty="0" smtClean="0"/>
              <a:t>«Шахматы»</a:t>
            </a:r>
          </a:p>
        </p:txBody>
      </p:sp>
      <p:pic>
        <p:nvPicPr>
          <p:cNvPr id="11" name="Рисунок 10" descr="Yg9ny1dWC1I.jpg"/>
          <p:cNvPicPr>
            <a:picLocks noChangeAspect="1"/>
          </p:cNvPicPr>
          <p:nvPr/>
        </p:nvPicPr>
        <p:blipFill>
          <a:blip r:embed="rId3" cstate="print"/>
          <a:srcRect l="14385" r="24860" b="15625"/>
          <a:stretch>
            <a:fillRect/>
          </a:stretch>
        </p:blipFill>
        <p:spPr>
          <a:xfrm>
            <a:off x="6143636" y="2357430"/>
            <a:ext cx="2500330" cy="3491826"/>
          </a:xfrm>
          <a:prstGeom prst="rect">
            <a:avLst/>
          </a:prstGeom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6000760" y="1496994"/>
            <a:ext cx="2786082" cy="7889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FFFF"/>
                </a:solidFill>
              </a:rPr>
              <a:t>«Юный волонтер»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12" descr="DSC_099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15341" r="2841"/>
          <a:stretch>
            <a:fillRect/>
          </a:stretch>
        </p:blipFill>
        <p:spPr>
          <a:xfrm rot="5400000">
            <a:off x="-194863" y="2909451"/>
            <a:ext cx="3532934" cy="242889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Сетевая форма организации занятий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4114800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Соглашение </a:t>
            </a:r>
            <a:r>
              <a:rPr lang="ru-RU" dirty="0"/>
              <a:t>о сетевой форме взаимодействия с ГАУДО Брянской области «Детский технопарк «</a:t>
            </a:r>
            <a:r>
              <a:rPr lang="ru-RU" dirty="0" err="1"/>
              <a:t>Кванториум</a:t>
            </a:r>
            <a:r>
              <a:rPr lang="ru-RU" dirty="0"/>
              <a:t>» от 01.02.2021 года №</a:t>
            </a:r>
            <a:r>
              <a:rPr lang="ru-RU" dirty="0" smtClean="0"/>
              <a:t>10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714356"/>
            <a:ext cx="2928958" cy="2569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14752"/>
            <a:ext cx="2571768" cy="2145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715"/>
          <a:stretch>
            <a:fillRect/>
          </a:stretch>
        </p:blipFill>
        <p:spPr>
          <a:xfrm>
            <a:off x="5143504" y="3357562"/>
            <a:ext cx="3658118" cy="2357454"/>
          </a:xfrm>
          <a:prstGeom prst="rect">
            <a:avLst/>
          </a:prstGeom>
        </p:spPr>
      </p:pic>
      <p:pic>
        <p:nvPicPr>
          <p:cNvPr id="18433" name="Picture 1" descr="F:\Точка роста фото видео\QwTI5nO_rzs.jpg"/>
          <p:cNvPicPr>
            <a:picLocks noChangeAspect="1" noChangeArrowheads="1"/>
          </p:cNvPicPr>
          <p:nvPr/>
        </p:nvPicPr>
        <p:blipFill>
          <a:blip r:embed="rId5" cstate="print"/>
          <a:srcRect l="31298"/>
          <a:stretch>
            <a:fillRect/>
          </a:stretch>
        </p:blipFill>
        <p:spPr bwMode="auto">
          <a:xfrm>
            <a:off x="2928926" y="3857628"/>
            <a:ext cx="2010677" cy="2581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Промышленная робототехника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Picture 2" descr="G:\Точка роста фото видео\точка роста\IMG-20220212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2070134" cy="32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Точка роста фото видео\точка роста\IMG-20220212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214422"/>
            <a:ext cx="2071702" cy="2299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Точка роста фото видео\точка роста\IMG-20220212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214578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Точка роста фото видео\точка роста\IMG-20220212-WA0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514"/>
          <a:stretch/>
        </p:blipFill>
        <p:spPr bwMode="auto">
          <a:xfrm>
            <a:off x="5572132" y="2931790"/>
            <a:ext cx="3104324" cy="3283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Точка роста фото видео\точка роста\IMG-20220212-WA0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712"/>
          <a:stretch/>
        </p:blipFill>
        <p:spPr bwMode="auto">
          <a:xfrm>
            <a:off x="2500298" y="3857628"/>
            <a:ext cx="2571768" cy="2168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67" t="6683" r="14951" b="6439"/>
          <a:stretch>
            <a:fillRect/>
          </a:stretch>
        </p:blipFill>
        <p:spPr bwMode="auto">
          <a:xfrm>
            <a:off x="571472" y="4786322"/>
            <a:ext cx="1656184" cy="17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00948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Промышленный дизайн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143248"/>
            <a:ext cx="4577984" cy="3431298"/>
          </a:xfrm>
          <a:prstGeom prst="rect">
            <a:avLst/>
          </a:prstGeom>
        </p:spPr>
      </p:pic>
      <p:pic>
        <p:nvPicPr>
          <p:cNvPr id="7" name="Содержимое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1" b="18527"/>
          <a:stretch/>
        </p:blipFill>
        <p:spPr>
          <a:xfrm>
            <a:off x="357158" y="1643050"/>
            <a:ext cx="4714908" cy="32861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5691156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Макет </a:t>
            </a:r>
            <a:r>
              <a:rPr lang="ru-RU" dirty="0" smtClean="0"/>
              <a:t>благоустройства парка </a:t>
            </a:r>
            <a:r>
              <a:rPr lang="ru-RU" dirty="0" smtClean="0"/>
              <a:t>культуры и отдыха п. Навля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 Black" pitchFamily="34" charset="0"/>
                <a:cs typeface="Aharoni" pitchFamily="2" charset="-79"/>
              </a:rPr>
              <a:t>РДШ+Центр</a:t>
            </a:r>
            <a:r>
              <a:rPr lang="ru-RU" b="1" dirty="0" smtClean="0">
                <a:latin typeface="Arial Black" pitchFamily="34" charset="0"/>
                <a:cs typeface="Aharoni" pitchFamily="2" charset="-79"/>
              </a:rPr>
              <a:t> «Точка роста»</a:t>
            </a:r>
            <a:endParaRPr lang="ru-RU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506408" cy="187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653"/>
          <a:stretch/>
        </p:blipFill>
        <p:spPr>
          <a:xfrm>
            <a:off x="357158" y="3000372"/>
            <a:ext cx="2517637" cy="156747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500174"/>
            <a:ext cx="2097678" cy="15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643050"/>
            <a:ext cx="2357454" cy="28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2022292" cy="15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3071810"/>
            <a:ext cx="2274229" cy="170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4" r="28974"/>
          <a:stretch/>
        </p:blipFill>
        <p:spPr>
          <a:xfrm>
            <a:off x="2500298" y="4714884"/>
            <a:ext cx="1690942" cy="19236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43372" y="4929198"/>
            <a:ext cx="4500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440" indent="0">
              <a:lnSpc>
                <a:spcPct val="100000"/>
              </a:lnSpc>
              <a:spcBef>
                <a:spcPts val="0"/>
              </a:spcBef>
              <a:buClr>
                <a:srgbClr val="3891A7"/>
              </a:buClr>
              <a:buSzPct val="80000"/>
              <a:buNone/>
            </a:pPr>
            <a:r>
              <a:rPr lang="ru-RU" sz="1100" b="1" spc="-1" dirty="0" smtClean="0">
                <a:solidFill>
                  <a:srgbClr val="000000"/>
                </a:solidFill>
                <a:latin typeface="Gill Sans MT"/>
              </a:rPr>
              <a:t>Гимназия - </a:t>
            </a:r>
            <a:r>
              <a:rPr lang="ru-RU" sz="1100" spc="-1" dirty="0" smtClean="0">
                <a:solidFill>
                  <a:srgbClr val="000000"/>
                </a:solidFill>
                <a:latin typeface="Gill Sans MT"/>
              </a:rPr>
              <a:t>участники федерального проекта "Патриотическое воспитание граждан Российской Федерации" </a:t>
            </a:r>
          </a:p>
          <a:p>
            <a:pPr marL="82440" indent="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None/>
            </a:pPr>
            <a:r>
              <a:rPr lang="ru-RU" sz="1100" b="1" i="1" spc="-1" dirty="0" smtClean="0">
                <a:solidFill>
                  <a:srgbClr val="000000"/>
                </a:solidFill>
                <a:latin typeface="Gill Sans MT"/>
              </a:rPr>
              <a:t>Направления деятельности РДШ:</a:t>
            </a:r>
            <a:endParaRPr lang="ru-RU" sz="1100" spc="-1" dirty="0" smtClean="0">
              <a:solidFill>
                <a:srgbClr val="000000"/>
              </a:solidFill>
              <a:latin typeface="Gill Sans MT"/>
            </a:endParaRPr>
          </a:p>
          <a:p>
            <a:pPr lvl="1">
              <a:buClr>
                <a:srgbClr val="3891A7"/>
              </a:buClr>
            </a:pPr>
            <a:r>
              <a:rPr lang="ru-RU" sz="1050" spc="-1" dirty="0" smtClean="0">
                <a:solidFill>
                  <a:srgbClr val="000000"/>
                </a:solidFill>
                <a:latin typeface="Gill Sans MT"/>
              </a:rPr>
              <a:t>– Личностное развитие</a:t>
            </a:r>
          </a:p>
          <a:p>
            <a:pPr lvl="1">
              <a:buClr>
                <a:srgbClr val="3891A7"/>
              </a:buClr>
            </a:pPr>
            <a:r>
              <a:rPr lang="ru-RU" sz="1050" spc="-1" dirty="0" smtClean="0">
                <a:solidFill>
                  <a:srgbClr val="000000"/>
                </a:solidFill>
                <a:latin typeface="Gill Sans MT"/>
              </a:rPr>
              <a:t>– Гражданская активность</a:t>
            </a:r>
          </a:p>
          <a:p>
            <a:pPr lvl="1">
              <a:buClr>
                <a:srgbClr val="3891A7"/>
              </a:buClr>
            </a:pPr>
            <a:r>
              <a:rPr lang="ru-RU" sz="1050" spc="-1" dirty="0" smtClean="0">
                <a:solidFill>
                  <a:srgbClr val="000000"/>
                </a:solidFill>
                <a:latin typeface="Gill Sans MT"/>
              </a:rPr>
              <a:t>– </a:t>
            </a:r>
            <a:r>
              <a:rPr lang="ru-RU" sz="1050" spc="-1" dirty="0" err="1" smtClean="0">
                <a:solidFill>
                  <a:srgbClr val="000000"/>
                </a:solidFill>
                <a:latin typeface="Gill Sans MT"/>
              </a:rPr>
              <a:t>Информационно-медийное</a:t>
            </a:r>
            <a:r>
              <a:rPr lang="ru-RU" sz="1050" spc="-1" dirty="0" smtClean="0">
                <a:solidFill>
                  <a:srgbClr val="000000"/>
                </a:solidFill>
                <a:latin typeface="Gill Sans MT"/>
              </a:rPr>
              <a:t> направление</a:t>
            </a:r>
          </a:p>
          <a:p>
            <a:pPr lvl="1">
              <a:buClr>
                <a:srgbClr val="3891A7"/>
              </a:buClr>
            </a:pPr>
            <a:r>
              <a:rPr lang="ru-RU" sz="1050" spc="-1" dirty="0" smtClean="0">
                <a:solidFill>
                  <a:srgbClr val="000000"/>
                </a:solidFill>
                <a:latin typeface="Gill Sans MT"/>
              </a:rPr>
              <a:t>– Военно-патриотическое направление</a:t>
            </a:r>
            <a:r>
              <a:rPr lang="ru-RU" sz="800" spc="-1" dirty="0" smtClean="0">
                <a:solidFill>
                  <a:srgbClr val="000000"/>
                </a:solidFill>
                <a:latin typeface="Gill Sans MT"/>
              </a:rPr>
              <a:t> </a:t>
            </a:r>
            <a:endParaRPr lang="ru-RU" sz="800" spc="-1" dirty="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Участие обучающихся во внеклассных мероприятиях на базе Центра «Точка роста»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олимпиадах: «</a:t>
            </a:r>
            <a:r>
              <a:rPr lang="ru-RU" dirty="0" err="1"/>
              <a:t>Финатлон</a:t>
            </a:r>
            <a:r>
              <a:rPr lang="ru-RU" dirty="0"/>
              <a:t>», «Экология» и «ПДД» на платформе «</a:t>
            </a:r>
            <a:r>
              <a:rPr lang="ru-RU" dirty="0" err="1"/>
              <a:t>Учи.ру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 в </a:t>
            </a:r>
            <a:r>
              <a:rPr lang="ru-RU" dirty="0" err="1"/>
              <a:t>онлайн</a:t>
            </a:r>
            <a:r>
              <a:rPr lang="ru-RU" dirty="0"/>
              <a:t> тестированиях и опросах,  </a:t>
            </a:r>
            <a:r>
              <a:rPr lang="ru-RU" dirty="0" err="1"/>
              <a:t>квестах</a:t>
            </a:r>
            <a:r>
              <a:rPr lang="ru-RU" dirty="0"/>
              <a:t> и </a:t>
            </a:r>
            <a:r>
              <a:rPr lang="ru-RU" dirty="0" err="1"/>
              <a:t>КВИЗах</a:t>
            </a:r>
            <a:r>
              <a:rPr lang="ru-RU" dirty="0"/>
              <a:t> в рамках единых дней действий календаря образовательных событий: День волонтёра, День героев Отечества, День рождения РДШ, День борьбы со </a:t>
            </a:r>
            <a:r>
              <a:rPr lang="ru-RU" dirty="0" err="1"/>
              <a:t>СПИДом</a:t>
            </a:r>
            <a:r>
              <a:rPr lang="ru-RU" dirty="0"/>
              <a:t>, «День Конституции»;</a:t>
            </a:r>
          </a:p>
          <a:p>
            <a:pPr lvl="0"/>
            <a:r>
              <a:rPr lang="ru-RU" dirty="0"/>
              <a:t>в мероприятиях в рамках федерального проекта "Патриотическое воспитание граждан Российской Федерации" национального проекта "Образование": игра «Охота за устаревшими словами», посвящённая Дню словаря; </a:t>
            </a:r>
            <a:r>
              <a:rPr lang="ru-RU" dirty="0" err="1"/>
              <a:t>квест</a:t>
            </a:r>
            <a:r>
              <a:rPr lang="ru-RU" dirty="0"/>
              <a:t> «День добровольца».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Центр «Точка роста» - пространство для развития педагогов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7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повышения квалификации в дистанционном формате «Формирование и оценка функциональной грамотности обучающихся»</a:t>
            </a:r>
          </a:p>
          <a:p>
            <a:r>
              <a:rPr lang="ru-RU" dirty="0" smtClean="0"/>
              <a:t>курсы повышения квалификации для педагогов дополнительного  образования</a:t>
            </a:r>
          </a:p>
          <a:p>
            <a:r>
              <a:rPr lang="ru-RU" dirty="0" smtClean="0"/>
              <a:t>курсы повышения квалификации для учителей- предметников. </a:t>
            </a:r>
          </a:p>
          <a:p>
            <a:r>
              <a:rPr lang="ru-RU" dirty="0" smtClean="0"/>
              <a:t>курсы Корпоративного университета РДШ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-20220215-WA0015.jpg"/>
          <p:cNvPicPr>
            <a:picLocks noChangeAspect="1"/>
          </p:cNvPicPr>
          <p:nvPr/>
        </p:nvPicPr>
        <p:blipFill>
          <a:blip r:embed="rId2"/>
          <a:srcRect l="18832" r="5838"/>
          <a:stretch>
            <a:fillRect/>
          </a:stretch>
        </p:blipFill>
        <p:spPr>
          <a:xfrm>
            <a:off x="5715008" y="928670"/>
            <a:ext cx="2857488" cy="2844980"/>
          </a:xfrm>
          <a:prstGeom prst="rect">
            <a:avLst/>
          </a:prstGeom>
        </p:spPr>
      </p:pic>
      <p:pic>
        <p:nvPicPr>
          <p:cNvPr id="5" name="Рисунок 4" descr="IMG-20220215-WA0018.jpg"/>
          <p:cNvPicPr>
            <a:picLocks noChangeAspect="1"/>
          </p:cNvPicPr>
          <p:nvPr/>
        </p:nvPicPr>
        <p:blipFill>
          <a:blip r:embed="rId3" cstate="print"/>
          <a:srcRect r="26415"/>
          <a:stretch>
            <a:fillRect/>
          </a:stretch>
        </p:blipFill>
        <p:spPr>
          <a:xfrm>
            <a:off x="5715008" y="3857628"/>
            <a:ext cx="2786082" cy="2844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9"/>
            <a:ext cx="8229600" cy="3286148"/>
          </a:xfrm>
        </p:spPr>
        <p:txBody>
          <a:bodyPr/>
          <a:lstStyle/>
          <a:p>
            <a:r>
              <a:rPr lang="ru-RU" dirty="0" smtClean="0"/>
              <a:t>Центр образования цифрового и гуманитарного профилей «Точка роста» в гимназии был создан с 01.09.2020 года.</a:t>
            </a:r>
            <a:endParaRPr lang="ru-RU" dirty="0"/>
          </a:p>
          <a:p>
            <a:r>
              <a:rPr lang="ru-RU" dirty="0" smtClean="0"/>
              <a:t>Открытие </a:t>
            </a:r>
            <a:r>
              <a:rPr lang="ru-RU" dirty="0"/>
              <a:t>Центра «Точка роста» проходило 29 сентября 2020 года в </a:t>
            </a:r>
            <a:r>
              <a:rPr lang="ru-RU" dirty="0" err="1"/>
              <a:t>онлайн-формате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рамках единого Марафона открытия Центров образования цифрового и гуманитарного профилей «Точка роста».</a:t>
            </a:r>
          </a:p>
          <a:p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57562"/>
            <a:ext cx="3744515" cy="28209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Результативность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Обновление материально-технической базы </a:t>
            </a:r>
          </a:p>
          <a:p>
            <a:pPr lvl="0"/>
            <a:r>
              <a:rPr lang="ru-RU" dirty="0" smtClean="0"/>
              <a:t>Обновление содержания и совершенствование методов обучения предметов «Технология», «Информатика», «Основы безопасности жизнедеятельности» и других предметов.</a:t>
            </a:r>
          </a:p>
          <a:p>
            <a:pPr lvl="0"/>
            <a:r>
              <a:rPr lang="ru-RU" dirty="0" smtClean="0"/>
              <a:t>Формирование современных компетенций и навыков у обучающихся.</a:t>
            </a:r>
          </a:p>
          <a:p>
            <a:pPr lvl="0"/>
            <a:r>
              <a:rPr lang="ru-RU" dirty="0" smtClean="0"/>
              <a:t>Расширение структуры системы дополнительного образования за счет организации работы новых кружков технической направленности</a:t>
            </a:r>
          </a:p>
          <a:p>
            <a:pPr lvl="0"/>
            <a:r>
              <a:rPr lang="ru-RU" dirty="0" smtClean="0"/>
              <a:t>Обновление содержания имеющихся дополнительных общеобразовательных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программ </a:t>
            </a:r>
          </a:p>
          <a:p>
            <a:pPr lvl="0"/>
            <a:r>
              <a:rPr lang="ru-RU" dirty="0" smtClean="0"/>
              <a:t>100% охват обучающихся основными общеобразовательными программами и дополнительными общеобразовательными </a:t>
            </a:r>
            <a:r>
              <a:rPr lang="ru-RU" dirty="0" err="1" smtClean="0"/>
              <a:t>общеразвивающими</a:t>
            </a:r>
            <a:r>
              <a:rPr lang="ru-RU" dirty="0" smtClean="0"/>
              <a:t> программами цифрового и гуманитарного профилей в урочное и внеурочное время, в проектной деятельности.</a:t>
            </a:r>
          </a:p>
          <a:p>
            <a:pPr marL="804863" lvl="0">
              <a:tabLst>
                <a:tab pos="898525" algn="l"/>
              </a:tabLst>
            </a:pPr>
            <a:r>
              <a:rPr lang="ru-RU" dirty="0" smtClean="0"/>
              <a:t>Освоение сетевой формы организации деятельности Центра «Точка роста».</a:t>
            </a:r>
          </a:p>
          <a:p>
            <a:pPr marL="804863" lvl="0">
              <a:tabLst>
                <a:tab pos="898525" algn="l"/>
              </a:tabLst>
            </a:pPr>
            <a:r>
              <a:rPr lang="ru-RU" dirty="0" smtClean="0"/>
              <a:t>Совершенствование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с детьми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Результативность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5924"/>
          </a:xfrm>
        </p:spPr>
        <p:txBody>
          <a:bodyPr/>
          <a:lstStyle/>
          <a:p>
            <a:pPr lvl="0"/>
            <a:r>
              <a:rPr lang="ru-RU" dirty="0" smtClean="0"/>
              <a:t>рост качества знаний по предметам Технология, Информатика и 100% качество знаний по ОБЖ</a:t>
            </a:r>
          </a:p>
          <a:p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143248"/>
          <a:ext cx="6077585" cy="1435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768"/>
                <a:gridCol w="1479532"/>
                <a:gridCol w="2026285"/>
              </a:tblGrid>
              <a:tr h="345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2021г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2022г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ОБЖ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Технология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99,8%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84,3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84,6%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Организация </a:t>
            </a:r>
            <a:r>
              <a:rPr lang="ru-RU" b="1" dirty="0">
                <a:latin typeface="Arial Black" pitchFamily="34" charset="0"/>
              </a:rPr>
              <a:t>деятельности Центра «Точка роста»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Приказом  от 23 декабря 2019 года №101/1были утверждены: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 деятельности Центра образования цифрового </a:t>
            </a:r>
            <a:r>
              <a:rPr lang="ru-RU" dirty="0" smtClean="0"/>
              <a:t>и </a:t>
            </a:r>
            <a:r>
              <a:rPr lang="ru-RU" dirty="0"/>
              <a:t>гуманитарного профилей «Точка роста»;</a:t>
            </a:r>
          </a:p>
          <a:p>
            <a:r>
              <a:rPr lang="ru-RU" dirty="0" smtClean="0"/>
              <a:t>Комплексный </a:t>
            </a:r>
            <a:r>
              <a:rPr lang="ru-RU" dirty="0"/>
              <a:t>план («дорожная карта») по созданию и функционированию Центра образования цифрового и гуманитарного профилей «Точка роста»  в МБОУ «Гимназия №1 п. Навля»;</a:t>
            </a:r>
          </a:p>
          <a:p>
            <a:r>
              <a:rPr lang="ru-RU" dirty="0" smtClean="0"/>
              <a:t>Порядок </a:t>
            </a:r>
            <a:r>
              <a:rPr lang="ru-RU" dirty="0"/>
              <a:t>решения вопросов материально-технического и имущественного характера в Центре образования цифрового и гуманитарного профилей «Точка роста» В  МБОУ «Гимназия №1 п. Навля»;</a:t>
            </a:r>
          </a:p>
          <a:p>
            <a:r>
              <a:rPr lang="ru-RU" dirty="0" smtClean="0"/>
              <a:t>Перечень </a:t>
            </a:r>
            <a:r>
              <a:rPr lang="ru-RU" dirty="0"/>
              <a:t>функций центра образования цифрового и гуманитарного профилей «Точка роста» в МБОУ «Гимназия №1 п. Навля» по обеспечению реализации основных и дополнительных общеобразовательных программ;</a:t>
            </a:r>
          </a:p>
          <a:p>
            <a:r>
              <a:rPr lang="ru-RU" dirty="0" smtClean="0"/>
              <a:t>План </a:t>
            </a:r>
            <a:r>
              <a:rPr lang="ru-RU" dirty="0"/>
              <a:t>учебно-воспитательных, внеурочных и </a:t>
            </a:r>
            <a:r>
              <a:rPr lang="ru-RU" dirty="0" err="1"/>
              <a:t>социокультурных</a:t>
            </a:r>
            <a:r>
              <a:rPr lang="ru-RU" dirty="0"/>
              <a:t> мероприятий на учебный год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Кадровое обеспечение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№</a:t>
            </a:r>
            <a:r>
              <a:rPr lang="ru-RU" dirty="0"/>
              <a:t>101/3 от 23 декабря 2019 </a:t>
            </a:r>
            <a:r>
              <a:rPr lang="ru-RU" dirty="0" smtClean="0"/>
              <a:t>года «О </a:t>
            </a:r>
            <a:r>
              <a:rPr lang="ru-RU" dirty="0"/>
              <a:t>назначении руководителя Центра образования </a:t>
            </a:r>
            <a:r>
              <a:rPr lang="ru-RU" dirty="0" smtClean="0"/>
              <a:t>цифрового </a:t>
            </a:r>
            <a:r>
              <a:rPr lang="ru-RU" dirty="0"/>
              <a:t>и гуманитарного профилей «Точка роста» </a:t>
            </a:r>
            <a:r>
              <a:rPr lang="ru-RU" dirty="0" smtClean="0"/>
              <a:t>на </a:t>
            </a:r>
            <a:r>
              <a:rPr lang="ru-RU" dirty="0"/>
              <a:t>базе МБОУ «Гимназия №1 п. Навля</a:t>
            </a:r>
            <a:r>
              <a:rPr lang="ru-RU" dirty="0" smtClean="0"/>
              <a:t>»  </a:t>
            </a:r>
            <a:r>
              <a:rPr lang="ru-RU" dirty="0"/>
              <a:t>назначен руководитель Центра «Точка роста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/>
              <a:t>Приказами  «О </a:t>
            </a:r>
            <a:r>
              <a:rPr lang="ru-RU" dirty="0"/>
              <a:t>назначении </a:t>
            </a:r>
            <a:r>
              <a:rPr lang="ru-RU" dirty="0" smtClean="0"/>
              <a:t>работников  </a:t>
            </a:r>
            <a:r>
              <a:rPr lang="ru-RU" dirty="0"/>
              <a:t>в  штат  Центра образования </a:t>
            </a:r>
            <a:r>
              <a:rPr lang="ru-RU" dirty="0" smtClean="0"/>
              <a:t>цифрового </a:t>
            </a:r>
            <a:r>
              <a:rPr lang="ru-RU" dirty="0"/>
              <a:t>и гуманитарного профилей «Точка роста» </a:t>
            </a:r>
            <a:r>
              <a:rPr lang="ru-RU" dirty="0" smtClean="0"/>
              <a:t>на </a:t>
            </a:r>
            <a:r>
              <a:rPr lang="ru-RU" dirty="0"/>
              <a:t>базе МБОУ «Гимназия №1 п. Навля</a:t>
            </a:r>
            <a:r>
              <a:rPr lang="ru-RU" dirty="0" smtClean="0"/>
              <a:t>» в </a:t>
            </a:r>
            <a:r>
              <a:rPr lang="ru-RU" dirty="0"/>
              <a:t>штат Центра </a:t>
            </a:r>
            <a:r>
              <a:rPr lang="ru-RU" dirty="0" smtClean="0"/>
              <a:t>назначаются </a:t>
            </a:r>
            <a:r>
              <a:rPr lang="ru-RU" dirty="0"/>
              <a:t>6 работников:</a:t>
            </a:r>
          </a:p>
          <a:p>
            <a:pPr lvl="1"/>
            <a:r>
              <a:rPr lang="ru-RU" dirty="0" smtClean="0"/>
              <a:t>педагоги </a:t>
            </a:r>
            <a:r>
              <a:rPr lang="ru-RU" dirty="0"/>
              <a:t>дополнительного образования-2 чел.;</a:t>
            </a:r>
          </a:p>
          <a:p>
            <a:pPr lvl="1"/>
            <a:r>
              <a:rPr lang="ru-RU" dirty="0" smtClean="0"/>
              <a:t>педагог-организатор-1 </a:t>
            </a:r>
            <a:r>
              <a:rPr lang="ru-RU" dirty="0"/>
              <a:t>чел.;</a:t>
            </a:r>
          </a:p>
          <a:p>
            <a:pPr lvl="1"/>
            <a:r>
              <a:rPr lang="ru-RU" dirty="0" smtClean="0"/>
              <a:t>учитель(по </a:t>
            </a:r>
            <a:r>
              <a:rPr lang="ru-RU" dirty="0"/>
              <a:t>предмету «Основы безопасности жизнедеятельности»)- 1 чел.;</a:t>
            </a:r>
          </a:p>
          <a:p>
            <a:pPr lvl="1"/>
            <a:r>
              <a:rPr lang="ru-RU" dirty="0" smtClean="0"/>
              <a:t>учитель(по </a:t>
            </a:r>
            <a:r>
              <a:rPr lang="ru-RU" dirty="0"/>
              <a:t>предмету «Технология»)- 1 чел.;</a:t>
            </a:r>
          </a:p>
          <a:p>
            <a:pPr lvl="1"/>
            <a:r>
              <a:rPr lang="ru-RU" dirty="0" smtClean="0"/>
              <a:t>учитель(по </a:t>
            </a:r>
            <a:r>
              <a:rPr lang="ru-RU" dirty="0"/>
              <a:t>предмету «Информатика»)- 1 чел.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Приказ </a:t>
            </a:r>
            <a:r>
              <a:rPr lang="ru-RU" sz="3100" dirty="0"/>
              <a:t>№</a:t>
            </a:r>
            <a:r>
              <a:rPr lang="ru-RU" sz="3100" dirty="0" smtClean="0"/>
              <a:t>101/2 от  23.12.2019г. «Об утверждении должностных </a:t>
            </a:r>
            <a:r>
              <a:rPr lang="ru-RU" sz="3100" dirty="0"/>
              <a:t>инструкций Центра образования цифрового и гуманитарного профилей «Точка роста» МБОУ «Гимназия №1 п. Навля»</a:t>
            </a:r>
          </a:p>
          <a:p>
            <a:r>
              <a:rPr lang="ru-RU" sz="3100" dirty="0"/>
              <a:t> Должностная инструкция педагога дополнительного образования Центра образования цифрового и гуманитарного профилей «Точка роста» МБОУ «Гимназия №1 п. Навля»</a:t>
            </a:r>
          </a:p>
          <a:p>
            <a:r>
              <a:rPr lang="ru-RU" sz="3100" dirty="0"/>
              <a:t> Должностная инструкция педагога – организатора Центра образования цифрового и гуманитарного профилей «Точка роста»МБОУ «Гимназия №1 п. Навля»</a:t>
            </a:r>
          </a:p>
          <a:p>
            <a:r>
              <a:rPr lang="ru-RU" sz="3100" dirty="0"/>
              <a:t> Должностная инструкция руководителя Центра образования цифрового и гуманитарного профилей «Точка роста» МБОУ «Гимназия №1 п. Навля»</a:t>
            </a:r>
          </a:p>
          <a:p>
            <a:r>
              <a:rPr lang="ru-RU" sz="3100" dirty="0"/>
              <a:t>Должностная инструкция учителя Центра образования цифрового и гуманитарного профилей «Точка роста» МБОУ «Гимназия №1 п. Навля</a:t>
            </a:r>
            <a:r>
              <a:rPr lang="ru-RU" sz="3100" dirty="0" smtClean="0"/>
              <a:t>»</a:t>
            </a:r>
            <a:endParaRPr lang="ru-RU" sz="3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Кабинет №1Формирования цифровых и Гуманитарных компетенций</a:t>
            </a:r>
          </a:p>
        </p:txBody>
      </p:sp>
      <p:pic>
        <p:nvPicPr>
          <p:cNvPr id="4" name="Рисунок 3" descr="IMG_20220216_155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3571900" cy="2678926"/>
          </a:xfrm>
          <a:prstGeom prst="rect">
            <a:avLst/>
          </a:prstGeom>
        </p:spPr>
      </p:pic>
      <p:pic>
        <p:nvPicPr>
          <p:cNvPr id="6" name="Рисунок 5" descr="IMG_20220216_155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4143380"/>
            <a:ext cx="3481301" cy="2610976"/>
          </a:xfrm>
          <a:prstGeom prst="rect">
            <a:avLst/>
          </a:prstGeom>
        </p:spPr>
      </p:pic>
      <p:pic>
        <p:nvPicPr>
          <p:cNvPr id="7" name="Рисунок 6" descr="IMG_20220216_155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3571900" cy="2678926"/>
          </a:xfrm>
          <a:prstGeom prst="rect">
            <a:avLst/>
          </a:prstGeom>
        </p:spPr>
      </p:pic>
      <p:pic>
        <p:nvPicPr>
          <p:cNvPr id="8" name="Рисунок 7" descr="IMG_20220216_1554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428735"/>
            <a:ext cx="3500462" cy="2625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Кабинет №2 Проектной деятельности</a:t>
            </a:r>
          </a:p>
        </p:txBody>
      </p:sp>
      <p:pic>
        <p:nvPicPr>
          <p:cNvPr id="10" name="Рисунок 9" descr="IMG_20220216_15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357298"/>
            <a:ext cx="2971670" cy="2228753"/>
          </a:xfrm>
          <a:prstGeom prst="rect">
            <a:avLst/>
          </a:prstGeom>
        </p:spPr>
      </p:pic>
      <p:pic>
        <p:nvPicPr>
          <p:cNvPr id="12" name="Рисунок 11" descr="IMG_20220216_154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357298"/>
            <a:ext cx="2971670" cy="2228753"/>
          </a:xfrm>
          <a:prstGeom prst="rect">
            <a:avLst/>
          </a:prstGeom>
        </p:spPr>
      </p:pic>
      <p:pic>
        <p:nvPicPr>
          <p:cNvPr id="14" name="Рисунок 13" descr="IMG_20220216_154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93" y="3786190"/>
            <a:ext cx="3619525" cy="2714644"/>
          </a:xfrm>
          <a:prstGeom prst="rect">
            <a:avLst/>
          </a:prstGeom>
        </p:spPr>
      </p:pic>
      <p:pic>
        <p:nvPicPr>
          <p:cNvPr id="15" name="Рисунок 14" descr="IMG_20220216_154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94" y="1343123"/>
            <a:ext cx="2971670" cy="2228753"/>
          </a:xfrm>
          <a:prstGeom prst="rect">
            <a:avLst/>
          </a:prstGeom>
        </p:spPr>
      </p:pic>
      <p:pic>
        <p:nvPicPr>
          <p:cNvPr id="17" name="Рисунок 16" descr="DSC_09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786190"/>
            <a:ext cx="4929222" cy="2772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000" b="1" kern="1200" cap="small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Цели деятельности </a:t>
            </a:r>
            <a:r>
              <a:rPr lang="ru-RU" sz="30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30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3000" b="1" kern="12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Центра </a:t>
            </a:r>
            <a:r>
              <a:rPr lang="ru-RU" sz="3000" b="1" kern="1200" cap="small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«Точка роста»: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внедрения, на уровнях начального общего, основного общего и </a:t>
            </a:r>
            <a:r>
              <a:rPr lang="ru-RU" dirty="0" smtClean="0"/>
              <a:t> </a:t>
            </a:r>
            <a:r>
              <a:rPr lang="ru-RU" dirty="0"/>
              <a:t>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</a:t>
            </a:r>
            <a:r>
              <a:rPr lang="ru-RU" dirty="0" smtClean="0"/>
              <a:t>цифрового, </a:t>
            </a:r>
            <a:r>
              <a:rPr lang="ru-RU" dirty="0"/>
              <a:t>технического и гуманитарного профилей;</a:t>
            </a:r>
          </a:p>
          <a:p>
            <a:r>
              <a:rPr lang="ru-RU" dirty="0" smtClean="0"/>
              <a:t>обновление </a:t>
            </a:r>
            <a:r>
              <a:rPr lang="ru-RU" dirty="0"/>
              <a:t>содержания и совершенствование методов обучения предметных областей «Технология», «Математика и информатика», «Физическая культура и основы безопасности жизнедеятельности».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1242</Words>
  <Application>Microsoft Office PowerPoint</Application>
  <PresentationFormat>Экран (4:3)</PresentationFormat>
  <Paragraphs>112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Центр образования цифрового и гуманитарного профилей «Точка роста»  как пространство новых возможностей.</vt:lpstr>
      <vt:lpstr>Нормативно-организационные аспекты создания Центра «Точка роста» на базе  МБОУ «Гимназия №1 п. Навля»</vt:lpstr>
      <vt:lpstr>Слайд 3</vt:lpstr>
      <vt:lpstr>Организация деятельности Центра «Точка роста» </vt:lpstr>
      <vt:lpstr>Кадровое обеспечение</vt:lpstr>
      <vt:lpstr>Слайд 6</vt:lpstr>
      <vt:lpstr>Кабинет №1Формирования цифровых и Гуманитарных компетенций</vt:lpstr>
      <vt:lpstr>Кабинет №2 Проектной деятельности</vt:lpstr>
      <vt:lpstr>Цели деятельности  Центра «Точка роста»:</vt:lpstr>
      <vt:lpstr>Задачи деятельности  Центра «Точка роста»:</vt:lpstr>
      <vt:lpstr>Задачи деятельности Центра «Точка роста»:</vt:lpstr>
      <vt:lpstr>Слайд 12</vt:lpstr>
      <vt:lpstr>В рамках урочной деятельности  осуществляется организация занятий по:</vt:lpstr>
      <vt:lpstr>Отражение работы на базе Точки роста в тематическом планировании</vt:lpstr>
      <vt:lpstr>Слайд 15</vt:lpstr>
      <vt:lpstr>Слайд 16</vt:lpstr>
      <vt:lpstr>Урок Цифры</vt:lpstr>
      <vt:lpstr>Слайд 18</vt:lpstr>
      <vt:lpstr>Всероссийский мониторинг знаний по математике и русскому языку 2-9 классов на платформе Учи.ру</vt:lpstr>
      <vt:lpstr>Урок истории в 6 классе     Урок окружающего мира в 3 кл.</vt:lpstr>
      <vt:lpstr>В системе дополнительного образования на базе Центра «Точки роста проводятся занятия для обучения по дополнительным общеобразовательным общеразвивающим программам </vt:lpstr>
      <vt:lpstr>В системе дополнительного образования на базе Центра «Точки роста проводятся занятия для обучения по дополнительным общеобразовательным общеразвивающим программам </vt:lpstr>
      <vt:lpstr>В системе дополнительного образования на базе Центра «Точки роста проводятся занятия для обучения по дополнительным общеобразовательным общеразвивающим программам </vt:lpstr>
      <vt:lpstr>Сетевая форма организации занятий</vt:lpstr>
      <vt:lpstr>Промышленная робототехника</vt:lpstr>
      <vt:lpstr>Промышленный дизайн</vt:lpstr>
      <vt:lpstr>РДШ+Центр «Точка роста»</vt:lpstr>
      <vt:lpstr>Участие обучающихся во внеклассных мероприятиях на базе Центра «Точка роста»</vt:lpstr>
      <vt:lpstr>Центр «Точка роста» - пространство для развития педагогов</vt:lpstr>
      <vt:lpstr>Результативность</vt:lpstr>
      <vt:lpstr>Результативность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воспитательной системы образовательной организации в рамках Рабочей программы воспитания</dc:title>
  <dc:creator>Изотова С.А.</dc:creator>
  <cp:lastModifiedBy>Салыкина</cp:lastModifiedBy>
  <cp:revision>125</cp:revision>
  <dcterms:created xsi:type="dcterms:W3CDTF">2022-02-14T01:03:00Z</dcterms:created>
  <dcterms:modified xsi:type="dcterms:W3CDTF">2023-05-26T08:19:47Z</dcterms:modified>
</cp:coreProperties>
</file>