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9" r:id="rId3"/>
    <p:sldId id="274" r:id="rId4"/>
    <p:sldId id="261" r:id="rId5"/>
    <p:sldId id="264" r:id="rId6"/>
    <p:sldId id="265" r:id="rId7"/>
    <p:sldId id="266" r:id="rId8"/>
    <p:sldId id="267" r:id="rId9"/>
    <p:sldId id="270" r:id="rId10"/>
    <p:sldId id="272" r:id="rId11"/>
    <p:sldId id="284" r:id="rId12"/>
    <p:sldId id="285" r:id="rId13"/>
    <p:sldId id="268" r:id="rId14"/>
    <p:sldId id="269" r:id="rId15"/>
    <p:sldId id="282" r:id="rId16"/>
    <p:sldId id="262" r:id="rId17"/>
    <p:sldId id="273" r:id="rId18"/>
    <p:sldId id="277" r:id="rId19"/>
    <p:sldId id="278" r:id="rId20"/>
    <p:sldId id="279" r:id="rId21"/>
    <p:sldId id="280" r:id="rId22"/>
    <p:sldId id="283" r:id="rId23"/>
    <p:sldId id="281" r:id="rId24"/>
    <p:sldId id="276" r:id="rId25"/>
    <p:sldId id="27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11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6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1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2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74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51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73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47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E9AECDB-E170-4EF5-B1CB-6BFFE5868E13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3BD0F12-8855-4103-9FE6-492EC19A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video-21-09-22-04-21%20(1).mov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0764" y="3490825"/>
            <a:ext cx="103354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Центр образования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цифрового и гуманитарного профилей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«Точка роста»</a:t>
            </a:r>
          </a:p>
          <a:p>
            <a:pPr algn="ctr"/>
            <a:endParaRPr lang="ru-RU" sz="4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91"/>
            <a:ext cx="5652935" cy="19817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07" y="0"/>
            <a:ext cx="3267075" cy="2914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6943" y="2761075"/>
            <a:ext cx="7286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МБОУ «Гимназия №1 Брянского района»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645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6" y="1681017"/>
            <a:ext cx="3162826" cy="4632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701" y="1764145"/>
            <a:ext cx="3170050" cy="4632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9197" y="1302480"/>
            <a:ext cx="3975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</a:rPr>
              <a:t>«Талантливая молодежь»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93" y="2327562"/>
            <a:ext cx="4451927" cy="33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9197" y="1302480"/>
            <a:ext cx="226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</a:rPr>
              <a:t>«3</a:t>
            </a:r>
            <a:r>
              <a:rPr lang="en-US" sz="2400" b="1" u="sng" dirty="0" smtClean="0">
                <a:solidFill>
                  <a:srgbClr val="002060"/>
                </a:solidFill>
              </a:rPr>
              <a:t>D </a:t>
            </a:r>
            <a:r>
              <a:rPr lang="ru-RU" sz="2400" b="1" u="sng" dirty="0" smtClean="0">
                <a:solidFill>
                  <a:srgbClr val="002060"/>
                </a:solidFill>
              </a:rPr>
              <a:t>принтер»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5" y="1939635"/>
            <a:ext cx="5240097" cy="3930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69" y="471054"/>
            <a:ext cx="2840636" cy="6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9197" y="1302480"/>
            <a:ext cx="226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</a:rPr>
              <a:t>«3</a:t>
            </a:r>
            <a:r>
              <a:rPr lang="en-US" sz="2400" b="1" u="sng" dirty="0" smtClean="0">
                <a:solidFill>
                  <a:srgbClr val="002060"/>
                </a:solidFill>
              </a:rPr>
              <a:t>D </a:t>
            </a:r>
            <a:r>
              <a:rPr lang="ru-RU" sz="2400" b="1" u="sng" dirty="0" smtClean="0">
                <a:solidFill>
                  <a:srgbClr val="002060"/>
                </a:solidFill>
              </a:rPr>
              <a:t>принтер»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82" y="1874982"/>
            <a:ext cx="7426037" cy="47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51" y="2117707"/>
            <a:ext cx="3913273" cy="2934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09" y="1977735"/>
            <a:ext cx="3137189" cy="4182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67" y="2479194"/>
            <a:ext cx="3093605" cy="4124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228437"/>
            <a:ext cx="2630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</a:rPr>
              <a:t>«РОБОТОТЕХНИКА»</a:t>
            </a:r>
            <a:endParaRPr lang="ru-RU" sz="20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9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3629" y="2117941"/>
            <a:ext cx="4633700" cy="3475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83" y="1511288"/>
            <a:ext cx="3523562" cy="4661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84" y="2588566"/>
            <a:ext cx="3818999" cy="2956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0684" y="1511288"/>
            <a:ext cx="364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</a:rPr>
              <a:t>«Графический дизайн»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6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5" name="Овал 4">
            <a:hlinkClick r:id="rId3" action="ppaction://hlinkfile"/>
          </p:cNvPr>
          <p:cNvSpPr/>
          <p:nvPr/>
        </p:nvSpPr>
        <p:spPr>
          <a:xfrm>
            <a:off x="11240655" y="6059055"/>
            <a:ext cx="794327" cy="683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7790" cy="15424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03895" y="1560844"/>
            <a:ext cx="7502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Кадровый состав и штатная численность Центра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071058"/>
              </p:ext>
            </p:extLst>
          </p:nvPr>
        </p:nvGraphicFramePr>
        <p:xfrm>
          <a:off x="2004291" y="2202103"/>
          <a:ext cx="8128000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194644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376459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Категория</a:t>
                      </a:r>
                      <a:r>
                        <a:rPr lang="ru-RU" baseline="0" dirty="0" smtClean="0"/>
                        <a:t> персонала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Позиция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109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Управленческий</a:t>
                      </a:r>
                      <a:r>
                        <a:rPr lang="ru-RU" baseline="0" dirty="0" smtClean="0"/>
                        <a:t> персонал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Руководитель</a:t>
                      </a:r>
                      <a:r>
                        <a:rPr lang="ru-RU" baseline="0" dirty="0" smtClean="0"/>
                        <a:t> Центра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010487"/>
                  </a:ext>
                </a:extLst>
              </a:tr>
              <a:tr h="370840">
                <a:tc rowSpan="7">
                  <a:txBody>
                    <a:bodyPr/>
                    <a:lstStyle/>
                    <a:p>
                      <a:r>
                        <a:rPr lang="ru-RU" dirty="0" smtClean="0"/>
                        <a:t>Основной персонал (учебная часть)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Педагог-организатор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2908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</a:t>
                      </a:r>
                      <a:r>
                        <a:rPr lang="ru-RU" baseline="0" dirty="0" smtClean="0"/>
                        <a:t> дополнительного образования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9284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 по шахматам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3050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 по предмету «ОБЖ»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9335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 по предмету</a:t>
                      </a:r>
                      <a:r>
                        <a:rPr lang="ru-RU" baseline="0" dirty="0" smtClean="0"/>
                        <a:t> «Технология»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6677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 по предмету «Информатика»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2997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178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2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2654" y="1536292"/>
            <a:ext cx="108989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ea typeface="Calibri" panose="020F0502020204030204" pitchFamily="34" charset="0"/>
              </a:rPr>
              <a:t>Все педагоги, которые работают в Центре – творческие и инициативные, умеющие поддержать у детей интерес к учебе и научно-техническому творчеству.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25" y="2338878"/>
            <a:ext cx="6250257" cy="41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4328" y="1240273"/>
            <a:ext cx="94857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ресурсного Центра образования </a:t>
            </a:r>
            <a:r>
              <a:rPr lang="ru-RU" b="1" dirty="0" smtClean="0"/>
              <a:t>цифрового </a:t>
            </a:r>
            <a:r>
              <a:rPr lang="ru-RU" b="1" dirty="0"/>
              <a:t>и гуманитарного профилей </a:t>
            </a:r>
            <a:br>
              <a:rPr lang="ru-RU" b="1" dirty="0"/>
            </a:br>
            <a:r>
              <a:rPr lang="ru-RU" b="1" dirty="0"/>
              <a:t>«Точка </a:t>
            </a:r>
            <a:r>
              <a:rPr lang="ru-RU" b="1" dirty="0" smtClean="0"/>
              <a:t>роста» МБОУ </a:t>
            </a:r>
            <a:r>
              <a:rPr lang="ru-RU" b="1" dirty="0"/>
              <a:t>«Гимназия №1 Брянского района» </a:t>
            </a:r>
            <a:r>
              <a:rPr lang="ru-RU" b="1" dirty="0" smtClean="0"/>
              <a:t>с </a:t>
            </a:r>
            <a:r>
              <a:rPr lang="ru-RU" b="1" dirty="0"/>
              <a:t>МБОУ «</a:t>
            </a:r>
            <a:r>
              <a:rPr lang="ru-RU" b="1" dirty="0" err="1"/>
              <a:t>Молотинская</a:t>
            </a:r>
            <a:r>
              <a:rPr lang="ru-RU" b="1" dirty="0"/>
              <a:t> СОШ</a:t>
            </a:r>
            <a:r>
              <a:rPr lang="ru-RU" b="1" dirty="0" smtClean="0"/>
              <a:t>» Брянского района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2098534"/>
            <a:ext cx="5699409" cy="4274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3" y="2098535"/>
            <a:ext cx="5643418" cy="42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4255" y="1332637"/>
            <a:ext cx="9485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ресурсного Центра образования </a:t>
            </a:r>
            <a:r>
              <a:rPr lang="ru-RU" b="1" dirty="0" smtClean="0"/>
              <a:t>цифрового </a:t>
            </a:r>
            <a:r>
              <a:rPr lang="ru-RU" b="1" dirty="0"/>
              <a:t>и гуманитарного профилей </a:t>
            </a:r>
            <a:br>
              <a:rPr lang="ru-RU" b="1" dirty="0"/>
            </a:br>
            <a:r>
              <a:rPr lang="ru-RU" b="1" dirty="0"/>
              <a:t>«Точка </a:t>
            </a:r>
            <a:r>
              <a:rPr lang="ru-RU" b="1" dirty="0" smtClean="0"/>
              <a:t>роста» МБОУ </a:t>
            </a:r>
            <a:r>
              <a:rPr lang="ru-RU" b="1" dirty="0"/>
              <a:t>«Гимназия №1 Брянского района» </a:t>
            </a:r>
            <a:r>
              <a:rPr lang="ru-RU" b="1" dirty="0" smtClean="0"/>
              <a:t>с </a:t>
            </a:r>
            <a:r>
              <a:rPr lang="ru-RU" b="1" dirty="0"/>
              <a:t>МБОУ «</a:t>
            </a:r>
            <a:r>
              <a:rPr lang="ru-RU" b="1" dirty="0" err="1"/>
              <a:t>Молотинская</a:t>
            </a:r>
            <a:r>
              <a:rPr lang="ru-RU" b="1" dirty="0"/>
              <a:t> СОШ</a:t>
            </a:r>
            <a:r>
              <a:rPr lang="ru-RU" b="1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606" y="2646795"/>
            <a:ext cx="4401127" cy="3300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7648" y="2646795"/>
            <a:ext cx="4401129" cy="33008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31" y="2096653"/>
            <a:ext cx="3674301" cy="44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5563" y="1623265"/>
            <a:ext cx="116932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ЦЕЛЬ </a:t>
            </a:r>
            <a:r>
              <a:rPr lang="ru-RU" sz="2000" dirty="0" smtClean="0">
                <a:solidFill>
                  <a:srgbClr val="002060"/>
                </a:solidFill>
              </a:rPr>
              <a:t>- создание условий для внедрения новых методов обучения и воспитания, образовательных технологий, обеспечивающих освоение обучающимися основных и дополнительных общеобразовательных программ цифрового, естественно-научного, технического и гуманитарного профилей, обновления содержания и совершенствования методов обучения учебным предметам «Технология», «Информатика» и «Основы безопасности жизнедеятельности»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43"/>
            <a:ext cx="4407790" cy="15424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5563" y="3719869"/>
            <a:ext cx="116932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ЗАДАЧИ</a:t>
            </a:r>
            <a:r>
              <a:rPr lang="ru-RU" sz="2000" dirty="0" smtClean="0">
                <a:solidFill>
                  <a:srgbClr val="002060"/>
                </a:solidFill>
              </a:rPr>
              <a:t> - 100% охват контингента обучающихся гимназии, осваивающих основную общеобразовательную программу по учебным предметам «Технология», «Информатика», «Основы безопасности жизнедеятельности» на обновленном учебном оборудовании с применением новых методик обучения и воспитания, не менее 70% охват контингента обучающихся дополнительными общеобразовательными программами цифрового, естественно-научного, технического и гуманитарного профилей во внеурочное время, в том числе с использованием дистанционных форм обучения и сетевого партнерства.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3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4255" y="1332637"/>
            <a:ext cx="9485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ресурсного Центра образования </a:t>
            </a:r>
            <a:r>
              <a:rPr lang="ru-RU" b="1" dirty="0" smtClean="0"/>
              <a:t>цифрового </a:t>
            </a:r>
            <a:r>
              <a:rPr lang="ru-RU" b="1" dirty="0"/>
              <a:t>и гуманитарного профилей </a:t>
            </a:r>
            <a:br>
              <a:rPr lang="ru-RU" b="1" dirty="0"/>
            </a:br>
            <a:r>
              <a:rPr lang="ru-RU" b="1" dirty="0"/>
              <a:t>«Точка </a:t>
            </a:r>
            <a:r>
              <a:rPr lang="ru-RU" b="1" dirty="0" smtClean="0"/>
              <a:t>роста» МБОУ </a:t>
            </a:r>
            <a:r>
              <a:rPr lang="ru-RU" b="1" dirty="0"/>
              <a:t>«Гимназия №1 Брянского района» </a:t>
            </a:r>
            <a:r>
              <a:rPr lang="ru-RU" b="1" dirty="0" smtClean="0"/>
              <a:t>с </a:t>
            </a:r>
            <a:r>
              <a:rPr lang="ru-RU" b="1" dirty="0"/>
              <a:t>МБОУ «</a:t>
            </a:r>
            <a:r>
              <a:rPr lang="ru-RU" b="1" dirty="0" err="1"/>
              <a:t>Молотинская</a:t>
            </a:r>
            <a:r>
              <a:rPr lang="ru-RU" b="1" dirty="0"/>
              <a:t> СОШ</a:t>
            </a:r>
            <a:r>
              <a:rPr lang="ru-RU" b="1" dirty="0" smtClean="0"/>
              <a:t>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658" y="2623031"/>
            <a:ext cx="3958550" cy="3273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27" y="2280612"/>
            <a:ext cx="5278068" cy="39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4255" y="1332637"/>
            <a:ext cx="9485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Наши достижения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9" y="1776861"/>
            <a:ext cx="3454663" cy="4831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99" y="1776860"/>
            <a:ext cx="3460746" cy="4824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78" y="1776860"/>
            <a:ext cx="3340511" cy="483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4255" y="1332637"/>
            <a:ext cx="9485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Наши достижения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7669" y="2456798"/>
            <a:ext cx="4807527" cy="3605645"/>
          </a:xfrm>
          <a:prstGeom prst="rect">
            <a:avLst/>
          </a:prstGeom>
        </p:spPr>
      </p:pic>
      <p:pic>
        <p:nvPicPr>
          <p:cNvPr id="1026" name="Picture 2" descr="https://rcrdo.rtyva.ru/wp-content/uploads/2022/03/15eJCsKUVz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5" y="2332929"/>
            <a:ext cx="5881768" cy="330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4255" y="1332637"/>
            <a:ext cx="9485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Наши планы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67" y="1736435"/>
            <a:ext cx="3314408" cy="4687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832" y="2026967"/>
            <a:ext cx="6162386" cy="41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1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85" y="2062764"/>
            <a:ext cx="7426809" cy="31095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3" y="1536292"/>
            <a:ext cx="2671884" cy="47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3902" y="1727199"/>
            <a:ext cx="7416643" cy="4154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C00000"/>
                </a:solidFill>
              </a:rPr>
              <a:t>Спасибо </a:t>
            </a:r>
          </a:p>
          <a:p>
            <a:pPr algn="ctr"/>
            <a:r>
              <a:rPr lang="ru-RU" sz="8800" b="1" i="1" dirty="0" smtClean="0">
                <a:solidFill>
                  <a:srgbClr val="C00000"/>
                </a:solidFill>
              </a:rPr>
              <a:t>за внимание!!!</a:t>
            </a:r>
            <a:endParaRPr lang="ru-RU" sz="8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6218" y="1637529"/>
            <a:ext cx="429490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«Такого опыта не было, чтобы в один год мы запускали проекты, направленные на создание новых институций, сразу в более чем 2 тысячах школ. Это большая команда и работа педагогов. Это новый мир, в который дети должны войти, чувствовать себя там комфортно, а значит уметь использовать эти технологии</a:t>
            </a:r>
            <a:r>
              <a:rPr lang="ru-RU" sz="2000" b="1" i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" y="1637530"/>
            <a:ext cx="6169462" cy="31653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745" y="5185864"/>
            <a:ext cx="9494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Заместитель 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министра просвещения Российской Федерации </a:t>
            </a:r>
            <a:endParaRPr lang="ru-RU" b="1" dirty="0" smtClean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Марина </a:t>
            </a:r>
            <a:r>
              <a:rPr lang="ru-RU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Ракова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7790" cy="15424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6471" y="1140008"/>
            <a:ext cx="1123141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Инфраструктура Центра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             Функциональные зоны: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кабинет формирования цифровых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и гуманитарных компетенций,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в т. ч. по учебным предметам «Технология»,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«Информатика», «ОБЖ» </a:t>
            </a:r>
          </a:p>
          <a:p>
            <a:pPr marL="285750" indent="-285750" algn="just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endParaRPr lang="ru-RU" sz="2400" dirty="0" smtClean="0">
              <a:solidFill>
                <a:srgbClr val="002060"/>
              </a:solidFill>
            </a:endParaRP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5" y="3340833"/>
            <a:ext cx="4385294" cy="32927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45018" y="1877536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sz="2000" b="1" dirty="0" smtClean="0">
                <a:solidFill>
                  <a:srgbClr val="002060"/>
                </a:solidFill>
              </a:rPr>
              <a:t>помещение </a:t>
            </a:r>
            <a:r>
              <a:rPr lang="ru-RU" sz="2000" b="1" dirty="0">
                <a:solidFill>
                  <a:srgbClr val="002060"/>
                </a:solidFill>
              </a:rPr>
              <a:t>для проектной деятельности 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  <a:p>
            <a:pPr lvl="0" algn="r"/>
            <a:r>
              <a:rPr lang="ru-RU" dirty="0">
                <a:solidFill>
                  <a:srgbClr val="002060"/>
                </a:solidFill>
              </a:rPr>
              <a:t>пространство, выполняющее роль центра</a:t>
            </a:r>
          </a:p>
          <a:p>
            <a:pPr lvl="0" algn="r"/>
            <a:r>
              <a:rPr lang="ru-RU" dirty="0">
                <a:solidFill>
                  <a:srgbClr val="002060"/>
                </a:solidFill>
              </a:rPr>
              <a:t> общественной жизни образовательной организации; </a:t>
            </a:r>
          </a:p>
          <a:p>
            <a:pPr lvl="0" algn="r"/>
            <a:r>
              <a:rPr lang="ru-RU" dirty="0" err="1">
                <a:solidFill>
                  <a:srgbClr val="002060"/>
                </a:solidFill>
              </a:rPr>
              <a:t>зонируется</a:t>
            </a:r>
            <a:r>
              <a:rPr lang="ru-RU" dirty="0">
                <a:solidFill>
                  <a:srgbClr val="002060"/>
                </a:solidFill>
              </a:rPr>
              <a:t> по принципу </a:t>
            </a:r>
            <a:r>
              <a:rPr lang="ru-RU" dirty="0" err="1" smtClean="0">
                <a:solidFill>
                  <a:srgbClr val="002060"/>
                </a:solidFill>
              </a:rPr>
              <a:t>коворкинга</a:t>
            </a:r>
            <a:r>
              <a:rPr lang="ru-RU" dirty="0">
                <a:solidFill>
                  <a:srgbClr val="002060"/>
                </a:solidFill>
              </a:rPr>
              <a:t>, </a:t>
            </a:r>
          </a:p>
          <a:p>
            <a:pPr lvl="0" algn="r"/>
            <a:r>
              <a:rPr lang="ru-RU" dirty="0">
                <a:solidFill>
                  <a:srgbClr val="002060"/>
                </a:solidFill>
              </a:rPr>
              <a:t>включающего шахматную гостиную, </a:t>
            </a:r>
            <a:r>
              <a:rPr lang="ru-RU" dirty="0" err="1">
                <a:solidFill>
                  <a:srgbClr val="002060"/>
                </a:solidFill>
              </a:rPr>
              <a:t>медиазону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46" y="3385641"/>
            <a:ext cx="4348391" cy="3265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1945" y="3802196"/>
            <a:ext cx="3332439" cy="24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9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8001" y="1320324"/>
            <a:ext cx="113422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</a:rPr>
              <a:t>В первую половину дня на </a:t>
            </a: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базе 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</a:rPr>
              <a:t>Центра проводятся занятия по трем предметам – </a:t>
            </a: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ТЕХНОЛОГИЯ, ИНФОРМАТИКА, 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</a:rPr>
              <a:t>ОБЖ.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14" y="2776105"/>
            <a:ext cx="4475018" cy="335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9963" y="2776104"/>
            <a:ext cx="4475019" cy="3356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6727" y="2776105"/>
            <a:ext cx="4475021" cy="3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6"/>
            <a:ext cx="4407790" cy="15424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1891" y="1277674"/>
            <a:ext cx="1127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</a:rPr>
              <a:t>Во второй половине дня на базе Центра проводятся занятия внеурочной деятельности и занятия по программам дополнительного </a:t>
            </a: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образования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  <a:endParaRPr lang="ru-RU" sz="20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155291"/>
              </p:ext>
            </p:extLst>
          </p:nvPr>
        </p:nvGraphicFramePr>
        <p:xfrm>
          <a:off x="1595351" y="2682356"/>
          <a:ext cx="9250680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0680">
                  <a:extLst>
                    <a:ext uri="{9D8B030D-6E8A-4147-A177-3AD203B41FA5}">
                      <a16:colId xmlns:a16="http://schemas.microsoft.com/office/drawing/2014/main" val="1592809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«Школа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выживания»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2696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«Удивительное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LEGO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3661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«Робототехника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effectLst/>
                        </a:rPr>
                        <a:t>», «Графический дизайн»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5352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«Талантливая молодежь»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8474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«Гимназический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квадрокоптер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 «3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печать» 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1604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effectLst/>
                        </a:rPr>
                        <a:t>«Художественная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резьба по дереву. Выжигание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9083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«Шахматы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effectLst/>
                        </a:rPr>
                        <a:t>», «Юный программист»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05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40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232299" cy="14810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7" y="2317617"/>
            <a:ext cx="4830265" cy="3622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5" y="1877287"/>
            <a:ext cx="5797358" cy="4348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9099" y="1163397"/>
            <a:ext cx="337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</a:rPr>
              <a:t>«Школа выживания» 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0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32" y="1995055"/>
            <a:ext cx="3459641" cy="4262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26" y="1995055"/>
            <a:ext cx="5277043" cy="3957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3237" y="1304008"/>
            <a:ext cx="354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</a:rPr>
              <a:t>«Удивительное </a:t>
            </a:r>
            <a:r>
              <a:rPr lang="en-US" sz="2400" b="1" u="sng" dirty="0" smtClean="0">
                <a:solidFill>
                  <a:srgbClr val="002060"/>
                </a:solidFill>
              </a:rPr>
              <a:t>LEGO</a:t>
            </a:r>
            <a:r>
              <a:rPr lang="ru-RU" sz="2400" b="1" u="sng" dirty="0" smtClean="0">
                <a:solidFill>
                  <a:srgbClr val="002060"/>
                </a:solidFill>
              </a:rPr>
              <a:t>»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1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30"/>
            <a:ext cx="4407790" cy="1542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2161307"/>
            <a:ext cx="5283203" cy="3962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2290618"/>
            <a:ext cx="4704390" cy="35282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61227" y="1351626"/>
            <a:ext cx="2131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</a:rPr>
              <a:t>«ШАХМАТЫ»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720</TotalTime>
  <Words>481</Words>
  <Application>Microsoft Office PowerPoint</Application>
  <PresentationFormat>Широкоэкранный</PresentationFormat>
  <Paragraphs>64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</dc:creator>
  <cp:lastModifiedBy>Кристина</cp:lastModifiedBy>
  <cp:revision>99</cp:revision>
  <dcterms:created xsi:type="dcterms:W3CDTF">2021-03-03T07:46:49Z</dcterms:created>
  <dcterms:modified xsi:type="dcterms:W3CDTF">2023-02-16T09:24:18Z</dcterms:modified>
</cp:coreProperties>
</file>