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69" r:id="rId3"/>
    <p:sldId id="271" r:id="rId4"/>
    <p:sldId id="272" r:id="rId5"/>
    <p:sldId id="270" r:id="rId6"/>
    <p:sldId id="273" r:id="rId7"/>
    <p:sldId id="274" r:id="rId8"/>
    <p:sldId id="275" r:id="rId9"/>
    <p:sldId id="276" r:id="rId10"/>
    <p:sldId id="278" r:id="rId11"/>
    <p:sldId id="279" r:id="rId12"/>
    <p:sldId id="280" r:id="rId13"/>
    <p:sldId id="277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6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22" autoAdjust="0"/>
    <p:restoredTop sz="94660"/>
  </p:normalViewPr>
  <p:slideViewPr>
    <p:cSldViewPr>
      <p:cViewPr>
        <p:scale>
          <a:sx n="71" d="100"/>
          <a:sy n="71" d="100"/>
        </p:scale>
        <p:origin x="-480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4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5.wav"/><Relationship Id="rId6" Type="http://schemas.openxmlformats.org/officeDocument/2006/relationships/image" Target="../media/image31.svg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8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142852"/>
            <a:ext cx="7225884" cy="6286544"/>
          </a:xfrm>
        </p:spPr>
        <p:txBody>
          <a:bodyPr>
            <a:normAutofit/>
          </a:bodyPr>
          <a:lstStyle/>
          <a:p>
            <a:r>
              <a:rPr lang="ru-RU" dirty="0" smtClean="0"/>
              <a:t>Федеральная образовательная программа </a:t>
            </a:r>
            <a:r>
              <a:rPr lang="ru-RU" dirty="0" smtClean="0"/>
              <a:t>НОО</a:t>
            </a:r>
            <a:br>
              <a:rPr lang="ru-RU" dirty="0" smtClean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Носова Лариса Александровна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старший преподаватель центра дошкольного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 начального образования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ГАУ ДПО «БИПКРО»</a:t>
            </a:r>
            <a:endParaRPr lang="ru-RU" sz="8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~PP2446.WAV">
            <a:hlinkClick r:id="" action="ppaction://media"/>
          </p:cNvPr>
          <p:cNvPicPr>
            <a:picLocks noRot="1" noChangeAspect="1"/>
          </p:cNvPicPr>
          <p:nvPr>
            <a:wavAudioFile r:embed="rId1" name="~PP2446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7844396"/>
      </p:ext>
    </p:extLst>
  </p:cSld>
  <p:clrMapOvr>
    <a:masterClrMapping/>
  </p:clrMapOvr>
  <p:transition spd="med" advTm="266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1.  Работа с управленческой командой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084" y="1285860"/>
            <a:ext cx="11738516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Четкое </a:t>
            </a:r>
            <a:r>
              <a:rPr lang="ru-RU" sz="2400" b="1" dirty="0" smtClean="0">
                <a:solidFill>
                  <a:schemeClr val="tx1"/>
                </a:solidFill>
              </a:rPr>
              <a:t>понимание структуры </a:t>
            </a:r>
            <a:r>
              <a:rPr lang="ru-RU" sz="2400" b="1" dirty="0" smtClean="0">
                <a:solidFill>
                  <a:schemeClr val="tx1"/>
                </a:solidFill>
              </a:rPr>
              <a:t>ФОП НОО, требований ФГОС НОО к </a:t>
            </a:r>
            <a:r>
              <a:rPr lang="ru-RU" sz="2400" b="1" dirty="0" smtClean="0">
                <a:solidFill>
                  <a:schemeClr val="tx1"/>
                </a:solidFill>
              </a:rPr>
              <a:t>структуре ООП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5604" y="1785926"/>
            <a:ext cx="507209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ФОП НОО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22" y="2428868"/>
            <a:ext cx="192882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Общие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положения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7042" y="2428868"/>
            <a:ext cx="207170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Целевой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раздел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3190" y="2428868"/>
            <a:ext cx="235745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III.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Содержательный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раздел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25024" y="2428868"/>
            <a:ext cx="235745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IV.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Организационный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раздел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>
            <a:endCxn id="5" idx="0"/>
          </p:cNvCxnSpPr>
          <p:nvPr/>
        </p:nvCxnSpPr>
        <p:spPr>
          <a:xfrm rot="10800000" flipV="1">
            <a:off x="1273936" y="2214554"/>
            <a:ext cx="1821669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>
            <a:off x="8096264" y="2214554"/>
            <a:ext cx="2607487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" idx="0"/>
          </p:cNvCxnSpPr>
          <p:nvPr/>
        </p:nvCxnSpPr>
        <p:spPr>
          <a:xfrm rot="5400000">
            <a:off x="4149315" y="2268133"/>
            <a:ext cx="214314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7" idx="0"/>
          </p:cNvCxnSpPr>
          <p:nvPr/>
        </p:nvCxnSpPr>
        <p:spPr>
          <a:xfrm>
            <a:off x="6953256" y="2214554"/>
            <a:ext cx="678661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24166" y="3214686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Пояснительная записка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24166" y="4143380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Планируемые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результаты освоения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ФОП НОО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24166" y="5143512"/>
            <a:ext cx="2571768" cy="150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Система оценки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достижения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планируемых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результатов освоения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ФОП 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81752" y="5786454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Федеральная рабочая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программа воспитания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81752" y="4857760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Программа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формирования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универсальных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учебных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действий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81752" y="3143248"/>
            <a:ext cx="257176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Федеральные рабочие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программы учебных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предметов: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«Русский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язык»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- «Литературное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чтение»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- «Окружающий мир»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53586" y="5786454"/>
            <a:ext cx="2571768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Федеральный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календарный план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воспитательной работы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453586" y="4929198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Федеральный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календарный учебный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график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3586" y="4071942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Федеральный план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внеурочной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деятельности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453586" y="3214686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Федеральный учебный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план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~PP1749.WAV">
            <a:hlinkClick r:id="" action="ppaction://media"/>
          </p:cNvPr>
          <p:cNvPicPr>
            <a:picLocks noRot="1" noChangeAspect="1"/>
          </p:cNvPicPr>
          <p:nvPr>
            <a:wavAudioFile r:embed="rId1" name="~PP1749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15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357166"/>
            <a:ext cx="10342800" cy="1031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1.  Работа с управленческой командой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084" y="1357298"/>
            <a:ext cx="11738516" cy="477466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</a:rPr>
              <a:t>Обзор изменений: федеральные образовательные программы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(</a:t>
            </a:r>
            <a:r>
              <a:rPr lang="ru-RU" b="1" dirty="0" smtClean="0">
                <a:solidFill>
                  <a:schemeClr val="tx1"/>
                </a:solidFill>
              </a:rPr>
              <a:t>ФОП НОО) </a:t>
            </a:r>
            <a:r>
              <a:rPr lang="ru-RU" b="1" dirty="0" smtClean="0">
                <a:solidFill>
                  <a:schemeClr val="tx1"/>
                </a:solidFill>
              </a:rPr>
              <a:t>и примерные основные образовательные программы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9522" y="2285993"/>
          <a:ext cx="11715831" cy="4378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64"/>
                <a:gridCol w="5500726"/>
                <a:gridCol w="4214841"/>
              </a:tblGrid>
              <a:tr h="38537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Раздел ООП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ФОП (ФООП) 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ПООП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5732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Целевой раздел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660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Планируемые</a:t>
                      </a:r>
                    </a:p>
                    <a:p>
                      <a:r>
                        <a:rPr lang="ru-RU" b="1" dirty="0" smtClean="0"/>
                        <a:t>результаты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 дают готовых формулировок планируемых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результатов. В разделе представлена общая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характеристика планируемых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результатов. Школа формулирует личностные, </a:t>
                      </a:r>
                      <a:r>
                        <a:rPr lang="ru-RU" sz="1400" dirty="0" err="1" smtClean="0"/>
                        <a:t>метапредметные</a:t>
                      </a:r>
                      <a:r>
                        <a:rPr lang="ru-RU" sz="1400" dirty="0" smtClean="0"/>
                        <a:t> и предметные результаты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самостоятельно на основе ФГОС уровня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образования в соответствии с ФОП (п. 6.1 ст. 1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Федерального закона от 24.09.2022 № 371-ФЗ).</a:t>
                      </a:r>
                    </a:p>
                    <a:p>
                      <a:r>
                        <a:rPr lang="ru-RU" sz="1400" dirty="0" smtClean="0"/>
                        <a:t>Планируемые результаты в ООП должны быть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не ниже планируемых результатов ФОП (п.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6.2 ст. 1 Федерального закона от 24.09.2022 №</a:t>
                      </a:r>
                    </a:p>
                    <a:p>
                      <a:r>
                        <a:rPr lang="ru-RU" sz="1400" dirty="0" smtClean="0"/>
                        <a:t>371-ФЗ).</a:t>
                      </a:r>
                    </a:p>
                    <a:p>
                      <a:r>
                        <a:rPr lang="ru-RU" sz="1400" dirty="0" smtClean="0"/>
                        <a:t>В содержательном разделе ФОП планируемые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результаты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прописаны только в федеральных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рабочих программах. Для уровня НОО по трем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учебным предметам: «Русский язык»,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«Литературное чтение», «Окружающий мир».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 дают готовых формулировок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планируемых результатов. В разделе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представлены общая характеристика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планируемых результатов. Школа</a:t>
                      </a:r>
                    </a:p>
                    <a:p>
                      <a:r>
                        <a:rPr lang="ru-RU" sz="1400" dirty="0" smtClean="0"/>
                        <a:t>формулирует личностные, </a:t>
                      </a:r>
                      <a:r>
                        <a:rPr lang="ru-RU" sz="1400" dirty="0" err="1" smtClean="0"/>
                        <a:t>метапредметные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и предметные результаты самостоятельно</a:t>
                      </a:r>
                    </a:p>
                    <a:p>
                      <a:r>
                        <a:rPr lang="ru-RU" sz="1400" dirty="0" smtClean="0"/>
                        <a:t>на основе ФГОС уровня образования и с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учетом ПООП.</a:t>
                      </a:r>
                    </a:p>
                    <a:p>
                      <a:r>
                        <a:rPr lang="ru-RU" sz="1400" dirty="0" smtClean="0"/>
                        <a:t>Планируемые результаты прописаны в</a:t>
                      </a:r>
                    </a:p>
                    <a:p>
                      <a:r>
                        <a:rPr lang="ru-RU" sz="1400" dirty="0" smtClean="0"/>
                        <a:t>содержательном разделе ПООП по каждому</a:t>
                      </a:r>
                    </a:p>
                    <a:p>
                      <a:r>
                        <a:rPr lang="ru-RU" sz="1400" dirty="0" smtClean="0"/>
                        <a:t>учебному предмету. Содержат личностные,</a:t>
                      </a:r>
                    </a:p>
                    <a:p>
                      <a:r>
                        <a:rPr lang="ru-RU" sz="1400" dirty="0" err="1" smtClean="0"/>
                        <a:t>метапредметные</a:t>
                      </a:r>
                      <a:r>
                        <a:rPr lang="ru-RU" sz="1400" dirty="0" smtClean="0"/>
                        <a:t> и предметные результаты.</a:t>
                      </a:r>
                    </a:p>
                    <a:p>
                      <a:r>
                        <a:rPr lang="ru-RU" sz="1400" dirty="0" smtClean="0"/>
                        <a:t>Предметные результаты разделены на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классы по уровням образования.</a:t>
                      </a:r>
                    </a:p>
                    <a:p>
                      <a:r>
                        <a:rPr lang="ru-RU" sz="1400" dirty="0" smtClean="0"/>
                        <a:t>Школа формулирует личностные,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err="1" smtClean="0"/>
                        <a:t>метапредметные</a:t>
                      </a:r>
                      <a:r>
                        <a:rPr lang="ru-RU" sz="1400" dirty="0" smtClean="0"/>
                        <a:t> и предметные результаты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самостоятельно на основе ФГОС уровня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образования и с учетом ПООП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1462.WAV">
            <a:hlinkClick r:id="" action="ppaction://media"/>
          </p:cNvPr>
          <p:cNvPicPr>
            <a:picLocks noRot="1" noChangeAspect="1"/>
          </p:cNvPicPr>
          <p:nvPr>
            <a:wavAudioFile r:embed="rId1" name="~PP1462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61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1.  Работа с управленческой командой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11976600" cy="470322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Сравниваем: федеральные образовательные программы (ФОП)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  и ФГОС НОО-2021, ФГОС НОО второго поколения</a:t>
            </a:r>
          </a:p>
          <a:p>
            <a:pPr algn="ctr">
              <a:spcBef>
                <a:spcPts val="0"/>
              </a:spcBef>
            </a:pP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9522" y="2285992"/>
          <a:ext cx="1164439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1464"/>
                <a:gridCol w="3881464"/>
                <a:gridCol w="388146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Целевой раздел. Пояснительная записка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ФОП НОО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ФГОС НОО – 2021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ФГОС НОО</a:t>
                      </a:r>
                    </a:p>
                    <a:p>
                      <a:pPr algn="ctr"/>
                      <a:r>
                        <a:rPr lang="ru-RU" b="1" dirty="0" smtClean="0"/>
                        <a:t>второго поколения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Содержит:</a:t>
                      </a:r>
                    </a:p>
                    <a:p>
                      <a:r>
                        <a:rPr lang="ru-RU" dirty="0" smtClean="0"/>
                        <a:t>– цели реализации ФОП НОО;</a:t>
                      </a:r>
                    </a:p>
                    <a:p>
                      <a:r>
                        <a:rPr lang="ru-RU" dirty="0" smtClean="0"/>
                        <a:t>– принципы формирования</a:t>
                      </a:r>
                    </a:p>
                    <a:p>
                      <a:r>
                        <a:rPr lang="ru-RU" dirty="0" smtClean="0"/>
                        <a:t>и механизмы реализации</a:t>
                      </a:r>
                    </a:p>
                    <a:p>
                      <a:r>
                        <a:rPr lang="ru-RU" dirty="0" smtClean="0"/>
                        <a:t>ФОП НОО, в том числе</a:t>
                      </a:r>
                    </a:p>
                    <a:p>
                      <a:r>
                        <a:rPr lang="ru-RU" dirty="0" smtClean="0"/>
                        <a:t>посредством реализации</a:t>
                      </a:r>
                    </a:p>
                    <a:p>
                      <a:r>
                        <a:rPr lang="ru-RU" dirty="0" smtClean="0"/>
                        <a:t>индивидуальных учебных</a:t>
                      </a:r>
                    </a:p>
                    <a:p>
                      <a:r>
                        <a:rPr lang="ru-RU" dirty="0" smtClean="0"/>
                        <a:t>планов;</a:t>
                      </a:r>
                    </a:p>
                    <a:p>
                      <a:r>
                        <a:rPr lang="ru-RU" dirty="0" smtClean="0"/>
                        <a:t>– общую характеристику ФОП</a:t>
                      </a:r>
                    </a:p>
                    <a:p>
                      <a:r>
                        <a:rPr lang="ru-RU" dirty="0" smtClean="0"/>
                        <a:t>НОО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Содержит:</a:t>
                      </a:r>
                    </a:p>
                    <a:p>
                      <a:r>
                        <a:rPr lang="ru-RU" dirty="0" smtClean="0"/>
                        <a:t>– цели реализации ООП НОО;</a:t>
                      </a:r>
                    </a:p>
                    <a:p>
                      <a:r>
                        <a:rPr lang="ru-RU" dirty="0" smtClean="0"/>
                        <a:t>– принципы формирования</a:t>
                      </a:r>
                    </a:p>
                    <a:p>
                      <a:r>
                        <a:rPr lang="ru-RU" dirty="0" smtClean="0"/>
                        <a:t>и механизмы реализации ООП</a:t>
                      </a:r>
                    </a:p>
                    <a:p>
                      <a:r>
                        <a:rPr lang="ru-RU" dirty="0" smtClean="0"/>
                        <a:t>НОО, в том числе посредством</a:t>
                      </a:r>
                    </a:p>
                    <a:p>
                      <a:r>
                        <a:rPr lang="ru-RU" dirty="0" smtClean="0"/>
                        <a:t>реализации индивидуальных</a:t>
                      </a:r>
                    </a:p>
                    <a:p>
                      <a:r>
                        <a:rPr lang="ru-RU" dirty="0" smtClean="0"/>
                        <a:t>учебных планов;</a:t>
                      </a:r>
                    </a:p>
                    <a:p>
                      <a:r>
                        <a:rPr lang="ru-RU" dirty="0" smtClean="0"/>
                        <a:t>– общую характеристику ООП</a:t>
                      </a:r>
                    </a:p>
                    <a:p>
                      <a:r>
                        <a:rPr lang="ru-RU" dirty="0" smtClean="0"/>
                        <a:t>НОО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Содержит:</a:t>
                      </a:r>
                    </a:p>
                    <a:p>
                      <a:r>
                        <a:rPr lang="ru-RU" dirty="0" smtClean="0"/>
                        <a:t>– цели реализации ООП НОО;</a:t>
                      </a:r>
                    </a:p>
                    <a:p>
                      <a:r>
                        <a:rPr lang="ru-RU" dirty="0" smtClean="0"/>
                        <a:t>– принципы и подходы</a:t>
                      </a:r>
                    </a:p>
                    <a:p>
                      <a:r>
                        <a:rPr lang="ru-RU" dirty="0" smtClean="0"/>
                        <a:t>к формированию ООП НОО</a:t>
                      </a:r>
                    </a:p>
                    <a:p>
                      <a:r>
                        <a:rPr lang="ru-RU" dirty="0" smtClean="0"/>
                        <a:t>и состава участников</a:t>
                      </a:r>
                    </a:p>
                    <a:p>
                      <a:r>
                        <a:rPr lang="ru-RU" dirty="0" smtClean="0"/>
                        <a:t>образовательных отношений;</a:t>
                      </a:r>
                    </a:p>
                    <a:p>
                      <a:r>
                        <a:rPr lang="ru-RU" dirty="0" smtClean="0"/>
                        <a:t>– общую характеристику ООП</a:t>
                      </a:r>
                    </a:p>
                    <a:p>
                      <a:r>
                        <a:rPr lang="ru-RU" dirty="0" smtClean="0"/>
                        <a:t>НОО;</a:t>
                      </a:r>
                    </a:p>
                    <a:p>
                      <a:r>
                        <a:rPr lang="ru-RU" dirty="0" smtClean="0"/>
                        <a:t>– общие подходы к организации</a:t>
                      </a:r>
                    </a:p>
                    <a:p>
                      <a:r>
                        <a:rPr lang="ru-RU" dirty="0" smtClean="0"/>
                        <a:t>внеурочной деятельности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1171.WAV">
            <a:hlinkClick r:id="" action="ppaction://media"/>
          </p:cNvPr>
          <p:cNvPicPr>
            <a:picLocks noRot="1" noChangeAspect="1"/>
          </p:cNvPicPr>
          <p:nvPr>
            <a:wavAudioFile r:embed="rId1" name="~PP1171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061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357166"/>
            <a:ext cx="10342800" cy="1031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2. Работа с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педагогическим коллективом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084" y="1357298"/>
            <a:ext cx="11738516" cy="477466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Федеральные рабочие программы учебных </a:t>
            </a:r>
            <a:r>
              <a:rPr lang="ru-RU" dirty="0" smtClean="0">
                <a:solidFill>
                  <a:schemeClr val="tx1"/>
                </a:solidFill>
              </a:rPr>
              <a:t>предметов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Учебно-методические условия реализации </a:t>
            </a:r>
            <a:r>
              <a:rPr lang="ru-RU" dirty="0" smtClean="0">
                <a:solidFill>
                  <a:schemeClr val="tx1"/>
                </a:solidFill>
              </a:rPr>
              <a:t>программы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ФПУ: комплекты </a:t>
            </a:r>
            <a:r>
              <a:rPr lang="ru-RU" dirty="0" smtClean="0">
                <a:solidFill>
                  <a:schemeClr val="tx1"/>
                </a:solidFill>
              </a:rPr>
              <a:t>по учебным </a:t>
            </a:r>
            <a:r>
              <a:rPr lang="ru-RU" dirty="0" smtClean="0">
                <a:solidFill>
                  <a:schemeClr val="tx1"/>
                </a:solidFill>
              </a:rPr>
              <a:t>предметам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Универсальные кодификаторы для процедур оценки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качества </a:t>
            </a:r>
            <a:r>
              <a:rPr lang="ru-RU" dirty="0" smtClean="0">
                <a:solidFill>
                  <a:schemeClr val="tx1"/>
                </a:solidFill>
              </a:rPr>
              <a:t>образования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20" y="3929066"/>
            <a:ext cx="2357425" cy="23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947.WAV">
            <a:hlinkClick r:id="" action="ppaction://media"/>
          </p:cNvPr>
          <p:cNvPicPr>
            <a:picLocks noRot="1" noChangeAspect="1"/>
          </p:cNvPicPr>
          <p:nvPr>
            <a:wavAudioFile r:embed="rId1" name="~PP3947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39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22" y="357166"/>
            <a:ext cx="10342800" cy="9683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. Работа</a:t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с педагогическим коллективом</a:t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8084" y="1428736"/>
            <a:ext cx="11738516" cy="470322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Федеральные рабочие программы учебных предметов</a:t>
            </a:r>
          </a:p>
          <a:p>
            <a:pPr>
              <a:buNone/>
            </a:pP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1422" y="2071678"/>
            <a:ext cx="364333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ФОП НОО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1422" y="2857496"/>
            <a:ext cx="364333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III. </a:t>
            </a:r>
            <a:r>
              <a:rPr lang="ru-RU" sz="2000" b="1" dirty="0" smtClean="0">
                <a:solidFill>
                  <a:schemeClr val="tx1"/>
                </a:solidFill>
              </a:rPr>
              <a:t>Содержательный раздел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1422" y="3643314"/>
            <a:ext cx="3643338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Федеральные рабочие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программы учебных предметов: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«Русский </a:t>
            </a:r>
            <a:r>
              <a:rPr lang="ru-RU" dirty="0" smtClean="0">
                <a:solidFill>
                  <a:schemeClr val="tx1"/>
                </a:solidFill>
              </a:rPr>
              <a:t>язык»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«Литературное чтение»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«Окружающий мир»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524496" y="5072074"/>
            <a:ext cx="357190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524496" y="3500438"/>
            <a:ext cx="285752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453058" y="2714620"/>
            <a:ext cx="357190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52728" y="5214950"/>
            <a:ext cx="5857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применять в обязательном </a:t>
            </a:r>
            <a:r>
              <a:rPr lang="ru-RU" b="1" dirty="0" smtClean="0">
                <a:solidFill>
                  <a:srgbClr val="C00000"/>
                </a:solidFill>
              </a:rPr>
              <a:t>порядке </a:t>
            </a:r>
            <a:r>
              <a:rPr lang="ru-RU" dirty="0" smtClean="0"/>
              <a:t>(</a:t>
            </a:r>
            <a:r>
              <a:rPr lang="ru-RU" dirty="0" err="1" smtClean="0"/>
              <a:t>подп</a:t>
            </a:r>
            <a:r>
              <a:rPr lang="ru-RU" dirty="0" smtClean="0"/>
              <a:t>. б п. 3 ст. 1 Федерального </a:t>
            </a:r>
            <a:r>
              <a:rPr lang="ru-RU" dirty="0" smtClean="0"/>
              <a:t>закона от </a:t>
            </a:r>
            <a:r>
              <a:rPr lang="ru-RU" dirty="0" smtClean="0"/>
              <a:t>24.09.2022 № 371-ФЗ)</a:t>
            </a:r>
          </a:p>
          <a:p>
            <a:pPr algn="ctr"/>
            <a:r>
              <a:rPr lang="ru-RU" dirty="0" smtClean="0"/>
              <a:t>Рабочие программы по учебным</a:t>
            </a:r>
          </a:p>
          <a:p>
            <a:pPr algn="ctr"/>
            <a:r>
              <a:rPr lang="ru-RU" dirty="0" smtClean="0"/>
              <a:t>предметам разрабатываются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 </a:t>
            </a:r>
            <a:r>
              <a:rPr lang="ru-RU" b="1" dirty="0" smtClean="0">
                <a:solidFill>
                  <a:srgbClr val="C00000"/>
                </a:solidFill>
              </a:rPr>
              <a:t>весь срок их освоения ООП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~PP707.WAV">
            <a:hlinkClick r:id="" action="ppaction://media"/>
          </p:cNvPr>
          <p:cNvPicPr>
            <a:picLocks noRot="1" noChangeAspect="1"/>
          </p:cNvPicPr>
          <p:nvPr>
            <a:wavAudioFile r:embed="rId1" name="~PP707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745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-142900"/>
            <a:ext cx="10342800" cy="153171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2. Работа с педагогическим коллективом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46" y="857232"/>
            <a:ext cx="11809954" cy="5643602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</a:rPr>
              <a:t>Учебно-методические условия реализации программы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ФПУ: комплекты по учебным предметам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6646" y="1785926"/>
          <a:ext cx="11787270" cy="420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792"/>
                <a:gridCol w="578647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УЧЕБНО-МЕТОДИЧЕСКИЕ УСЛОВИЯ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РЕАЛИЗАЦИИ ПРОГРАММЫ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ФПУ: КОМПЛЕКТЫ ПО УЧЕБНЫМ ПРЕДМЕТАМ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518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36.1. </a:t>
                      </a:r>
                      <a:r>
                        <a:rPr lang="ru-RU" sz="1400" b="1" u="sng" dirty="0" smtClean="0"/>
                        <a:t>Организация должна предоставлять не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менее одного учебника и (или) учебного пособия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в печатной форме, </a:t>
                      </a:r>
                      <a:r>
                        <a:rPr lang="ru-RU" sz="1400" dirty="0" smtClean="0"/>
                        <a:t>выпущенных организациями,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входящими в перечень организаций,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осуществляющих выпуск учебных пособий,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которые допускаются к использованию при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реализации имеющих государственную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аккредитацию образовательных программ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начального общего, основного общего, среднего</a:t>
                      </a:r>
                    </a:p>
                    <a:p>
                      <a:r>
                        <a:rPr lang="ru-RU" sz="1400" dirty="0" smtClean="0"/>
                        <a:t>общего образования, необходимого для освоения программы начального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общего образования, </a:t>
                      </a:r>
                      <a:r>
                        <a:rPr lang="ru-RU" sz="1400" b="1" u="sng" dirty="0" smtClean="0"/>
                        <a:t>на каждого обучающегося по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учебным предметам</a:t>
                      </a:r>
                      <a:r>
                        <a:rPr lang="ru-RU" sz="1400" dirty="0" smtClean="0"/>
                        <a:t>: русский язык, математика,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окружающий мир, литературное чтение,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иностранные языки, а </a:t>
                      </a:r>
                      <a:r>
                        <a:rPr lang="ru-RU" sz="1400" b="1" u="sng" dirty="0" smtClean="0"/>
                        <a:t>также не менее одного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учебника и(или) учебного пособия в печатной и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(или)электронной форме</a:t>
                      </a:r>
                      <a:r>
                        <a:rPr lang="ru-RU" sz="1400" dirty="0" smtClean="0"/>
                        <a:t>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необходимого для освоения программы начального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общего образования, на каждого обучающегося </a:t>
                      </a:r>
                      <a:r>
                        <a:rPr lang="ru-RU" sz="1400" b="1" u="sng" dirty="0" smtClean="0"/>
                        <a:t>по</a:t>
                      </a:r>
                      <a:r>
                        <a:rPr lang="ru-RU" sz="1400" b="1" u="sng" baseline="0" dirty="0" smtClean="0"/>
                        <a:t> </a:t>
                      </a:r>
                      <a:r>
                        <a:rPr lang="ru-RU" sz="1400" b="1" u="sng" dirty="0" smtClean="0"/>
                        <a:t>иным учебным предметам </a:t>
                      </a:r>
                      <a:r>
                        <a:rPr lang="ru-RU" sz="1400" dirty="0" smtClean="0"/>
                        <a:t>(дисциплинам, к</a:t>
                      </a:r>
                      <a:r>
                        <a:rPr lang="ru-RU" sz="1200" dirty="0" smtClean="0"/>
                        <a:t>урсам), входящим </a:t>
                      </a:r>
                      <a:r>
                        <a:rPr lang="ru-RU" sz="1200" b="1" dirty="0" smtClean="0"/>
                        <a:t>как в обязательную част</a:t>
                      </a:r>
                      <a:r>
                        <a:rPr lang="ru-RU" sz="1200" dirty="0" smtClean="0"/>
                        <a:t>ь учебного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плана указанной программы, так </a:t>
                      </a:r>
                      <a:r>
                        <a:rPr lang="ru-RU" sz="1200" b="1" dirty="0" smtClean="0"/>
                        <a:t>и в часть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="1" dirty="0" smtClean="0"/>
                        <a:t>формируемую </a:t>
                      </a:r>
                      <a:r>
                        <a:rPr lang="ru-RU" sz="1200" dirty="0" smtClean="0"/>
                        <a:t>участниками образовательных отношений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Перечень учебников, допущенных к использованию при реализации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обязательной части основной образовательной программы, в том числе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учебников, обеспечивающих учет региональных и этнокультурных</a:t>
                      </a:r>
                    </a:p>
                    <a:p>
                      <a:r>
                        <a:rPr lang="ru-RU" sz="1200" b="1" dirty="0" smtClean="0"/>
                        <a:t>особенностей субъектов Российской Федерации, реализацию прав граждан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на получение образования на родном языке из числа языков народов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Российской Федерации, изучение родного языка из числа языков народов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Российской Федерации и литературы народов России на родном языке</a:t>
                      </a:r>
                    </a:p>
                    <a:p>
                      <a:r>
                        <a:rPr lang="ru-RU" sz="1200" b="1" dirty="0" smtClean="0"/>
                        <a:t>1 комплект:</a:t>
                      </a:r>
                    </a:p>
                    <a:p>
                      <a:r>
                        <a:rPr lang="ru-RU" sz="1200" dirty="0" smtClean="0"/>
                        <a:t>Русский язык, Литературное чтение, Испанский</a:t>
                      </a:r>
                    </a:p>
                    <a:p>
                      <a:r>
                        <a:rPr lang="ru-RU" sz="1200" dirty="0" smtClean="0"/>
                        <a:t>язык, Китайский язык, Математика,</a:t>
                      </a:r>
                    </a:p>
                    <a:p>
                      <a:r>
                        <a:rPr lang="ru-RU" sz="1200" dirty="0" smtClean="0"/>
                        <a:t>Изобразительное искусство, Музыка, Окружающий мир, Технология,</a:t>
                      </a:r>
                    </a:p>
                    <a:p>
                      <a:r>
                        <a:rPr lang="ru-RU" sz="1200" dirty="0" smtClean="0"/>
                        <a:t>Основы религиозных культур и светской этики</a:t>
                      </a:r>
                    </a:p>
                    <a:p>
                      <a:r>
                        <a:rPr lang="ru-RU" sz="1200" b="1" dirty="0" smtClean="0"/>
                        <a:t>2-3 комплекта</a:t>
                      </a:r>
                      <a:r>
                        <a:rPr lang="ru-RU" sz="1200" dirty="0" smtClean="0"/>
                        <a:t>:</a:t>
                      </a:r>
                    </a:p>
                    <a:p>
                      <a:r>
                        <a:rPr lang="ru-RU" sz="1200" dirty="0" smtClean="0"/>
                        <a:t>Английский язык Немецкий язык Французский язык</a:t>
                      </a:r>
                    </a:p>
                    <a:p>
                      <a:r>
                        <a:rPr lang="ru-RU" sz="1200" dirty="0" smtClean="0"/>
                        <a:t>Физическая культура</a:t>
                      </a:r>
                    </a:p>
                    <a:p>
                      <a:r>
                        <a:rPr lang="ru-RU" sz="1200" dirty="0" smtClean="0"/>
                        <a:t>Родной язык:</a:t>
                      </a:r>
                    </a:p>
                    <a:p>
                      <a:r>
                        <a:rPr lang="ru-RU" sz="1200" b="1" dirty="0" smtClean="0"/>
                        <a:t>31 комплект по 22 языкам</a:t>
                      </a:r>
                      <a:r>
                        <a:rPr lang="ru-RU" sz="1200" dirty="0" smtClean="0"/>
                        <a:t>;</a:t>
                      </a:r>
                    </a:p>
                    <a:p>
                      <a:r>
                        <a:rPr lang="ru-RU" sz="1200" dirty="0" smtClean="0"/>
                        <a:t>Литературное чтение на родном языке:</a:t>
                      </a:r>
                    </a:p>
                    <a:p>
                      <a:r>
                        <a:rPr lang="ru-RU" sz="1200" b="1" dirty="0" smtClean="0"/>
                        <a:t>15 комплектов по 14 языкам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6072206"/>
            <a:ext cx="1171583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2440.WAV">
            <a:hlinkClick r:id="" action="ppaction://media"/>
          </p:cNvPr>
          <p:cNvPicPr>
            <a:picLocks noRot="1" noChangeAspect="1"/>
          </p:cNvPicPr>
          <p:nvPr>
            <a:wavAudioFile r:embed="rId1" name="~PP2440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958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Работа с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родителями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(законными представителями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8084" y="1714488"/>
          <a:ext cx="1173797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785"/>
                <a:gridCol w="9809191"/>
              </a:tblGrid>
              <a:tr h="8548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Что такое ФОП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ФОП – федеральные основные общеобразовательные программы.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Такие программы разработали для каждого уровня образования: начального общего, основного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общего и среднего общего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5487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Какая цель у внедрения</a:t>
                      </a:r>
                    </a:p>
                    <a:p>
                      <a:r>
                        <a:rPr lang="ru-RU" b="1" dirty="0" smtClean="0"/>
                        <a:t>ФОП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Создание единого образовательного пространства во всей стране</a:t>
                      </a:r>
                      <a:endParaRPr lang="ru-RU" dirty="0"/>
                    </a:p>
                  </a:txBody>
                  <a:tcPr/>
                </a:tc>
              </a:tr>
              <a:tr h="23936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Что входит в ФОП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Учебно-методическая документация:</a:t>
                      </a:r>
                    </a:p>
                    <a:p>
                      <a:r>
                        <a:rPr lang="ru-RU" dirty="0" smtClean="0"/>
                        <a:t>• федеральные учебные планы;</a:t>
                      </a:r>
                    </a:p>
                    <a:p>
                      <a:r>
                        <a:rPr lang="ru-RU" dirty="0" smtClean="0"/>
                        <a:t>• федеральный план внеурочной деятельности;</a:t>
                      </a:r>
                    </a:p>
                    <a:p>
                      <a:r>
                        <a:rPr lang="ru-RU" dirty="0" smtClean="0"/>
                        <a:t>• федеральный календарный учебный график;</a:t>
                      </a:r>
                    </a:p>
                    <a:p>
                      <a:r>
                        <a:rPr lang="ru-RU" dirty="0" smtClean="0"/>
                        <a:t>• федеральный календарный план воспитательной работы;</a:t>
                      </a:r>
                    </a:p>
                    <a:p>
                      <a:r>
                        <a:rPr lang="ru-RU" dirty="0" smtClean="0"/>
                        <a:t>• федеральная рабочая программа воспитания;</a:t>
                      </a:r>
                    </a:p>
                    <a:p>
                      <a:r>
                        <a:rPr lang="ru-RU" dirty="0" smtClean="0"/>
                        <a:t>• федеральные рабочие программы учебных предметов;</a:t>
                      </a:r>
                    </a:p>
                    <a:p>
                      <a:r>
                        <a:rPr lang="ru-RU" dirty="0" smtClean="0"/>
                        <a:t>• программа формирования УУД;</a:t>
                      </a:r>
                    </a:p>
                    <a:p>
                      <a:r>
                        <a:rPr lang="ru-RU" dirty="0" smtClean="0"/>
                        <a:t>• программа коррекционной работы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2889.WAV">
            <a:hlinkClick r:id="" action="ppaction://media"/>
          </p:cNvPr>
          <p:cNvPicPr>
            <a:picLocks noRot="1" noChangeAspect="1"/>
          </p:cNvPicPr>
          <p:nvPr>
            <a:wavAudioFile r:embed="rId1" name="~PP2889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11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3. Работа с родителями 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(законными представителями)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8125" y="1571625"/>
          <a:ext cx="1173797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51"/>
                <a:gridCol w="930912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Что будет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обязательным для всех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школ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Обязательными для применения станут федеральные рабочие программы по предметам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гуманитарного цикла: «Русский язык», «Литературное чтение» и «Окружающий мир» в начальных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классах и «Русский язык», «Литература», «История», «Обществознание», «География» и «Основы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безопасности жизнедеятельности» для основного общего и среднего общего образования.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Обязательной к выполнению станет федеральная рабочая программа воспитания, федеральный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календарный план воспитательной работы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Как будут применять</a:t>
                      </a:r>
                    </a:p>
                    <a:p>
                      <a:r>
                        <a:rPr lang="ru-RU" b="1" dirty="0" smtClean="0"/>
                        <a:t>ФОП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Школы смогут непосредственно применять ФОП или отдельные компоненты ФОП без</a:t>
                      </a:r>
                    </a:p>
                    <a:p>
                      <a:r>
                        <a:rPr lang="ru-RU" dirty="0" smtClean="0"/>
                        <a:t>составления собственных рабочих программ. При этом школы сохраняют право разработки</a:t>
                      </a:r>
                    </a:p>
                    <a:p>
                      <a:r>
                        <a:rPr lang="ru-RU" dirty="0" smtClean="0"/>
                        <a:t>собственных образовательных программ, но их содержание и планируемые результаты должны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быть не ниже, чем в ФОП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Что будет с</a:t>
                      </a:r>
                    </a:p>
                    <a:p>
                      <a:r>
                        <a:rPr lang="ru-RU" b="1" dirty="0" smtClean="0"/>
                        <a:t>углубленным</a:t>
                      </a:r>
                    </a:p>
                    <a:p>
                      <a:r>
                        <a:rPr lang="ru-RU" b="1" dirty="0" smtClean="0"/>
                        <a:t>обучением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Школы вправе перераспределить часы в федеральных учебных планах на изучение учебных</a:t>
                      </a:r>
                    </a:p>
                    <a:p>
                      <a:r>
                        <a:rPr lang="ru-RU" dirty="0" smtClean="0"/>
                        <a:t>предметов, по которым не проводится ГИА, в пользу изучения иных учебных предметов, в том числе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на организацию их углубленного изучения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Когда школы перейдут</a:t>
                      </a:r>
                    </a:p>
                    <a:p>
                      <a:r>
                        <a:rPr lang="ru-RU" b="1" dirty="0" smtClean="0"/>
                        <a:t>на ФОП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Переход школ на ФОП запланирован к 1 сентября 2023 года. Школы должны привести ООП в соответствие с ФОП до 1 сентября 2023 года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4034.WAV">
            <a:hlinkClick r:id="" action="ppaction://media"/>
          </p:cNvPr>
          <p:cNvPicPr>
            <a:picLocks noRot="1" noChangeAspect="1"/>
          </p:cNvPicPr>
          <p:nvPr>
            <a:wavAudioFile r:embed="rId1" name="~PP4034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38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Критерии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готовности к введению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ФОП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письмо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Минпросвещения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от 03.03.2023 №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03-327)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6646" y="1643050"/>
          <a:ext cx="11809412" cy="4654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552"/>
                <a:gridCol w="3571900"/>
                <a:gridCol w="2643206"/>
                <a:gridCol w="1093754"/>
              </a:tblGrid>
              <a:tr h="368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Критерий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Задачи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Ответственные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Сроки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5124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Разработан и утвержден план-график мероприятий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по введению ФОП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Составить план-график или дорожную карту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мероприятий по введению ФОП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Заместители директора по</a:t>
                      </a:r>
                    </a:p>
                    <a:p>
                      <a:r>
                        <a:rPr lang="ru-RU" sz="1600" dirty="0" smtClean="0"/>
                        <a:t>УВР, ВР, НМР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Март</a:t>
                      </a:r>
                      <a:endParaRPr lang="ru-RU" sz="1600" dirty="0"/>
                    </a:p>
                  </a:txBody>
                  <a:tcPr/>
                </a:tc>
              </a:tr>
              <a:tr h="101240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Разработаны и утверждены ООП НОО, которые соответствуют ФОП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Доработать ООП НОО.</a:t>
                      </a:r>
                    </a:p>
                    <a:p>
                      <a:r>
                        <a:rPr lang="ru-RU" sz="1600" dirty="0" smtClean="0"/>
                        <a:t>Утвердить изменения приказом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Заместители директора по</a:t>
                      </a:r>
                    </a:p>
                    <a:p>
                      <a:r>
                        <a:rPr lang="ru-RU" sz="1600" dirty="0" smtClean="0"/>
                        <a:t>УВР, ВР.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Руководители ШМО. Советник директора по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воспитанию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Апрель–август</a:t>
                      </a:r>
                      <a:endParaRPr lang="ru-RU" sz="1600" dirty="0"/>
                    </a:p>
                  </a:txBody>
                  <a:tcPr/>
                </a:tc>
              </a:tr>
              <a:tr h="90257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Локальные нормативные акты обновлены под</a:t>
                      </a:r>
                    </a:p>
                    <a:p>
                      <a:r>
                        <a:rPr lang="ru-RU" sz="1600" dirty="0" smtClean="0"/>
                        <a:t>требования ФОП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Проверить школьные локальные акты. При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необходимости привести их в соответствие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с ФОП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Заместители директора по</a:t>
                      </a:r>
                    </a:p>
                    <a:p>
                      <a:r>
                        <a:rPr lang="ru-RU" sz="1600" dirty="0" smtClean="0"/>
                        <a:t>УВР, ВР, НМР.</a:t>
                      </a:r>
                    </a:p>
                    <a:p>
                      <a:r>
                        <a:rPr lang="ru-RU" sz="1600" dirty="0" smtClean="0"/>
                        <a:t>Руководители ШМО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Апрель–август</a:t>
                      </a:r>
                      <a:endParaRPr lang="ru-RU" sz="1600" dirty="0"/>
                    </a:p>
                  </a:txBody>
                  <a:tcPr/>
                </a:tc>
              </a:tr>
              <a:tr h="14377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Разработан план работы </a:t>
                      </a:r>
                      <a:r>
                        <a:rPr lang="ru-RU" sz="1600" dirty="0" err="1" smtClean="0"/>
                        <a:t>внутришкольных</a:t>
                      </a:r>
                      <a:endParaRPr lang="ru-RU" sz="1600" dirty="0" smtClean="0"/>
                    </a:p>
                    <a:p>
                      <a:r>
                        <a:rPr lang="ru-RU" sz="1600" dirty="0" smtClean="0"/>
                        <a:t>методических объединений с ориентацией на</a:t>
                      </a:r>
                    </a:p>
                    <a:p>
                      <a:r>
                        <a:rPr lang="ru-RU" sz="1600" dirty="0" smtClean="0"/>
                        <a:t>рассмотрение и методическую помощь</a:t>
                      </a:r>
                    </a:p>
                    <a:p>
                      <a:r>
                        <a:rPr lang="ru-RU" sz="1600" dirty="0" smtClean="0"/>
                        <a:t>педагогическим работникам в вопросах реализации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ФООП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Разработать планы работы предметных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ШМО, ШМО классных руководителей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Заместитель директора по</a:t>
                      </a:r>
                    </a:p>
                    <a:p>
                      <a:r>
                        <a:rPr lang="ru-RU" sz="1600" dirty="0" smtClean="0"/>
                        <a:t>НМР.</a:t>
                      </a:r>
                    </a:p>
                    <a:p>
                      <a:r>
                        <a:rPr lang="ru-RU" sz="1600" dirty="0" smtClean="0"/>
                        <a:t>Руководители ШМО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Август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2933.WAV">
            <a:hlinkClick r:id="" action="ppaction://media"/>
          </p:cNvPr>
          <p:cNvPicPr>
            <a:picLocks noRot="1" noChangeAspect="1"/>
          </p:cNvPicPr>
          <p:nvPr>
            <a:wavAudioFile r:embed="rId1" name="~PP2933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995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Критерии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готовности к введению ФОП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(письмо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Минпросвещения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от 03.03.2023 № 03-327)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6688" y="1571625"/>
          <a:ext cx="11809412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53"/>
                <a:gridCol w="2952353"/>
                <a:gridCol w="2952353"/>
                <a:gridCol w="29523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Критерий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Задачи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Ответственные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Сроки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Осуществлено повышение квалификации</a:t>
                      </a:r>
                    </a:p>
                    <a:p>
                      <a:r>
                        <a:rPr lang="ru-RU" dirty="0" smtClean="0"/>
                        <a:t>управленческой и педагогической команд по</a:t>
                      </a:r>
                    </a:p>
                    <a:p>
                      <a:r>
                        <a:rPr lang="ru-RU" dirty="0" smtClean="0"/>
                        <a:t>вопросам введения ФОП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Обеспечить прохождение ПК по вопросам</a:t>
                      </a:r>
                    </a:p>
                    <a:p>
                      <a:r>
                        <a:rPr lang="ru-RU" dirty="0" smtClean="0"/>
                        <a:t>введения ФОП для педагогов 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администрации школы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Заместитель директора по</a:t>
                      </a:r>
                    </a:p>
                    <a:p>
                      <a:r>
                        <a:rPr lang="ru-RU" dirty="0" smtClean="0"/>
                        <a:t>НМР.</a:t>
                      </a:r>
                    </a:p>
                    <a:p>
                      <a:r>
                        <a:rPr lang="ru-RU" dirty="0" smtClean="0"/>
                        <a:t>Руководители ШМО.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Март–август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Сформирована система мониторинга готовности</a:t>
                      </a:r>
                    </a:p>
                    <a:p>
                      <a:r>
                        <a:rPr lang="ru-RU" dirty="0" smtClean="0"/>
                        <a:t>каждого учителя к реализации ФОП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Разработать систему мониторинга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готовности педагогов к реализации ФОП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Заместители директора по</a:t>
                      </a:r>
                    </a:p>
                    <a:p>
                      <a:r>
                        <a:rPr lang="ru-RU" dirty="0" smtClean="0"/>
                        <a:t>УВР, ВР, НМР.</a:t>
                      </a:r>
                    </a:p>
                    <a:p>
                      <a:r>
                        <a:rPr lang="ru-RU" dirty="0" smtClean="0"/>
                        <a:t>Руководители ШМО.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Обеспечены кадровые, финансовые, материально-</a:t>
                      </a:r>
                    </a:p>
                    <a:p>
                      <a:r>
                        <a:rPr lang="ru-RU" dirty="0" smtClean="0"/>
                        <a:t>технические и иные условия реализации ООП НОО, которые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соответствуют ФОП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Провести проверку кадровых, финансовых,</a:t>
                      </a:r>
                    </a:p>
                    <a:p>
                      <a:r>
                        <a:rPr lang="ru-RU" dirty="0" smtClean="0"/>
                        <a:t>материально-технических и иных условий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реализации ООП по требованиям ФОП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Директор.</a:t>
                      </a:r>
                    </a:p>
                    <a:p>
                      <a:r>
                        <a:rPr lang="ru-RU" dirty="0" smtClean="0"/>
                        <a:t>Заместители директора по</a:t>
                      </a:r>
                    </a:p>
                    <a:p>
                      <a:r>
                        <a:rPr lang="ru-RU" dirty="0" smtClean="0"/>
                        <a:t>УВР, ВР, НМР, АХЧ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Июнь–июль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1149.WAV">
            <a:hlinkClick r:id="" action="ppaction://media"/>
          </p:cNvPr>
          <p:cNvPicPr>
            <a:picLocks noRot="1" noChangeAspect="1"/>
          </p:cNvPicPr>
          <p:nvPr>
            <a:wavAudioFile r:embed="rId1" name="~PP1149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538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ПЛАН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78A402B-EC8F-4913-9E37-C2F778C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60" y="1714488"/>
            <a:ext cx="11595640" cy="441747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2464" y="1857364"/>
            <a:ext cx="98584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1.Нормативные правовые основания перехода на ФОП</a:t>
            </a:r>
          </a:p>
          <a:p>
            <a:r>
              <a:rPr lang="ru-RU" sz="3600" dirty="0" smtClean="0"/>
              <a:t>2. </a:t>
            </a:r>
            <a:r>
              <a:rPr lang="ru-RU" sz="3600" dirty="0" smtClean="0"/>
              <a:t>Направления работы для руководителя школы по переходу на ФОП</a:t>
            </a:r>
            <a:endParaRPr lang="ru-RU" sz="3600" dirty="0" smtClean="0"/>
          </a:p>
          <a:p>
            <a:r>
              <a:rPr lang="ru-RU" sz="3600" dirty="0" smtClean="0"/>
              <a:t>3. Алгоритм действий школы для перехода на ФОП</a:t>
            </a:r>
            <a:endParaRPr lang="ru-RU" sz="3600" dirty="0"/>
          </a:p>
        </p:txBody>
      </p:sp>
      <p:pic>
        <p:nvPicPr>
          <p:cNvPr id="5" name="~PP956.WAV">
            <a:hlinkClick r:id="" action="ppaction://media"/>
          </p:cNvPr>
          <p:cNvPicPr>
            <a:picLocks noRot="1" noChangeAspect="1"/>
          </p:cNvPicPr>
          <p:nvPr>
            <a:wavAudioFile r:embed="rId1" name="~PP956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8999548"/>
      </p:ext>
    </p:extLst>
  </p:cSld>
  <p:clrMapOvr>
    <a:masterClrMapping/>
  </p:clrMapOvr>
  <p:transition spd="med" advTm="31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Алгоритм действий школы для перехода на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ФОП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960" y="1357298"/>
            <a:ext cx="2214578" cy="1557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1. Изучить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законодательство 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новые </a:t>
            </a:r>
            <a:r>
              <a:rPr lang="ru-RU" dirty="0" err="1" smtClean="0">
                <a:solidFill>
                  <a:schemeClr val="tx1"/>
                </a:solidFill>
              </a:rPr>
              <a:t>учебно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методические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документы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7042" y="1357298"/>
            <a:ext cx="250033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2. Составить план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перехода на </a:t>
            </a:r>
            <a:r>
              <a:rPr lang="ru-RU" dirty="0" smtClean="0">
                <a:solidFill>
                  <a:schemeClr val="tx1"/>
                </a:solidFill>
              </a:rPr>
              <a:t>ФОП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7438" y="1357298"/>
            <a:ext cx="250033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3. Создать рабочую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группу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67834" y="1357298"/>
            <a:ext cx="285752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4. Составить проект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общеобразовательных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программ 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соответствии с </a:t>
            </a:r>
            <a:r>
              <a:rPr lang="ru-RU" dirty="0" smtClean="0">
                <a:solidFill>
                  <a:schemeClr val="tx1"/>
                </a:solidFill>
              </a:rPr>
              <a:t>ФОП </a:t>
            </a:r>
            <a:r>
              <a:rPr lang="ru-RU" dirty="0" smtClean="0">
                <a:solidFill>
                  <a:schemeClr val="tx1"/>
                </a:solidFill>
              </a:rPr>
              <a:t>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ФГОС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595538" y="1928802"/>
            <a:ext cx="57150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667372" y="1928802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8667768" y="1928802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0960" y="4000504"/>
            <a:ext cx="250033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5. Проконтролировать,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как рабочая группа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соблюдает требования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ФОП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9918" y="4000504"/>
            <a:ext cx="221457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6. Подготовить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педагогов к переходу на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новые требования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38876" y="4000504"/>
            <a:ext cx="221457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7. Ознакомить с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изменениями родителей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10710" y="4000504"/>
            <a:ext cx="221457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8. Издать приказ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 утверждении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ООП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881290" y="4714884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524496" y="4643446"/>
            <a:ext cx="7143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8453454" y="4643446"/>
            <a:ext cx="85725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stCxn id="9" idx="2"/>
          </p:cNvCxnSpPr>
          <p:nvPr/>
        </p:nvCxnSpPr>
        <p:spPr>
          <a:xfrm rot="5400000">
            <a:off x="10275123" y="3250405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0800000">
            <a:off x="1595406" y="3571876"/>
            <a:ext cx="90011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трелка вниз 26"/>
          <p:cNvSpPr/>
          <p:nvPr/>
        </p:nvSpPr>
        <p:spPr>
          <a:xfrm>
            <a:off x="1381092" y="3571876"/>
            <a:ext cx="21431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~PP3452.WAV">
            <a:hlinkClick r:id="" action="ppaction://media"/>
          </p:cNvPr>
          <p:cNvPicPr>
            <a:picLocks noRot="1" noChangeAspect="1"/>
          </p:cNvPicPr>
          <p:nvPr>
            <a:wavAudioFile r:embed="rId1" name="~PP3452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579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Алгоритм действий школы для перехода на ФОП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54" y="4286256"/>
            <a:ext cx="2180128" cy="21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8084" y="1571612"/>
            <a:ext cx="5143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Изучить изменения в законодательстве:</a:t>
            </a:r>
          </a:p>
          <a:p>
            <a:r>
              <a:rPr lang="ru-RU" dirty="0" smtClean="0"/>
              <a:t>-Федеральный закон от 24.09.2022 № 371-ФЗ "О</a:t>
            </a:r>
          </a:p>
          <a:p>
            <a:r>
              <a:rPr lang="ru-RU" dirty="0" smtClean="0"/>
              <a:t>внесении изменений в Федеральный закон "Об</a:t>
            </a:r>
          </a:p>
          <a:p>
            <a:r>
              <a:rPr lang="ru-RU" dirty="0" smtClean="0"/>
              <a:t>образовании в Российской Федерации" и статью 1</a:t>
            </a:r>
          </a:p>
          <a:p>
            <a:r>
              <a:rPr lang="ru-RU" dirty="0" smtClean="0"/>
              <a:t>Федерального закона "Об обязательных </a:t>
            </a:r>
            <a:r>
              <a:rPr lang="ru-RU" dirty="0" smtClean="0"/>
              <a:t>требованиях в </a:t>
            </a:r>
            <a:r>
              <a:rPr lang="ru-RU" dirty="0" smtClean="0"/>
              <a:t>Российской Федерации"</a:t>
            </a:r>
          </a:p>
          <a:p>
            <a:r>
              <a:rPr lang="ru-RU" dirty="0" smtClean="0"/>
              <a:t>-</a:t>
            </a:r>
            <a:r>
              <a:rPr lang="ru-RU" dirty="0" smtClean="0"/>
              <a:t>ФОП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-информационно-методические материалы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53190" y="1500174"/>
            <a:ext cx="5357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Определить перечень работ по переходу на </a:t>
            </a:r>
            <a:r>
              <a:rPr lang="ru-RU" b="1" dirty="0" smtClean="0"/>
              <a:t>ФОП в </a:t>
            </a:r>
            <a:r>
              <a:rPr lang="ru-RU" b="1" dirty="0" smtClean="0"/>
              <a:t>школе.</a:t>
            </a:r>
          </a:p>
          <a:p>
            <a:r>
              <a:rPr lang="ru-RU" dirty="0" smtClean="0"/>
              <a:t>Работа ведется по нескольким направлениям:</a:t>
            </a:r>
          </a:p>
          <a:p>
            <a:r>
              <a:rPr lang="ru-RU" dirty="0" smtClean="0"/>
              <a:t>-организационные мероприятия;</a:t>
            </a:r>
          </a:p>
          <a:p>
            <a:r>
              <a:rPr lang="ru-RU" dirty="0" smtClean="0"/>
              <a:t>-нормативно-правовая работа;</a:t>
            </a:r>
          </a:p>
          <a:p>
            <a:r>
              <a:rPr lang="ru-RU" dirty="0" smtClean="0"/>
              <a:t>-работа с кадрами;</a:t>
            </a:r>
          </a:p>
          <a:p>
            <a:r>
              <a:rPr lang="ru-RU" dirty="0" smtClean="0"/>
              <a:t>-методическое обеспечение;</a:t>
            </a:r>
          </a:p>
          <a:p>
            <a:r>
              <a:rPr lang="ru-RU" dirty="0" smtClean="0"/>
              <a:t>-информационное обеспечение;</a:t>
            </a:r>
          </a:p>
          <a:p>
            <a:r>
              <a:rPr lang="ru-RU" dirty="0" smtClean="0"/>
              <a:t>-финансовое обеспечение</a:t>
            </a:r>
            <a:endParaRPr lang="ru-RU" dirty="0"/>
          </a:p>
        </p:txBody>
      </p:sp>
      <p:pic>
        <p:nvPicPr>
          <p:cNvPr id="7" name="~PP3247.WAV">
            <a:hlinkClick r:id="" action="ppaction://media"/>
          </p:cNvPr>
          <p:cNvPicPr>
            <a:picLocks noRot="1" noChangeAspect="1"/>
          </p:cNvPicPr>
          <p:nvPr>
            <a:wavAudioFile r:embed="rId1" name="~PP3247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734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Алгоритм действий школы для перехода на ФОП</a:t>
            </a:r>
            <a:endParaRPr lang="ru-RU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78" y="4357694"/>
            <a:ext cx="2212981" cy="22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8084" y="185736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3. Создать рабочую группу, которая будет</a:t>
            </a:r>
          </a:p>
          <a:p>
            <a:r>
              <a:rPr lang="ru-RU" b="1" dirty="0" smtClean="0"/>
              <a:t>реализовывать мероприятия из дорожной карты</a:t>
            </a:r>
          </a:p>
          <a:p>
            <a:r>
              <a:rPr lang="ru-RU" b="1" dirty="0" smtClean="0"/>
              <a:t>по переходу на </a:t>
            </a:r>
            <a:r>
              <a:rPr lang="ru-RU" b="1" dirty="0" smtClean="0"/>
              <a:t>ФОП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- в состав рабочей группы входят директор</a:t>
            </a:r>
          </a:p>
          <a:p>
            <a:r>
              <a:rPr lang="ru-RU" dirty="0" smtClean="0"/>
              <a:t>школы и его заместители, руководителей ШМО;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при необходимости </a:t>
            </a:r>
            <a:r>
              <a:rPr lang="ru-RU" dirty="0" smtClean="0"/>
              <a:t>можно включить учителей-</a:t>
            </a:r>
          </a:p>
          <a:p>
            <a:r>
              <a:rPr lang="ru-RU" dirty="0" smtClean="0"/>
              <a:t>предметников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18573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4. Подготовить основные общеобразовательные</a:t>
            </a:r>
          </a:p>
          <a:p>
            <a:r>
              <a:rPr lang="ru-RU" b="1" dirty="0" smtClean="0"/>
              <a:t>программы для каждого уровня образования в</a:t>
            </a:r>
          </a:p>
          <a:p>
            <a:r>
              <a:rPr lang="ru-RU" b="1" dirty="0" smtClean="0"/>
              <a:t>соответствии с ФГОС </a:t>
            </a:r>
            <a:r>
              <a:rPr lang="ru-RU" b="1" dirty="0" smtClean="0"/>
              <a:t>и ФОП:</a:t>
            </a:r>
          </a:p>
          <a:p>
            <a:r>
              <a:rPr lang="ru-RU" dirty="0" smtClean="0"/>
              <a:t>- </a:t>
            </a:r>
            <a:r>
              <a:rPr lang="ru-RU" dirty="0" smtClean="0"/>
              <a:t>разработать новые ООП;</a:t>
            </a:r>
          </a:p>
          <a:p>
            <a:r>
              <a:rPr lang="ru-RU" dirty="0" smtClean="0"/>
              <a:t>- внести изменения в действующие ООП.</a:t>
            </a:r>
            <a:endParaRPr lang="ru-RU" dirty="0"/>
          </a:p>
        </p:txBody>
      </p:sp>
      <p:pic>
        <p:nvPicPr>
          <p:cNvPr id="7" name="~PP3788.WAV">
            <a:hlinkClick r:id="" action="ppaction://media"/>
          </p:cNvPr>
          <p:cNvPicPr>
            <a:picLocks noRot="1" noChangeAspect="1"/>
          </p:cNvPicPr>
          <p:nvPr>
            <a:wavAudioFile r:embed="rId1" name="~PP3788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906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Алгоритм действий школы для перехода на ФОП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678" y="1428736"/>
            <a:ext cx="2570171" cy="25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95274" y="4143380"/>
            <a:ext cx="55007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5. Контролировать выполнение требований</a:t>
            </a:r>
          </a:p>
          <a:p>
            <a:r>
              <a:rPr lang="ru-RU" b="1" dirty="0" smtClean="0"/>
              <a:t>федеральных программ со стороны рабочей</a:t>
            </a:r>
          </a:p>
          <a:p>
            <a:r>
              <a:rPr lang="ru-RU" b="1" dirty="0" smtClean="0"/>
              <a:t>группы:</a:t>
            </a:r>
          </a:p>
          <a:p>
            <a:r>
              <a:rPr lang="ru-RU" dirty="0" smtClean="0"/>
              <a:t>-при разработке </a:t>
            </a:r>
            <a:r>
              <a:rPr lang="ru-RU" dirty="0" smtClean="0"/>
              <a:t>документов члены рабочей</a:t>
            </a:r>
          </a:p>
          <a:p>
            <a:r>
              <a:rPr lang="ru-RU" dirty="0" smtClean="0"/>
              <a:t>группы должны выполнять требования </a:t>
            </a:r>
            <a:r>
              <a:rPr lang="ru-RU" dirty="0" err="1" smtClean="0"/>
              <a:t>учебно</a:t>
            </a:r>
            <a:r>
              <a:rPr lang="ru-RU" dirty="0" smtClean="0"/>
              <a:t>-</a:t>
            </a:r>
          </a:p>
          <a:p>
            <a:r>
              <a:rPr lang="ru-RU" dirty="0" smtClean="0"/>
              <a:t>методических документов для всех уровней</a:t>
            </a:r>
          </a:p>
          <a:p>
            <a:r>
              <a:rPr lang="ru-RU" dirty="0" smtClean="0"/>
              <a:t>образования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по </a:t>
            </a:r>
            <a:r>
              <a:rPr lang="ru-RU" dirty="0" smtClean="0"/>
              <a:t>итогам контроля составляют справку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10248" y="428625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6. Подготовить педагогический коллектив к</a:t>
            </a:r>
          </a:p>
          <a:p>
            <a:r>
              <a:rPr lang="ru-RU" b="1" dirty="0" smtClean="0"/>
              <a:t>переходу на новые ООП: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на </a:t>
            </a:r>
            <a:r>
              <a:rPr lang="ru-RU" dirty="0" smtClean="0"/>
              <a:t>этом этапе важно организовать</a:t>
            </a:r>
          </a:p>
          <a:p>
            <a:r>
              <a:rPr lang="ru-RU" dirty="0" smtClean="0"/>
              <a:t>методическую поддержку </a:t>
            </a:r>
            <a:r>
              <a:rPr lang="ru-RU" dirty="0" smtClean="0"/>
              <a:t>учителей;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 smtClean="0"/>
              <a:t>поясняют </a:t>
            </a:r>
            <a:r>
              <a:rPr lang="ru-RU" dirty="0" smtClean="0"/>
              <a:t>смысл перехода, подробно</a:t>
            </a:r>
          </a:p>
          <a:p>
            <a:r>
              <a:rPr lang="ru-RU" dirty="0" smtClean="0"/>
              <a:t>консультируют об </a:t>
            </a:r>
            <a:r>
              <a:rPr lang="ru-RU" dirty="0" smtClean="0"/>
              <a:t>изменениях </a:t>
            </a:r>
            <a:r>
              <a:rPr lang="ru-RU" dirty="0" smtClean="0"/>
              <a:t>в ООП всех</a:t>
            </a:r>
          </a:p>
          <a:p>
            <a:r>
              <a:rPr lang="ru-RU" dirty="0" smtClean="0"/>
              <a:t>уровней </a:t>
            </a:r>
            <a:r>
              <a:rPr lang="ru-RU" dirty="0" smtClean="0"/>
              <a:t>образования</a:t>
            </a:r>
            <a:endParaRPr lang="ru-RU" dirty="0"/>
          </a:p>
        </p:txBody>
      </p:sp>
      <p:pic>
        <p:nvPicPr>
          <p:cNvPr id="7" name="~PP748.WAV">
            <a:hlinkClick r:id="" action="ppaction://media"/>
          </p:cNvPr>
          <p:cNvPicPr>
            <a:picLocks noRot="1" noChangeAspect="1"/>
          </p:cNvPicPr>
          <p:nvPr>
            <a:wavAudioFile r:embed="rId1" name="~PP748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829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Алгоритм действий школы для перехода на ФОП</a:t>
            </a: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52728" y="4071942"/>
            <a:ext cx="2417761" cy="24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8084" y="1357298"/>
            <a:ext cx="5643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7. Представить изменения в ООП родителям (</a:t>
            </a:r>
            <a:r>
              <a:rPr lang="ru-RU" b="1" dirty="0" smtClean="0"/>
              <a:t>законным представителям</a:t>
            </a:r>
            <a:r>
              <a:rPr lang="ru-RU" b="1" dirty="0" smtClean="0"/>
              <a:t>) обучающихся:</a:t>
            </a:r>
          </a:p>
          <a:p>
            <a:r>
              <a:rPr lang="ru-RU" dirty="0" smtClean="0"/>
              <a:t>- </a:t>
            </a:r>
            <a:r>
              <a:rPr lang="ru-RU" dirty="0" smtClean="0"/>
              <a:t>рассказать </a:t>
            </a:r>
            <a:r>
              <a:rPr lang="ru-RU" dirty="0" smtClean="0"/>
              <a:t>обо всех изменениях нужно до конца</a:t>
            </a:r>
          </a:p>
          <a:p>
            <a:r>
              <a:rPr lang="ru-RU" dirty="0" smtClean="0"/>
              <a:t>2022/2023 учебного года: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лучше </a:t>
            </a:r>
            <a:r>
              <a:rPr lang="ru-RU" dirty="0" smtClean="0"/>
              <a:t>всего это сделать в рамках общешкольного</a:t>
            </a:r>
          </a:p>
          <a:p>
            <a:r>
              <a:rPr lang="ru-RU" dirty="0" smtClean="0"/>
              <a:t>родительского </a:t>
            </a:r>
            <a:r>
              <a:rPr lang="ru-RU" dirty="0" smtClean="0"/>
              <a:t>собрания;</a:t>
            </a:r>
            <a:endParaRPr lang="ru-RU" dirty="0" smtClean="0"/>
          </a:p>
          <a:p>
            <a:r>
              <a:rPr lang="ru-RU" dirty="0" smtClean="0"/>
              <a:t>- до родителей необходимо донести, какие изменения</a:t>
            </a:r>
          </a:p>
          <a:p>
            <a:r>
              <a:rPr lang="ru-RU" dirty="0" smtClean="0"/>
              <a:t>коснутся их и детей, а также для чего необходимо</a:t>
            </a:r>
          </a:p>
          <a:p>
            <a:r>
              <a:rPr lang="ru-RU" dirty="0" smtClean="0"/>
              <a:t>такое </a:t>
            </a:r>
            <a:r>
              <a:rPr lang="ru-RU" dirty="0" smtClean="0"/>
              <a:t>нововведение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67438" y="2357430"/>
            <a:ext cx="5738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8. Утвердить изменения в ООП:</a:t>
            </a:r>
          </a:p>
          <a:p>
            <a:r>
              <a:rPr lang="ru-RU" dirty="0" smtClean="0"/>
              <a:t>Запланировать </a:t>
            </a:r>
            <a:r>
              <a:rPr lang="ru-RU" dirty="0" smtClean="0"/>
              <a:t>в повестке педагогического</a:t>
            </a:r>
          </a:p>
          <a:p>
            <a:r>
              <a:rPr lang="ru-RU" dirty="0" smtClean="0"/>
              <a:t>совета вопросы о работе с ООП:</a:t>
            </a:r>
          </a:p>
          <a:p>
            <a:r>
              <a:rPr lang="ru-RU" dirty="0" smtClean="0"/>
              <a:t>- выступить необходимо как минимум два </a:t>
            </a:r>
            <a:r>
              <a:rPr lang="ru-RU" dirty="0" smtClean="0"/>
              <a:t>раза;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 smtClean="0"/>
              <a:t>на августовском педсовете </a:t>
            </a:r>
            <a:r>
              <a:rPr lang="ru-RU" dirty="0" smtClean="0"/>
              <a:t> </a:t>
            </a:r>
            <a:r>
              <a:rPr lang="ru-RU" dirty="0" smtClean="0"/>
              <a:t>придет</a:t>
            </a:r>
          </a:p>
          <a:p>
            <a:r>
              <a:rPr lang="ru-RU" dirty="0" smtClean="0"/>
              <a:t>время утверждать изменения перед новым</a:t>
            </a:r>
          </a:p>
          <a:p>
            <a:r>
              <a:rPr lang="ru-RU" dirty="0" smtClean="0"/>
              <a:t>учебным </a:t>
            </a:r>
            <a:r>
              <a:rPr lang="ru-RU" dirty="0" smtClean="0"/>
              <a:t>годом;</a:t>
            </a:r>
          </a:p>
          <a:p>
            <a:r>
              <a:rPr lang="ru-RU" dirty="0" smtClean="0"/>
              <a:t>-</a:t>
            </a:r>
            <a:r>
              <a:rPr lang="ru-RU" dirty="0" smtClean="0"/>
              <a:t> </a:t>
            </a:r>
            <a:r>
              <a:rPr lang="ru-RU" dirty="0" smtClean="0"/>
              <a:t>необходимо начинать работу по</a:t>
            </a:r>
          </a:p>
          <a:p>
            <a:r>
              <a:rPr lang="ru-RU" dirty="0" smtClean="0"/>
              <a:t>приведению ООП в соответствие с </a:t>
            </a:r>
            <a:r>
              <a:rPr lang="ru-RU" dirty="0" smtClean="0"/>
              <a:t>ФОП уже сегодня.</a:t>
            </a:r>
            <a:endParaRPr lang="ru-RU" dirty="0" smtClean="0"/>
          </a:p>
          <a:p>
            <a:r>
              <a:rPr lang="ru-RU" dirty="0" smtClean="0"/>
              <a:t>Утвердить </a:t>
            </a:r>
            <a:r>
              <a:rPr lang="ru-RU" dirty="0" smtClean="0"/>
              <a:t>изменения в ООП можно одним из</a:t>
            </a:r>
          </a:p>
          <a:p>
            <a:r>
              <a:rPr lang="ru-RU" dirty="0" smtClean="0"/>
              <a:t>способов:</a:t>
            </a:r>
          </a:p>
          <a:p>
            <a:r>
              <a:rPr lang="ru-RU" dirty="0" smtClean="0"/>
              <a:t>- отдельным приказом для каждого уровня</a:t>
            </a:r>
          </a:p>
          <a:p>
            <a:r>
              <a:rPr lang="ru-RU" dirty="0" smtClean="0"/>
              <a:t>образования;</a:t>
            </a:r>
          </a:p>
          <a:p>
            <a:r>
              <a:rPr lang="ru-RU" dirty="0" smtClean="0"/>
              <a:t>- единым приказом сразу для трех уровней</a:t>
            </a:r>
            <a:endParaRPr lang="ru-RU" dirty="0"/>
          </a:p>
        </p:txBody>
      </p:sp>
      <p:pic>
        <p:nvPicPr>
          <p:cNvPr id="7" name="~PP1543.WAV">
            <a:hlinkClick r:id="" action="ppaction://media"/>
          </p:cNvPr>
          <p:cNvPicPr>
            <a:picLocks noRot="1" noChangeAspect="1"/>
          </p:cNvPicPr>
          <p:nvPr>
            <a:wavAudioFile r:embed="rId1" name="~PP1543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86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58823AD-D428-460A-994F-C3E28E4A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Вставьте заголовок слайда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7062D2-87BA-47CB-AA8D-848BE686EE02}"/>
              </a:ext>
            </a:extLst>
          </p:cNvPr>
          <p:cNvSpPr txBox="1"/>
          <p:nvPr/>
        </p:nvSpPr>
        <p:spPr>
          <a:xfrm>
            <a:off x="4275181" y="3204000"/>
            <a:ext cx="3641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accent4"/>
                </a:solidFill>
              </a:rPr>
              <a:t>СПАСИБО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291C9CB-97EF-4869-9943-D47D8C1392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6000" y="5083790"/>
            <a:ext cx="476176" cy="476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90E789E-9521-4149-8E06-223B8EDFE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66001" y="5083790"/>
            <a:ext cx="476176" cy="476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901D014-EF1E-43AF-92AE-4BF16EB410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76000" y="5083790"/>
            <a:ext cx="476176" cy="476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DC8E9F6-ED53-4B6A-8979-B6CF3385AB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086000" y="5083790"/>
            <a:ext cx="476176" cy="476176"/>
          </a:xfrm>
          <a:prstGeom prst="rect">
            <a:avLst/>
          </a:prstGeom>
        </p:spPr>
      </p:pic>
      <p:pic>
        <p:nvPicPr>
          <p:cNvPr id="10" name="~PP2730.WAV">
            <a:hlinkClick r:id="" action="ppaction://media"/>
          </p:cNvPr>
          <p:cNvPicPr>
            <a:picLocks noRot="1" noChangeAspect="1"/>
          </p:cNvPicPr>
          <p:nvPr>
            <a:wavAudioFile r:embed="rId1" name="~PP2730.WAV"/>
          </p:nvPr>
        </p:nvPicPr>
        <p:blipFill>
          <a:blip r:embed="rId11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48142"/>
      </p:ext>
    </p:extLst>
  </p:cSld>
  <p:clrMapOvr>
    <a:masterClrMapping/>
  </p:clrMapOvr>
  <p:transition spd="med" advTm="298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50ECA6-2C10-42CC-8823-AE342109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Нормативные правовые основания перехода на ФОП</a:t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ФЗ «Об образовании в РФ»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A69E54-D44B-4DB4-89D6-039D8E202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74" y="1854000"/>
            <a:ext cx="4143404" cy="391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Изменения,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внесенные в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Федеральный закон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N 273-ФЗ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8612" y="1714488"/>
            <a:ext cx="771530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Введены единые для Российской Федерации ФОП, которые разрабатываются и утверждаются </a:t>
            </a:r>
            <a:r>
              <a:rPr lang="ru-RU" sz="1400" dirty="0" err="1" smtClean="0"/>
              <a:t>Минпросвещения</a:t>
            </a:r>
            <a:r>
              <a:rPr lang="ru-RU" sz="1400" dirty="0" smtClean="0"/>
              <a:t> России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38612" y="2357430"/>
            <a:ext cx="771530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Термин "примерные образовательные программы" на уровне начального общего, основного общего и среднего общего образования исключен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38612" y="3071810"/>
            <a:ext cx="7715304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Федеральная основная общеобразовательная программа…&lt;определяющая единые для Российской Федерации базовые объем и содержание образования определенного уровня и (или) определенной направленности, планируемые результаты освоения образовательной программы&gt;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38612" y="4000504"/>
            <a:ext cx="7715304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разрабатывают образовательные программы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38612" y="5357826"/>
            <a:ext cx="7643866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федеральных основных общеобразовательных программ </a:t>
            </a:r>
            <a:endParaRPr lang="ru-RU" sz="1400" dirty="0"/>
          </a:p>
        </p:txBody>
      </p:sp>
      <p:pic>
        <p:nvPicPr>
          <p:cNvPr id="9" name="~PP2840.WAV">
            <a:hlinkClick r:id="" action="ppaction://media"/>
          </p:cNvPr>
          <p:cNvPicPr>
            <a:picLocks noRot="1" noChangeAspect="1"/>
          </p:cNvPicPr>
          <p:nvPr>
            <a:wavAudioFile r:embed="rId1" name="~PP2840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430929"/>
      </p:ext>
    </p:extLst>
  </p:cSld>
  <p:clrMapOvr>
    <a:masterClrMapping/>
  </p:clrMapOvr>
  <p:transition spd="med" advTm="214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Утверждены ФОП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9563" y="2033588"/>
          <a:ext cx="11666538" cy="422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3269"/>
                <a:gridCol w="5833269"/>
              </a:tblGrid>
              <a:tr h="7362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Уровни общего образования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Нормативный правовой акт, утвердивший программу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36286">
                <a:tc>
                  <a:txBody>
                    <a:bodyPr/>
                    <a:lstStyle/>
                    <a:p>
                      <a:r>
                        <a:rPr lang="ru-RU" dirty="0" smtClean="0"/>
                        <a:t>Начальное общее образование (1 - 4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Приказ </a:t>
                      </a:r>
                      <a:r>
                        <a:rPr lang="ru-RU" dirty="0" err="1" smtClean="0"/>
                        <a:t>Минпросвещения</a:t>
                      </a:r>
                      <a:r>
                        <a:rPr lang="ru-RU" dirty="0" smtClean="0"/>
                        <a:t> России от 16.11.2022 N 992</a:t>
                      </a:r>
                      <a:endParaRPr lang="ru-RU" dirty="0"/>
                    </a:p>
                  </a:txBody>
                  <a:tcPr/>
                </a:tc>
              </a:tr>
              <a:tr h="736286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Основное общее образование (5 - 9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Приказ </a:t>
                      </a:r>
                      <a:r>
                        <a:rPr lang="ru-RU" dirty="0" err="1" smtClean="0"/>
                        <a:t>Минпросвещения</a:t>
                      </a:r>
                      <a:r>
                        <a:rPr lang="ru-RU" dirty="0" smtClean="0"/>
                        <a:t> России от 16.11.2022 N 993 </a:t>
                      </a:r>
                      <a:endParaRPr lang="ru-RU" dirty="0"/>
                    </a:p>
                  </a:txBody>
                  <a:tcPr/>
                </a:tc>
              </a:tr>
              <a:tr h="736286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Среднее общее образование (10 - 11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Приказ </a:t>
                      </a:r>
                      <a:r>
                        <a:rPr lang="ru-RU" dirty="0" err="1" smtClean="0"/>
                        <a:t>Минпросвещения</a:t>
                      </a:r>
                      <a:r>
                        <a:rPr lang="ru-RU" dirty="0" smtClean="0"/>
                        <a:t> России от 23.11.2022 N 1014 </a:t>
                      </a:r>
                      <a:endParaRPr lang="ru-RU" dirty="0"/>
                    </a:p>
                  </a:txBody>
                  <a:tcPr/>
                </a:tc>
              </a:tr>
              <a:tr h="736286"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Федеральная адаптированная основная общеобразовательная программа обучающихся с умственной отсталостью (интеллектуальными нарушениями)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Приказ </a:t>
                      </a:r>
                      <a:r>
                        <a:rPr lang="ru-RU" dirty="0" err="1" smtClean="0"/>
                        <a:t>Минпросвещения</a:t>
                      </a:r>
                      <a:r>
                        <a:rPr lang="ru-RU" dirty="0" smtClean="0"/>
                        <a:t> России от 24.11.2022 N 1026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3618.WAV">
            <a:hlinkClick r:id="" action="ppaction://media"/>
          </p:cNvPr>
          <p:cNvPicPr>
            <a:picLocks noRot="1" noChangeAspect="1"/>
          </p:cNvPicPr>
          <p:nvPr>
            <a:wavAudioFile r:embed="rId1" name="~PP3618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744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63255"/>
            <a:ext cx="1016271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Нормативные правовые основания перехода на ФОП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522" y="1357298"/>
            <a:ext cx="11667078" cy="51435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31 мая 2021 г. №286 «Об утверждении федерального государственного образовательного стандарта начального общего образования»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Приказ Министерства просвещения Российской Федерации от 18 июля 2022 г. №569 «О внесении изменений в федеральный государственный образовательный стандарт начального общего образования, утвержденный приказом Министерства просвещения Российской Федерации от 31 мая 2021 г. №286»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31 мая 2021 г. №287 «Об утверждении федерального государственного образовательного стандарта основного общего образования»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18 июля 2022 г. №568 «О внесении изменений в федеральный государственный образовательный стандарт основного общего образования, утвержденный приказом Министерства просвещения Российской Федерации от 31 мая 2021 г. №287»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12 августа 2022 г. №732 «О внесении изменений в федеральный государственный образовательный стандарт среднего общего образования, утвержденный приказом Министерства образования и науки Российской Федерации от 17 мая 2012 г. №413»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8 ноября 2022 г. №955 «О внесении изменений в некоторые приказы Министерства образования и науки Российской Федерации и Министерства просвещения Российской Федерации, касающиеся федеральных государственных образовательных стандартов общего образования и образования обучающихся с ограниченными возможностями здоровья и умственной отсталостью (интеллектуальными нарушениями)»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~PP2111.WAV">
            <a:hlinkClick r:id="" action="ppaction://media"/>
          </p:cNvPr>
          <p:cNvPicPr>
            <a:picLocks noRot="1" noChangeAspect="1"/>
          </p:cNvPicPr>
          <p:nvPr>
            <a:wavAudioFile r:embed="rId1" name="~PP2111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394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Нормативные правовые основания перехода на ФОП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46" y="1500174"/>
            <a:ext cx="11809954" cy="50006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22 марта 2021 г. №115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начального общего, основного общего и среднего общего образования» (с изменениями и дополнениями)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Приказ Министерства просвещения Российской Федерации от 23 августа 2021 г. №590 «Об утверждении перечня средств обучения и воспитания, соответствующих современным условиям обучения, необходимых при оснащении общеобразовательных организаций в целях реализации мероприятий, предусмотренных подпунктом «г» пункта 5 приложения № 3 к государственной программе Российской Федерации «Развитие образования» и подпунктом «б» пункта 8 приложения № 27 к государственной программе Российской Федерации «Развитие образования», критериев его формирования и требований к функциональному оснащению общеобразовательных организаций, а также определении норматива стоимости оснащения одного места обучающегося указанными средствами обучения и воспитания»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2 августа 2022 г. №653 «Об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Приказ Министерства просвещения Российской Федерации от 21 сентября 2022 г. №858 «Об утверждении федерального перечня учебников допущенных к использованию при реализации имеющих государственную аккредитацию образовательных программ начального общего основного общего среднего общего образования организациями осуществляющими образовательную деятельность и установления предельного срока использования исключенных учебников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~PP4028.WAV">
            <a:hlinkClick r:id="" action="ppaction://media"/>
          </p:cNvPr>
          <p:cNvPicPr>
            <a:picLocks noRot="1" noChangeAspect="1"/>
          </p:cNvPicPr>
          <p:nvPr>
            <a:wavAudioFile r:embed="rId1" name="~PP4028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00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Нормативные правовые основания перехода на ФОП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46" y="1428736"/>
            <a:ext cx="11809954" cy="521497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11 ноября 2021 г. №03-1899 «Об обеспечении учебными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изданиями</a:t>
            </a:r>
            <a:r>
              <a:rPr lang="ru-RU" sz="1600" dirty="0" smtClean="0">
                <a:solidFill>
                  <a:schemeClr val="tx1"/>
                </a:solidFill>
              </a:rPr>
              <a:t>, (учебниками и учебными пособиями) обучающихся в 2022/23 учебном году»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15 февраля 2022 г. №АЗ-113-03 «О методических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рекомендациях </a:t>
            </a:r>
            <a:r>
              <a:rPr lang="ru-RU" sz="1600" dirty="0" smtClean="0">
                <a:solidFill>
                  <a:schemeClr val="tx1"/>
                </a:solidFill>
              </a:rPr>
              <a:t>по введению обновленных ФГОС»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11 мая 2022 г. №АЗ-686-03 «О разработке рабочих программ»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5 июля 2022 г. №ТВ-1290/03 «О направлении методических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рекомендаций</a:t>
            </a:r>
            <a:r>
              <a:rPr lang="ru-RU" sz="1600" dirty="0" smtClean="0">
                <a:solidFill>
                  <a:schemeClr val="tx1"/>
                </a:solidFill>
              </a:rPr>
              <a:t>» (вместе с «Информационно-методическим письмом об организации внеурочной деятельности в рамках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реализации </a:t>
            </a:r>
            <a:r>
              <a:rPr lang="ru-RU" sz="1600" dirty="0" smtClean="0">
                <a:solidFill>
                  <a:schemeClr val="tx1"/>
                </a:solidFill>
              </a:rPr>
              <a:t>обновленных федеральных государственных образовательных стандартов начального общего и основного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общего </a:t>
            </a:r>
            <a:r>
              <a:rPr lang="ru-RU" sz="1600" dirty="0" smtClean="0">
                <a:solidFill>
                  <a:schemeClr val="tx1"/>
                </a:solidFill>
              </a:rPr>
              <a:t>образования»)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ФГАОУ ДПО «Академия </a:t>
            </a:r>
            <a:r>
              <a:rPr lang="ru-RU" sz="1600" dirty="0" err="1" smtClean="0">
                <a:solidFill>
                  <a:schemeClr val="tx1"/>
                </a:solidFill>
              </a:rPr>
              <a:t>Минпросвещения</a:t>
            </a:r>
            <a:r>
              <a:rPr lang="ru-RU" sz="1600" dirty="0" smtClean="0">
                <a:solidFill>
                  <a:schemeClr val="tx1"/>
                </a:solidFill>
              </a:rPr>
              <a:t> России» от 9 августа 2022 г. №2353 «О направлении методических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рекомендаций </a:t>
            </a:r>
            <a:r>
              <a:rPr lang="ru-RU" sz="1600" dirty="0" smtClean="0">
                <a:solidFill>
                  <a:schemeClr val="tx1"/>
                </a:solidFill>
              </a:rPr>
              <a:t>для методических служб по сопровождению учителей в процессе реализации ФГОС НОО и ФГОС ООО»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17 ноября 2022 г. №03-1889 «О направлении информации»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21 декабря 2022 г. №ТВ-2859/03 «Об отмене методических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рекомендаций </a:t>
            </a:r>
            <a:r>
              <a:rPr lang="ru-RU" sz="1600" dirty="0" smtClean="0">
                <a:solidFill>
                  <a:schemeClr val="tx1"/>
                </a:solidFill>
              </a:rPr>
              <a:t>по введению дополнительного часа физической культуры»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13 января 2023 г. №03-49 «О направлении методических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рекомендаций </a:t>
            </a:r>
            <a:r>
              <a:rPr lang="ru-RU" sz="1600" dirty="0" smtClean="0">
                <a:solidFill>
                  <a:schemeClr val="tx1"/>
                </a:solidFill>
              </a:rPr>
              <a:t>по системе оценки достижения обучающимися планируемых результатов освоения программ начального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общего</a:t>
            </a:r>
            <a:r>
              <a:rPr lang="ru-RU" sz="1600" dirty="0" smtClean="0">
                <a:solidFill>
                  <a:schemeClr val="tx1"/>
                </a:solidFill>
              </a:rPr>
              <a:t>, основного общего и среднего общего образования»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Министерства просвещения Российской Федерации от 16 января 2023 г. №03-68 «О </a:t>
            </a:r>
            <a:r>
              <a:rPr lang="ru-RU" sz="1600" dirty="0" smtClean="0">
                <a:solidFill>
                  <a:schemeClr val="tx1"/>
                </a:solidFill>
              </a:rPr>
              <a:t>направлении </a:t>
            </a:r>
            <a:r>
              <a:rPr lang="ru-RU" sz="1600" dirty="0" smtClean="0">
                <a:solidFill>
                  <a:schemeClr val="tx1"/>
                </a:solidFill>
              </a:rPr>
              <a:t>информации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Письмо </a:t>
            </a:r>
            <a:r>
              <a:rPr lang="ru-RU" sz="1600" dirty="0" err="1" smtClean="0">
                <a:solidFill>
                  <a:schemeClr val="tx1"/>
                </a:solidFill>
              </a:rPr>
              <a:t>Минпросвещения</a:t>
            </a:r>
            <a:r>
              <a:rPr lang="ru-RU" sz="1600" dirty="0" smtClean="0">
                <a:solidFill>
                  <a:schemeClr val="tx1"/>
                </a:solidFill>
              </a:rPr>
              <a:t> России от 03.03.2023 № 03-327 «О направлении информации»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~PP2745.WAV">
            <a:hlinkClick r:id="" action="ppaction://media"/>
          </p:cNvPr>
          <p:cNvPicPr>
            <a:picLocks noRot="1" noChangeAspect="1"/>
          </p:cNvPicPr>
          <p:nvPr>
            <a:wavAudioFile r:embed="rId1" name="~PP2745.WAV"/>
          </p:nvPr>
        </p:nvPicPr>
        <p:blipFill>
          <a:blip r:embed="rId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50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Направления работы для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руководителя школы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по переходу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ФОП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22" y="3071810"/>
            <a:ext cx="2357454" cy="23574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80960" y="17144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1.  Работа</a:t>
            </a:r>
          </a:p>
          <a:p>
            <a:r>
              <a:rPr lang="ru-RU" sz="2400" dirty="0" smtClean="0"/>
              <a:t>с управленческой </a:t>
            </a:r>
            <a:endParaRPr lang="ru-RU" sz="2400" dirty="0" smtClean="0"/>
          </a:p>
          <a:p>
            <a:r>
              <a:rPr lang="ru-RU" sz="2400" dirty="0" smtClean="0"/>
              <a:t>командой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16" y="3714752"/>
            <a:ext cx="2357425" cy="23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67240" y="2357430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2. Работа</a:t>
            </a:r>
          </a:p>
          <a:p>
            <a:r>
              <a:rPr lang="ru-RU" sz="2400" dirty="0" smtClean="0"/>
              <a:t>с педагогическим коллективом</a:t>
            </a:r>
            <a:endParaRPr lang="ru-RU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53586" y="3214686"/>
            <a:ext cx="2328844" cy="232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8667768" y="1857364"/>
            <a:ext cx="3524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Работа с родителями</a:t>
            </a:r>
          </a:p>
          <a:p>
            <a:r>
              <a:rPr lang="ru-RU" sz="2400" dirty="0" smtClean="0"/>
              <a:t>(законными представителями)</a:t>
            </a:r>
            <a:endParaRPr lang="ru-RU" sz="2400" dirty="0"/>
          </a:p>
        </p:txBody>
      </p:sp>
      <p:pic>
        <p:nvPicPr>
          <p:cNvPr id="12" name="~PP2044.WAV">
            <a:hlinkClick r:id="" action="ppaction://media"/>
          </p:cNvPr>
          <p:cNvPicPr>
            <a:picLocks noRot="1" noChangeAspect="1"/>
          </p:cNvPicPr>
          <p:nvPr>
            <a:wavAudioFile r:embed="rId1" name="~PP2044.WAV"/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79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1. 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Работа с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управленческой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командой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46" y="1357298"/>
            <a:ext cx="11809954" cy="477466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Четкое </a:t>
            </a:r>
            <a:r>
              <a:rPr lang="ru-RU" dirty="0" smtClean="0">
                <a:solidFill>
                  <a:schemeClr val="tx1"/>
                </a:solidFill>
              </a:rPr>
              <a:t>понимание структуры ФОП, требований ФГОС к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структуре </a:t>
            </a:r>
            <a:r>
              <a:rPr lang="ru-RU" dirty="0" smtClean="0">
                <a:solidFill>
                  <a:schemeClr val="tx1"/>
                </a:solidFill>
              </a:rPr>
              <a:t>ООП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Обзор </a:t>
            </a:r>
            <a:r>
              <a:rPr lang="ru-RU" dirty="0" smtClean="0">
                <a:solidFill>
                  <a:schemeClr val="tx1"/>
                </a:solidFill>
              </a:rPr>
              <a:t>изменений: федеральные образовательные программы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(</a:t>
            </a:r>
            <a:r>
              <a:rPr lang="ru-RU" dirty="0" smtClean="0">
                <a:solidFill>
                  <a:schemeClr val="tx1"/>
                </a:solidFill>
              </a:rPr>
              <a:t>ФОП) и примерные основные образовательные программы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Сравниваем</a:t>
            </a:r>
            <a:r>
              <a:rPr lang="ru-RU" dirty="0" smtClean="0">
                <a:solidFill>
                  <a:schemeClr val="tx1"/>
                </a:solidFill>
              </a:rPr>
              <a:t>: федеральные образовательные программы (ФОП)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  и </a:t>
            </a:r>
            <a:r>
              <a:rPr lang="ru-RU" dirty="0" smtClean="0">
                <a:solidFill>
                  <a:schemeClr val="tx1"/>
                </a:solidFill>
              </a:rPr>
              <a:t>ФГОС НОО-2021, ФГОС НОО второго поколения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48" y="4143380"/>
            <a:ext cx="2357454" cy="23574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957.WAV">
            <a:hlinkClick r:id="" action="ppaction://media"/>
          </p:cNvPr>
          <p:cNvPicPr>
            <a:picLocks noRot="1" noChangeAspect="1"/>
          </p:cNvPicPr>
          <p:nvPr>
            <a:wavAudioFile r:embed="rId1" name="~PP3957.WAV"/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919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2907</Words>
  <Application>Microsoft Office PowerPoint</Application>
  <PresentationFormat>Произвольный</PresentationFormat>
  <Paragraphs>414</Paragraphs>
  <Slides>25</Slides>
  <Notes>0</Notes>
  <HiddenSlides>0</HiddenSlides>
  <MMClips>25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Федеральная образовательная программа НОО  Носова Лариса Александровна старший преподаватель центра дошкольного  и начального образования  ГАУ ДПО «БИПКРО»</vt:lpstr>
      <vt:lpstr>ПЛАН</vt:lpstr>
      <vt:lpstr>Нормативные правовые основания перехода на ФОП ФЗ «Об образовании в РФ»</vt:lpstr>
      <vt:lpstr>Утверждены ФОП</vt:lpstr>
      <vt:lpstr>Нормативные правовые основания перехода на ФОП</vt:lpstr>
      <vt:lpstr>Нормативные правовые основания перехода на ФОП</vt:lpstr>
      <vt:lpstr>Нормативные правовые основания перехода на ФОП</vt:lpstr>
      <vt:lpstr>Направления работы для руководителя школы по переходу на ФОП</vt:lpstr>
      <vt:lpstr>1.  Работа с управленческой командой </vt:lpstr>
      <vt:lpstr>1.  Работа с управленческой командой</vt:lpstr>
      <vt:lpstr>1.  Работа с управленческой командой </vt:lpstr>
      <vt:lpstr>1.  Работа с управленческой командой</vt:lpstr>
      <vt:lpstr>2. Работа с педагогическим коллективом </vt:lpstr>
      <vt:lpstr>  2. Работа с педагогическим коллективом  </vt:lpstr>
      <vt:lpstr>2. Работа с педагогическим коллективом</vt:lpstr>
      <vt:lpstr>3. Работа с родителями  (законными представителями)</vt:lpstr>
      <vt:lpstr>3. Работа с родителями  (законными представителями)</vt:lpstr>
      <vt:lpstr>Критерии готовности к введению ФОП (письмо Минпросвещения от 03.03.2023 № 03-327)</vt:lpstr>
      <vt:lpstr>Критерии готовности к введению ФОП (письмо Минпросвещения от 03.03.2023 № 03-327)</vt:lpstr>
      <vt:lpstr>Алгоритм действий школы для перехода на ФОП</vt:lpstr>
      <vt:lpstr>Алгоритм действий школы для перехода на ФОП</vt:lpstr>
      <vt:lpstr>Алгоритм действий школы для перехода на ФОП</vt:lpstr>
      <vt:lpstr>Алгоритм действий школы для перехода на ФОП</vt:lpstr>
      <vt:lpstr>Алгоритм действий школы для перехода на ФОП</vt:lpstr>
      <vt:lpstr>Вставьте заголовок слайда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PC</cp:lastModifiedBy>
  <cp:revision>45</cp:revision>
  <dcterms:created xsi:type="dcterms:W3CDTF">2020-07-05T17:04:43Z</dcterms:created>
  <dcterms:modified xsi:type="dcterms:W3CDTF">2023-04-17T19:39:35Z</dcterms:modified>
</cp:coreProperties>
</file>