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8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56" r:id="rId14"/>
    <p:sldId id="263" r:id="rId15"/>
    <p:sldId id="264" r:id="rId16"/>
    <p:sldId id="272" r:id="rId17"/>
    <p:sldId id="267" r:id="rId18"/>
    <p:sldId id="278" r:id="rId19"/>
    <p:sldId id="279" r:id="rId20"/>
    <p:sldId id="282" r:id="rId21"/>
    <p:sldId id="283" r:id="rId22"/>
    <p:sldId id="284" r:id="rId23"/>
    <p:sldId id="285" r:id="rId24"/>
    <p:sldId id="266" r:id="rId25"/>
    <p:sldId id="274" r:id="rId26"/>
    <p:sldId id="281" r:id="rId27"/>
    <p:sldId id="275" r:id="rId28"/>
    <p:sldId id="276" r:id="rId29"/>
    <p:sldId id="280" r:id="rId30"/>
    <p:sldId id="286" r:id="rId31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54" autoAdjust="0"/>
    <p:restoredTop sz="94660"/>
  </p:normalViewPr>
  <p:slideViewPr>
    <p:cSldViewPr>
      <p:cViewPr varScale="1">
        <p:scale>
          <a:sx n="110" d="100"/>
          <a:sy n="110" d="100"/>
        </p:scale>
        <p:origin x="-1074" y="-90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466BA-4CE2-4387-93E7-D1D338E92533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A8873-1A69-40E8-B999-42524AC56A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71CB-9676-4648-A810-A3795DE2011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61" y="1436921"/>
            <a:ext cx="5041587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577" y="5096664"/>
            <a:ext cx="3869359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7148722" y="5422166"/>
            <a:ext cx="652647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7999981" y="3463631"/>
            <a:ext cx="2813129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9784143" y="4566101"/>
            <a:ext cx="1023980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9518213" y="-1687"/>
            <a:ext cx="1282787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5791179" y="-12701"/>
            <a:ext cx="4410986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5775395" y="-12701"/>
            <a:ext cx="44559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577" y="3425365"/>
            <a:ext cx="3215333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/>
        </p:nvSpPr>
        <p:spPr>
          <a:xfrm>
            <a:off x="793550" y="3124629"/>
            <a:ext cx="1912115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/>
        </p:nvSpPr>
        <p:spPr>
          <a:xfrm>
            <a:off x="-6924" y="5057880"/>
            <a:ext cx="633541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88561" y="1"/>
            <a:ext cx="6720655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6910" y="1"/>
            <a:ext cx="6151066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90" y="453051"/>
            <a:ext cx="931616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7711720" y="5422906"/>
            <a:ext cx="652582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8557651" y="3776986"/>
            <a:ext cx="2250281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0386" y="3955667"/>
            <a:ext cx="3869359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386" y="4633363"/>
            <a:ext cx="3869359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0386" y="4892978"/>
            <a:ext cx="3869359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86" y="5334301"/>
            <a:ext cx="3869359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86" y="5593916"/>
            <a:ext cx="3869359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798210" y="1561558"/>
            <a:ext cx="2634681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/>
        </p:nvSpPr>
        <p:spPr>
          <a:xfrm>
            <a:off x="6354309" y="-12694"/>
            <a:ext cx="4410551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61" y="1436921"/>
            <a:ext cx="5041587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7148722" y="5422166"/>
            <a:ext cx="652647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7999981" y="3463631"/>
            <a:ext cx="2813129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9784143" y="4566101"/>
            <a:ext cx="1023980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9518213" y="-1687"/>
            <a:ext cx="1282787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5791179" y="-12701"/>
            <a:ext cx="4410986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5775395" y="-12701"/>
            <a:ext cx="44559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/>
        </p:nvSpPr>
        <p:spPr>
          <a:xfrm>
            <a:off x="793550" y="3124629"/>
            <a:ext cx="1912115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/>
        </p:nvSpPr>
        <p:spPr>
          <a:xfrm>
            <a:off x="-6924" y="5057880"/>
            <a:ext cx="633541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062" y="3429000"/>
            <a:ext cx="3215333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/>
        </p:nvSpPr>
        <p:spPr>
          <a:xfrm>
            <a:off x="7086456" y="1645349"/>
            <a:ext cx="371804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/>
        </p:nvSpPr>
        <p:spPr>
          <a:xfrm>
            <a:off x="10796850" y="2632657"/>
            <a:ext cx="4502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91" y="793174"/>
            <a:ext cx="8101013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005" y="1877053"/>
            <a:ext cx="6062717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800199" y="1550951"/>
            <a:ext cx="290016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455118" y="4662943"/>
            <a:ext cx="7346232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463883" y="4665643"/>
            <a:ext cx="7332967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0796850" y="4665641"/>
            <a:ext cx="4502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459793" y="4922856"/>
            <a:ext cx="734155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93" y="1825625"/>
            <a:ext cx="9316164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65126"/>
            <a:ext cx="8018194" cy="94549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/>
        </p:nvSpPr>
        <p:spPr>
          <a:xfrm>
            <a:off x="742593" y="1492524"/>
            <a:ext cx="5451981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65126"/>
            <a:ext cx="8018194" cy="94549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/>
        </p:nvSpPr>
        <p:spPr>
          <a:xfrm>
            <a:off x="742593" y="1492524"/>
            <a:ext cx="5451981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001" y="1825624"/>
            <a:ext cx="456947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001" y="2323460"/>
            <a:ext cx="456947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8184" y="1828800"/>
            <a:ext cx="4591981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8184" y="2323460"/>
            <a:ext cx="4591981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65126"/>
            <a:ext cx="8018194" cy="94549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/>
        </p:nvSpPr>
        <p:spPr>
          <a:xfrm>
            <a:off x="742593" y="1492524"/>
            <a:ext cx="5451981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593" y="1825625"/>
            <a:ext cx="4590574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1137" y="1825624"/>
            <a:ext cx="4590574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7047" y="532519"/>
            <a:ext cx="5684303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46294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/>
        </p:nvSpPr>
        <p:spPr>
          <a:xfrm>
            <a:off x="9225956" y="4433244"/>
            <a:ext cx="1579271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/>
        </p:nvSpPr>
        <p:spPr>
          <a:xfrm>
            <a:off x="786343" y="2045664"/>
            <a:ext cx="3353551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/>
        </p:nvSpPr>
        <p:spPr>
          <a:xfrm>
            <a:off x="9228759" y="4161026"/>
            <a:ext cx="1581514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/>
        </p:nvSpPr>
        <p:spPr>
          <a:xfrm>
            <a:off x="7625344" y="4437666"/>
            <a:ext cx="3185463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99" y="457200"/>
            <a:ext cx="348371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999" y="2356700"/>
            <a:ext cx="348371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46294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/>
        </p:nvSpPr>
        <p:spPr>
          <a:xfrm>
            <a:off x="9225956" y="4433244"/>
            <a:ext cx="1579271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/>
        </p:nvSpPr>
        <p:spPr>
          <a:xfrm>
            <a:off x="786343" y="2045664"/>
            <a:ext cx="3353551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/>
        </p:nvSpPr>
        <p:spPr>
          <a:xfrm>
            <a:off x="9228759" y="4161026"/>
            <a:ext cx="1581514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/>
        </p:nvSpPr>
        <p:spPr>
          <a:xfrm>
            <a:off x="7625344" y="4437666"/>
            <a:ext cx="3185463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99" y="457200"/>
            <a:ext cx="348371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999" y="2356700"/>
            <a:ext cx="348371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81" y="457201"/>
            <a:ext cx="589433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/>
        </p:nvSpPr>
        <p:spPr>
          <a:xfrm>
            <a:off x="742593" y="1492524"/>
            <a:ext cx="5451981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65126"/>
            <a:ext cx="8018194" cy="94549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341" y="2373273"/>
            <a:ext cx="9985978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/>
        </p:nvSpPr>
        <p:spPr>
          <a:xfrm>
            <a:off x="7086456" y="1645349"/>
            <a:ext cx="371804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/>
        </p:nvSpPr>
        <p:spPr>
          <a:xfrm>
            <a:off x="10796850" y="2632657"/>
            <a:ext cx="4502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91" y="793174"/>
            <a:ext cx="8101013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005" y="1877053"/>
            <a:ext cx="6062717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40" y="5797771"/>
            <a:ext cx="3373958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800199" y="1550951"/>
            <a:ext cx="290016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455118" y="4662943"/>
            <a:ext cx="7346232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463883" y="4665643"/>
            <a:ext cx="7332967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0796850" y="4665641"/>
            <a:ext cx="4502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459793" y="4922856"/>
            <a:ext cx="734155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762000"/>
            <a:ext cx="936117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124" y="2362201"/>
            <a:ext cx="9087386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DD3AA-29BC-45F6-AC29-ED5A114AD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7462" y="0"/>
            <a:ext cx="3450579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1850" y="908050"/>
            <a:ext cx="3989638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46294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4865699" y="-12675"/>
            <a:ext cx="483463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4854454" y="-12675"/>
            <a:ext cx="505951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1849" y="2050477"/>
            <a:ext cx="4029409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1849" y="2839714"/>
            <a:ext cx="4029409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/>
        </p:nvSpPr>
        <p:spPr>
          <a:xfrm>
            <a:off x="6185570" y="1726674"/>
            <a:ext cx="3353551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/>
        </p:nvSpPr>
        <p:spPr>
          <a:xfrm>
            <a:off x="947396" y="-12675"/>
            <a:ext cx="888223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13428" y="1483677"/>
            <a:ext cx="5688966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95" y="1231900"/>
            <a:ext cx="3989638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46294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388" y="3889184"/>
            <a:ext cx="4029409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/>
        </p:nvSpPr>
        <p:spPr>
          <a:xfrm>
            <a:off x="9225956" y="4433244"/>
            <a:ext cx="1579271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/>
        </p:nvSpPr>
        <p:spPr>
          <a:xfrm>
            <a:off x="10802395" y="4156602"/>
            <a:ext cx="2833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/>
        </p:nvSpPr>
        <p:spPr>
          <a:xfrm>
            <a:off x="10802395" y="4682093"/>
            <a:ext cx="2833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8597" y="2374902"/>
            <a:ext cx="4044881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8599" y="3165303"/>
            <a:ext cx="4060352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/>
        </p:nvSpPr>
        <p:spPr>
          <a:xfrm>
            <a:off x="786343" y="2045664"/>
            <a:ext cx="3353551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/>
        </p:nvSpPr>
        <p:spPr>
          <a:xfrm>
            <a:off x="9228759" y="4161026"/>
            <a:ext cx="1581514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/>
        </p:nvSpPr>
        <p:spPr>
          <a:xfrm>
            <a:off x="7625344" y="4437666"/>
            <a:ext cx="3185463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67" y="781051"/>
            <a:ext cx="9316164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9989" y="2959595"/>
            <a:ext cx="3706453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388" y="1898652"/>
            <a:ext cx="9316163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/>
        </p:nvSpPr>
        <p:spPr>
          <a:xfrm>
            <a:off x="2674685" y="1583026"/>
            <a:ext cx="5451981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453796" y="2959595"/>
            <a:ext cx="3706453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72" y="3294247"/>
            <a:ext cx="3867671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92578" y="3294247"/>
            <a:ext cx="3867671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7" name="Graphic 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9127" y="1474970"/>
            <a:ext cx="3893924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5449" y="2592571"/>
            <a:ext cx="4988612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427595" y="3719429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7596" y="3990710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427618" y="4451494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7619" y="4722775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145884" y="3719429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5884" y="3990710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7145905" y="4451494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45906" y="4722775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864172" y="3719429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64173" y="3990710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864194" y="4451494"/>
            <a:ext cx="1415630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64195" y="4722775"/>
            <a:ext cx="1415630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807289" y="908052"/>
            <a:ext cx="379594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 smtClean="0"/>
              <a:t>Вставка диаграммы</a:t>
            </a:r>
            <a:endParaRPr lang="ru-RU" dirty="0"/>
          </a:p>
        </p:txBody>
      </p:sp>
      <p:grpSp>
        <p:nvGrpSpPr>
          <p:cNvPr id="7" name="Graphic 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/>
        </p:nvGrpSpPr>
        <p:grpSpPr>
          <a:xfrm>
            <a:off x="8866774" y="0"/>
            <a:ext cx="193914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5078034" y="2267881"/>
            <a:ext cx="2672762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21AF1E2-466C-487E-86AF-CA6FFFCA2720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xmlns="" id="{531F1BC1-79BD-45BA-B27E-7A2C62A65EC9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55" y="2134677"/>
            <a:ext cx="301511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9" y="5797771"/>
            <a:ext cx="3645456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083" y="3252275"/>
            <a:ext cx="3008795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185523" y="1493216"/>
            <a:ext cx="5812759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 smtClean="0"/>
              <a:t>Вставка таблицы</a:t>
            </a:r>
            <a:endParaRPr lang="ru-RU" dirty="0"/>
          </a:p>
        </p:txBody>
      </p:sp>
      <p:grpSp>
        <p:nvGrpSpPr>
          <p:cNvPr id="7" name="Graphic 39">
            <a:extLst>
              <a:ext uri="{FF2B5EF4-FFF2-40B4-BE49-F238E27FC236}">
                <a16:creationId xmlns:a16="http://schemas.microsoft.com/office/drawing/2014/main" xmlns="" id="{2B29CFAD-7DFA-43C8-BC78-F666303C4A65}"/>
              </a:ext>
            </a:extLst>
          </p:cNvPr>
          <p:cNvGrpSpPr/>
          <p:nvPr/>
        </p:nvGrpSpPr>
        <p:grpSpPr>
          <a:xfrm flipH="1">
            <a:off x="-3081" y="0"/>
            <a:ext cx="193914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xmlns="" id="{A1820133-6B1B-4297-8A79-2E89B2C7199B}"/>
              </a:ext>
            </a:extLst>
          </p:cNvPr>
          <p:cNvSpPr/>
          <p:nvPr/>
        </p:nvSpPr>
        <p:spPr>
          <a:xfrm>
            <a:off x="793499" y="2912163"/>
            <a:ext cx="246459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1"/>
            <a:ext cx="10800163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6507964" y="-12701"/>
            <a:ext cx="4298461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8666512" y="458515"/>
            <a:ext cx="2137979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11252" y="2355829"/>
            <a:ext cx="2531816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593" y="4349863"/>
            <a:ext cx="9316164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8" y="5797771"/>
            <a:ext cx="211571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7756" y="5718810"/>
            <a:ext cx="6525839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19278" y="5155441"/>
            <a:ext cx="2362795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7819373" y="2044902"/>
            <a:ext cx="652647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7805307" y="2029025"/>
            <a:ext cx="686403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6493867" y="-9526"/>
            <a:ext cx="4309713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8652907" y="442639"/>
            <a:ext cx="2149230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/>
        </p:nvSpPr>
        <p:spPr>
          <a:xfrm>
            <a:off x="-8439" y="2340318"/>
            <a:ext cx="2543068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D823940-1850-4484-BDCE-3D9B898D6787}"/>
              </a:ext>
            </a:extLst>
          </p:cNvPr>
          <p:cNvSpPr/>
          <p:nvPr/>
        </p:nvSpPr>
        <p:spPr>
          <a:xfrm>
            <a:off x="9650889" y="5803030"/>
            <a:ext cx="341263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xmlns="" id="{6FFA8582-48C8-4154-ACF0-5F6412FAAE0C}"/>
              </a:ext>
            </a:extLst>
          </p:cNvPr>
          <p:cNvSpPr/>
          <p:nvPr/>
        </p:nvSpPr>
        <p:spPr>
          <a:xfrm>
            <a:off x="10041474" y="5787813"/>
            <a:ext cx="771217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07289" y="908050"/>
            <a:ext cx="9186774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 smtClean="0"/>
              <a:t>Вставка клипа мультимедиа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638" y="5797771"/>
            <a:ext cx="2115717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8EAB5B0-43C3-4F9F-98FF-253CBE6C9668}"/>
              </a:ext>
            </a:extLst>
          </p:cNvPr>
          <p:cNvSpPr/>
          <p:nvPr/>
        </p:nvSpPr>
        <p:spPr>
          <a:xfrm>
            <a:off x="7802831" y="2003790"/>
            <a:ext cx="686780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A97B71-3A84-4844-BDB5-E3F77302BBC0}"/>
              </a:ext>
            </a:extLst>
          </p:cNvPr>
          <p:cNvSpPr/>
          <p:nvPr/>
        </p:nvSpPr>
        <p:spPr>
          <a:xfrm>
            <a:off x="8664509" y="430740"/>
            <a:ext cx="213915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30939C4-65C9-4508-8EFE-F715B9946844}"/>
              </a:ext>
            </a:extLst>
          </p:cNvPr>
          <p:cNvSpPr/>
          <p:nvPr/>
        </p:nvSpPr>
        <p:spPr>
          <a:xfrm>
            <a:off x="8649209" y="410418"/>
            <a:ext cx="216166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59BB951-621D-4456-A832-116187764B2E}"/>
              </a:ext>
            </a:extLst>
          </p:cNvPr>
          <p:cNvSpPr/>
          <p:nvPr/>
        </p:nvSpPr>
        <p:spPr>
          <a:xfrm>
            <a:off x="6503651" y="-16344"/>
            <a:ext cx="4300818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F8008CE-2F0A-4568-9C4A-C347A4880513}"/>
              </a:ext>
            </a:extLst>
          </p:cNvPr>
          <p:cNvSpPr/>
          <p:nvPr/>
        </p:nvSpPr>
        <p:spPr>
          <a:xfrm>
            <a:off x="6491759" y="-16344"/>
            <a:ext cx="4312076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756" y="5707147"/>
            <a:ext cx="6525839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23A17C7-5A8B-4D9D-AC8A-2486018F3FB8}"/>
              </a:ext>
            </a:extLst>
          </p:cNvPr>
          <p:cNvGrpSpPr/>
          <p:nvPr/>
        </p:nvGrpSpPr>
        <p:grpSpPr>
          <a:xfrm>
            <a:off x="-16654" y="2319272"/>
            <a:ext cx="2555253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65126"/>
            <a:ext cx="9316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593" y="1825625"/>
            <a:ext cx="93161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85523" y="5816820"/>
            <a:ext cx="2430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1052-9426-4BF8-AD5C-0524B135B3E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71985" y="5816821"/>
            <a:ext cx="486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3DA34FD-32E6-4D3D-92AA-F9A83D5CEF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639" y="5816821"/>
            <a:ext cx="3011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17 февраля 2023 года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8577" y="1714488"/>
            <a:ext cx="100013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РЕГИОНАЛЬНЫЙ</a:t>
            </a:r>
            <a:br>
              <a:rPr lang="ru-RU" sz="40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</a:br>
            <a:r>
              <a:rPr lang="ru-RU" sz="40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СЕМИНАР</a:t>
            </a: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/>
            </a:r>
            <a:b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для руководителей и </a:t>
            </a: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педагогов </a:t>
            </a:r>
          </a:p>
          <a:p>
            <a:pPr algn="ctr"/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Центров «</a:t>
            </a: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Точка роста» </a:t>
            </a:r>
            <a:b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 </a:t>
            </a:r>
            <a:b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«Формирование образовательной среды в школе»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4213" y="2214554"/>
            <a:ext cx="1469998" cy="176701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Учебные занятия на базе вузов</a:t>
            </a:r>
          </a:p>
        </p:txBody>
      </p:sp>
      <p:pic>
        <p:nvPicPr>
          <p:cNvPr id="18436" name="Picture 4" descr="P1010157 (Копировать)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232030" y="2420939"/>
            <a:ext cx="4954369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P1010193 (Копировать)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 l="36072"/>
          <a:stretch>
            <a:fillRect/>
          </a:stretch>
        </p:blipFill>
        <p:spPr bwMode="auto">
          <a:xfrm>
            <a:off x="5997000" y="2781300"/>
            <a:ext cx="3819853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892612" y="765175"/>
            <a:ext cx="9361170" cy="1143000"/>
          </a:xfrm>
        </p:spPr>
        <p:txBody>
          <a:bodyPr/>
          <a:lstStyle/>
          <a:p>
            <a:pPr algn="ctr"/>
            <a:r>
              <a:rPr lang="ru-RU" smtClean="0"/>
              <a:t>Экскурсии на предприятия</a:t>
            </a:r>
          </a:p>
        </p:txBody>
      </p:sp>
      <p:pic>
        <p:nvPicPr>
          <p:cNvPr id="43013" name="Picture 5" descr="НМЗ5 (Копировать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08107">
            <a:off x="1318291" y="2924176"/>
            <a:ext cx="5383797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Клинцы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 rot="607594">
            <a:off x="4719965" y="2852739"/>
            <a:ext cx="5528191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>
          <a:xfrm>
            <a:off x="892612" y="765175"/>
            <a:ext cx="9361170" cy="1143000"/>
          </a:xfrm>
        </p:spPr>
        <p:txBody>
          <a:bodyPr/>
          <a:lstStyle/>
          <a:p>
            <a:pPr algn="ctr"/>
            <a:r>
              <a:rPr lang="ru-RU" smtClean="0"/>
              <a:t>Экскурсии на предприятия</a:t>
            </a:r>
          </a:p>
        </p:txBody>
      </p:sp>
      <p:pic>
        <p:nvPicPr>
          <p:cNvPr id="19461" name="Picture 5" descr="Кремний (Копировать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2030" y="2492375"/>
            <a:ext cx="4959994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НМЗ1 (Копировать)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3613577" y="3429000"/>
            <a:ext cx="4245531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НМЗ3 (Копировать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5707" y="2852738"/>
            <a:ext cx="4890611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23" y="620688"/>
            <a:ext cx="10081120" cy="309634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Ресурсный центр «Точка Роста» 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МБОУ «СОШ № 3 г. Новозыбкова»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4371" y="3212976"/>
            <a:ext cx="5328592" cy="3312368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/>
              <a:t>Точка Роста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115" y="1772816"/>
            <a:ext cx="10081120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3970" algn="ctr">
              <a:spcBef>
                <a:spcPts val="100"/>
              </a:spcBef>
            </a:pPr>
            <a:r>
              <a:rPr lang="ru-RU" sz="2800" dirty="0" smtClean="0">
                <a:latin typeface="Candara" pitchFamily="34" charset="0"/>
              </a:rPr>
              <a:t>В 2021 году МБОУ «СОШ №3 г. Новозыбкова» вошла в федеральный проект «Современная школа» национального проекта «Образование». </a:t>
            </a:r>
            <a:endParaRPr lang="ru-RU" sz="2400" b="1" dirty="0" smtClean="0">
              <a:latin typeface="Candara" pitchFamily="34" charset="0"/>
            </a:endParaRPr>
          </a:p>
          <a:p>
            <a:pPr marL="21590" marR="13970" algn="ctr">
              <a:lnSpc>
                <a:spcPct val="100000"/>
              </a:lnSpc>
              <a:spcBef>
                <a:spcPts val="100"/>
              </a:spcBef>
            </a:pPr>
            <a:endParaRPr lang="ru-RU" sz="2400" b="1" dirty="0">
              <a:latin typeface="Candara" pitchFamily="34" charset="0"/>
              <a:cs typeface="Microsoft Sans Serif"/>
            </a:endParaRPr>
          </a:p>
        </p:txBody>
      </p:sp>
      <p:pic>
        <p:nvPicPr>
          <p:cNvPr id="4" name="Picture 4" descr="C:\Users\Администратор\Desktop\Точка Рост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47" y="2276872"/>
            <a:ext cx="5436310" cy="54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5701"/>
          <a:stretch/>
        </p:blipFill>
        <p:spPr>
          <a:xfrm>
            <a:off x="6768827" y="3717032"/>
            <a:ext cx="2774708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Помещения, оборудование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4497185" cy="299695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538277" cy="3024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84651" y="1988840"/>
            <a:ext cx="54006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Огромным преимуществом работы центра стало то, что дети получили возможность изучать предметы «Физика», «Биология» и «Химия» на новом учебном оборудовании.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9" y="3501008"/>
            <a:ext cx="4852074" cy="2535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Педагоги</a:t>
            </a:r>
            <a:endParaRPr lang="ru-RU" dirty="0"/>
          </a:p>
        </p:txBody>
      </p:sp>
      <p:pic>
        <p:nvPicPr>
          <p:cNvPr id="64514" name="Picture 2" descr="http://sch3-now.ucoz.ru/VR/2021-2022/t_rost/IMG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8308" y="2420808"/>
            <a:ext cx="4319999" cy="2880000"/>
          </a:xfrm>
          <a:prstGeom prst="rect">
            <a:avLst/>
          </a:prstGeom>
          <a:noFill/>
        </p:spPr>
      </p:pic>
      <p:pic>
        <p:nvPicPr>
          <p:cNvPr id="64516" name="Picture 4" descr="http://sch3-now.ucoz.ru/VR/2021-2022/t_rost/IMG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28748" y="2420808"/>
            <a:ext cx="4319999" cy="2880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56259" y="6021288"/>
            <a:ext cx="3600400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3970" algn="ctr">
              <a:spcBef>
                <a:spcPts val="100"/>
              </a:spcBef>
            </a:pPr>
            <a:r>
              <a:rPr lang="ru-RU" b="1" dirty="0" smtClean="0">
                <a:latin typeface="Candara" pitchFamily="34" charset="0"/>
              </a:rPr>
              <a:t>Кусая</a:t>
            </a:r>
          </a:p>
          <a:p>
            <a:pPr marL="21590" marR="13970" algn="ctr">
              <a:spcBef>
                <a:spcPts val="100"/>
              </a:spcBef>
            </a:pPr>
            <a:r>
              <a:rPr lang="ru-RU" b="1" dirty="0" smtClean="0">
                <a:latin typeface="Candara" pitchFamily="34" charset="0"/>
                <a:cs typeface="Microsoft Sans Serif"/>
              </a:rPr>
              <a:t>Анна Ивановна</a:t>
            </a:r>
            <a:endParaRPr lang="ru-RU" b="1" dirty="0">
              <a:latin typeface="Candara" pitchFamily="34" charset="0"/>
              <a:cs typeface="Microsoft Sans Serif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0715" y="6021288"/>
            <a:ext cx="3600400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3970" algn="ctr">
              <a:spcBef>
                <a:spcPts val="100"/>
              </a:spcBef>
            </a:pPr>
            <a:r>
              <a:rPr lang="ru-RU" b="1" dirty="0" smtClean="0">
                <a:latin typeface="Candara" pitchFamily="34" charset="0"/>
              </a:rPr>
              <a:t>Новик </a:t>
            </a:r>
          </a:p>
          <a:p>
            <a:pPr marL="21590" marR="13970" algn="ctr">
              <a:spcBef>
                <a:spcPts val="100"/>
              </a:spcBef>
            </a:pPr>
            <a:r>
              <a:rPr lang="ru-RU" b="1" dirty="0" smtClean="0">
                <a:latin typeface="Candara" pitchFamily="34" charset="0"/>
              </a:rPr>
              <a:t>Елена Владимировна</a:t>
            </a:r>
            <a:endParaRPr lang="ru-RU" b="1" dirty="0">
              <a:latin typeface="Candara" pitchFamily="34" charset="0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Педагоги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115" y="1772816"/>
            <a:ext cx="10081120" cy="1859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ndara" pitchFamily="34" charset="0"/>
              </a:rPr>
              <a:t>	Педагоги нашей школы прошли обучение по курсу «Использование оборудования детского технопарка «</a:t>
            </a:r>
            <a:r>
              <a:rPr lang="ru-RU" dirty="0" err="1" smtClean="0">
                <a:latin typeface="Candara" pitchFamily="34" charset="0"/>
              </a:rPr>
              <a:t>Кванториум</a:t>
            </a:r>
            <a:r>
              <a:rPr lang="ru-RU" dirty="0" smtClean="0">
                <a:latin typeface="Candara" pitchFamily="34" charset="0"/>
              </a:rPr>
              <a:t>» и центра «Точки роста» для реализации образовательных программ по физике и биологии в рамках естественнонаучного направления. Кроме курсов учителя систематически принимают участие в </a:t>
            </a:r>
            <a:r>
              <a:rPr lang="ru-RU" dirty="0" err="1" smtClean="0">
                <a:latin typeface="Candara" pitchFamily="34" charset="0"/>
              </a:rPr>
              <a:t>вебинарах</a:t>
            </a:r>
            <a:r>
              <a:rPr lang="ru-RU" dirty="0" smtClean="0">
                <a:latin typeface="Candara" pitchFamily="34" charset="0"/>
              </a:rPr>
              <a:t> и семинарах для совершенствования своего мастерства.</a:t>
            </a:r>
          </a:p>
          <a:p>
            <a:pPr marL="21590" marR="13970" algn="ctr">
              <a:lnSpc>
                <a:spcPct val="100000"/>
              </a:lnSpc>
              <a:spcBef>
                <a:spcPts val="100"/>
              </a:spcBef>
            </a:pPr>
            <a:endParaRPr lang="ru-RU" sz="2400" b="1" dirty="0">
              <a:latin typeface="Candara" pitchFamily="34" charset="0"/>
              <a:cs typeface="Microsoft Sans Serif"/>
            </a:endParaRPr>
          </a:p>
        </p:txBody>
      </p:sp>
      <p:pic>
        <p:nvPicPr>
          <p:cNvPr id="6" name="Рисунок 5" descr="Scan20220214120837_1.jpeg"/>
          <p:cNvPicPr>
            <a:picLocks noChangeAspect="1"/>
          </p:cNvPicPr>
          <p:nvPr/>
        </p:nvPicPr>
        <p:blipFill>
          <a:blip r:embed="rId2" cstate="print"/>
          <a:srcRect l="9906" t="2751" b="2751"/>
          <a:stretch>
            <a:fillRect/>
          </a:stretch>
        </p:blipFill>
        <p:spPr>
          <a:xfrm rot="5400000">
            <a:off x="5342475" y="2767120"/>
            <a:ext cx="1844592" cy="2736304"/>
          </a:xfrm>
          <a:prstGeom prst="rect">
            <a:avLst/>
          </a:prstGeom>
        </p:spPr>
      </p:pic>
      <p:pic>
        <p:nvPicPr>
          <p:cNvPr id="7" name="Рисунок 6" descr="Scan20220214120859_1.jpeg"/>
          <p:cNvPicPr>
            <a:picLocks noChangeAspect="1"/>
          </p:cNvPicPr>
          <p:nvPr/>
        </p:nvPicPr>
        <p:blipFill>
          <a:blip r:embed="rId3" cstate="print"/>
          <a:srcRect l="8421" t="2751" b="2751"/>
          <a:stretch>
            <a:fillRect/>
          </a:stretch>
        </p:blipFill>
        <p:spPr>
          <a:xfrm rot="5340000">
            <a:off x="5341524" y="4538537"/>
            <a:ext cx="1867008" cy="2724649"/>
          </a:xfrm>
          <a:prstGeom prst="rect">
            <a:avLst/>
          </a:prstGeom>
        </p:spPr>
      </p:pic>
      <p:pic>
        <p:nvPicPr>
          <p:cNvPr id="38914" name="Picture 2" descr="http://sch3-now.ucoz.ru/VR/2021-2022/raznoe/sertifikat_kusa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355" y="3356992"/>
            <a:ext cx="2180422" cy="3096000"/>
          </a:xfrm>
          <a:prstGeom prst="rect">
            <a:avLst/>
          </a:prstGeom>
          <a:noFill/>
        </p:spPr>
      </p:pic>
      <p:pic>
        <p:nvPicPr>
          <p:cNvPr id="38916" name="Picture 4" descr="http://sch3-now.ucoz.ru/VR/2021-2022/raznoe/sertifikat_nov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07" y="3357336"/>
            <a:ext cx="2180422" cy="30960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11222" t="2751" r="11406" b="2751"/>
          <a:stretch>
            <a:fillRect/>
          </a:stretch>
        </p:blipFill>
        <p:spPr bwMode="auto">
          <a:xfrm>
            <a:off x="7657325" y="3573016"/>
            <a:ext cx="314402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Открытие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115" y="1772816"/>
            <a:ext cx="10081120" cy="1705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3970" algn="just">
              <a:spcBef>
                <a:spcPts val="100"/>
              </a:spcBef>
            </a:pPr>
            <a:r>
              <a:rPr lang="ru-RU" sz="2000" dirty="0" smtClean="0">
                <a:latin typeface="Candara" pitchFamily="34" charset="0"/>
              </a:rPr>
              <a:t>	16 сентября 2021 года состоялось торжественная церемония открытия Центра образования естественнонаучной и технологической направленностей, созданного в рамкам национального проекта «Образование: шаг в будущее», и являющегося одним из центров федеральной сети образования «Точка роста».</a:t>
            </a:r>
            <a:endParaRPr lang="ru-RU" sz="2000" b="1" dirty="0" smtClean="0">
              <a:latin typeface="Candara" pitchFamily="34" charset="0"/>
            </a:endParaRPr>
          </a:p>
          <a:p>
            <a:pPr marL="21590" marR="13970" algn="ctr">
              <a:lnSpc>
                <a:spcPct val="100000"/>
              </a:lnSpc>
              <a:spcBef>
                <a:spcPts val="100"/>
              </a:spcBef>
            </a:pPr>
            <a:endParaRPr lang="ru-RU" sz="2400" b="1" dirty="0">
              <a:latin typeface="Candara" pitchFamily="34" charset="0"/>
              <a:cs typeface="Microsoft Sans Serif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99" y="3140968"/>
            <a:ext cx="5070882" cy="355308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8667" y="3140968"/>
            <a:ext cx="5256659" cy="356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Точка Роста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123" y="2348880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ndara" pitchFamily="34" charset="0"/>
              </a:rPr>
              <a:t>В Центре функционируют </a:t>
            </a:r>
            <a:r>
              <a:rPr lang="ru-RU" sz="2400" b="1" dirty="0" smtClean="0">
                <a:latin typeface="Candara" pitchFamily="34" charset="0"/>
              </a:rPr>
              <a:t>объединения</a:t>
            </a:r>
            <a:r>
              <a:rPr lang="ru-RU" sz="2400" dirty="0" smtClean="0">
                <a:latin typeface="Candara" pitchFamily="34" charset="0"/>
              </a:rPr>
              <a:t>: </a:t>
            </a:r>
          </a:p>
          <a:p>
            <a:endParaRPr lang="ru-RU" sz="24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«Занимательная физика»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«3</a:t>
            </a:r>
            <a:r>
              <a:rPr lang="en-US" sz="2400" dirty="0" smtClean="0">
                <a:latin typeface="Candara" pitchFamily="34" charset="0"/>
              </a:rPr>
              <a:t>D </a:t>
            </a:r>
            <a:r>
              <a:rPr lang="ru-RU" sz="2400" dirty="0" smtClean="0">
                <a:latin typeface="Candara" pitchFamily="34" charset="0"/>
              </a:rPr>
              <a:t>моделирование»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 «Мир вокруг нас»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«В мире биологии»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«</a:t>
            </a:r>
            <a:r>
              <a:rPr lang="ru-RU" sz="2400" dirty="0" err="1" smtClean="0">
                <a:latin typeface="Candara" pitchFamily="34" charset="0"/>
              </a:rPr>
              <a:t>Эколята</a:t>
            </a:r>
            <a:r>
              <a:rPr lang="ru-RU" sz="2400" dirty="0" smtClean="0">
                <a:latin typeface="Candara" pitchFamily="34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ndara" pitchFamily="34" charset="0"/>
              </a:rPr>
              <a:t>  «Эвристическая физика» и др.</a:t>
            </a:r>
          </a:p>
        </p:txBody>
      </p:sp>
      <p:pic>
        <p:nvPicPr>
          <p:cNvPr id="8" name="Рисунок 7" descr="IMG-20220513-WA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2686" y="3258000"/>
            <a:ext cx="4810021" cy="36000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755" y="980728"/>
            <a:ext cx="4680595" cy="3119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технического </a:t>
            </a:r>
            <a:r>
              <a:rPr lang="ru-RU" dirty="0" smtClean="0"/>
              <a:t>образования </a:t>
            </a:r>
            <a:br>
              <a:rPr lang="ru-RU" dirty="0" smtClean="0"/>
            </a:br>
            <a:r>
              <a:rPr lang="ru-RU" dirty="0" smtClean="0"/>
              <a:t>г. Новозыбкова</a:t>
            </a:r>
            <a:endParaRPr lang="ru-RU" dirty="0" smtClean="0"/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5114923" y="2428876"/>
            <a:ext cx="50413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ndara" pitchFamily="34" charset="0"/>
              </a:rPr>
              <a:t>С октября 2016 года на базе школы работает Центр технического образования, в котором обучаются дети юго-западных муниципалитетов Брянской области</a:t>
            </a:r>
          </a:p>
        </p:txBody>
      </p:sp>
      <p:pic>
        <p:nvPicPr>
          <p:cNvPr id="5" name="Picture 6" descr="сборник (Копировать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5784" y="2357439"/>
            <a:ext cx="3572321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156" y="428604"/>
            <a:ext cx="8018194" cy="945498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Эколята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D:\Работа_Архив\2022-2022\ТР\17.02.23_Семинар\GridArt_20221001_1156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06525" y="25860532"/>
            <a:ext cx="1561973" cy="1952466"/>
          </a:xfrm>
          <a:prstGeom prst="rect">
            <a:avLst/>
          </a:prstGeom>
          <a:noFill/>
        </p:spPr>
      </p:pic>
      <p:pic>
        <p:nvPicPr>
          <p:cNvPr id="2051" name="Picture 3" descr="D:\Работа_Архив\2022-2022\ТР\17.02.23_Семинар\GridArt_20221001_115620003.jpg"/>
          <p:cNvPicPr>
            <a:picLocks noChangeAspect="1" noChangeArrowheads="1"/>
          </p:cNvPicPr>
          <p:nvPr/>
        </p:nvPicPr>
        <p:blipFill>
          <a:blip r:embed="rId3" cstate="print"/>
          <a:srcRect l="50000" r="1613" b="67742"/>
          <a:stretch>
            <a:fillRect/>
          </a:stretch>
        </p:blipFill>
        <p:spPr bwMode="auto">
          <a:xfrm>
            <a:off x="257139" y="3429024"/>
            <a:ext cx="3943348" cy="3286124"/>
          </a:xfrm>
          <a:prstGeom prst="rect">
            <a:avLst/>
          </a:prstGeom>
          <a:noFill/>
        </p:spPr>
      </p:pic>
      <p:pic>
        <p:nvPicPr>
          <p:cNvPr id="5" name="Picture 3" descr="D:\Работа_Архив\2022-2022\ТР\17.02.23_Семинар\GridArt_20221001_115620003.jpg"/>
          <p:cNvPicPr>
            <a:picLocks noChangeAspect="1" noChangeArrowheads="1"/>
          </p:cNvPicPr>
          <p:nvPr/>
        </p:nvPicPr>
        <p:blipFill>
          <a:blip r:embed="rId4" cstate="print"/>
          <a:srcRect r="50215" b="70495"/>
          <a:stretch>
            <a:fillRect/>
          </a:stretch>
        </p:blipFill>
        <p:spPr bwMode="auto">
          <a:xfrm>
            <a:off x="257139" y="285728"/>
            <a:ext cx="4000528" cy="2963675"/>
          </a:xfrm>
          <a:prstGeom prst="rect">
            <a:avLst/>
          </a:prstGeom>
          <a:noFill/>
        </p:spPr>
      </p:pic>
      <p:pic>
        <p:nvPicPr>
          <p:cNvPr id="6" name="Picture 3" descr="D:\Работа_Архив\2022-2022\ТР\17.02.23_Семинар\GridArt_20221001_115620003.jpg"/>
          <p:cNvPicPr>
            <a:picLocks noChangeAspect="1" noChangeArrowheads="1"/>
          </p:cNvPicPr>
          <p:nvPr/>
        </p:nvPicPr>
        <p:blipFill>
          <a:blip r:embed="rId3" cstate="print"/>
          <a:srcRect l="50000" t="68387" r="3226"/>
          <a:stretch>
            <a:fillRect/>
          </a:stretch>
        </p:blipFill>
        <p:spPr bwMode="auto">
          <a:xfrm>
            <a:off x="4257667" y="3297186"/>
            <a:ext cx="4214842" cy="3560814"/>
          </a:xfrm>
          <a:prstGeom prst="rect">
            <a:avLst/>
          </a:prstGeom>
          <a:noFill/>
        </p:spPr>
      </p:pic>
      <p:pic>
        <p:nvPicPr>
          <p:cNvPr id="7" name="Picture 3" descr="D:\Работа_Архив\2022-2022\ТР\17.02.23_Семинар\GridArt_20221001_115620003.jpg"/>
          <p:cNvPicPr>
            <a:picLocks noChangeAspect="1" noChangeArrowheads="1"/>
          </p:cNvPicPr>
          <p:nvPr/>
        </p:nvPicPr>
        <p:blipFill>
          <a:blip r:embed="rId5" cstate="print"/>
          <a:srcRect l="10484" t="33548" r="20967" b="34194"/>
          <a:stretch>
            <a:fillRect/>
          </a:stretch>
        </p:blipFill>
        <p:spPr bwMode="auto">
          <a:xfrm>
            <a:off x="6757997" y="1714488"/>
            <a:ext cx="3720271" cy="284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«Юные экологи»</a:t>
            </a:r>
            <a:endParaRPr lang="ru-RU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1" y="1571612"/>
            <a:ext cx="5145546" cy="3429024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405687" y="1785926"/>
          <a:ext cx="3395663" cy="4800600"/>
        </p:xfrm>
        <a:graphic>
          <a:graphicData uri="http://schemas.openxmlformats.org/presentationml/2006/ole">
            <p:oleObj spid="_x0000_s1026" name="Acrobat Document" r:id="rId4" imgW="5667359" imgH="8010425" progId="AcroExch.Document.7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043353" y="1571612"/>
          <a:ext cx="3451836" cy="4429156"/>
        </p:xfrm>
        <a:graphic>
          <a:graphicData uri="http://schemas.openxmlformats.org/presentationml/2006/ole">
            <p:oleObj spid="_x0000_s1027" name="Acrobat Document" r:id="rId5" imgW="5667359" imgH="801042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«Эвристическая физика»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0" r="31887" b="15152"/>
          <a:stretch>
            <a:fillRect/>
          </a:stretch>
        </p:blipFill>
        <p:spPr>
          <a:xfrm>
            <a:off x="-1" y="4075873"/>
            <a:ext cx="3400411" cy="2782127"/>
          </a:xfrm>
          <a:prstGeom prst="rect">
            <a:avLst/>
          </a:prstGeom>
        </p:spPr>
      </p:pic>
      <p:pic>
        <p:nvPicPr>
          <p:cNvPr id="4099" name="Picture 3" descr="D:\Работа_Архив\2022-2022\ТР\17.02.23_Семинар\Коряко Иван_ВсОШ_ физи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2311" y="2000240"/>
            <a:ext cx="3532392" cy="4857760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 l="8565" t="15625" r="45315" b="16992"/>
          <a:stretch>
            <a:fillRect/>
          </a:stretch>
        </p:blipFill>
        <p:spPr bwMode="auto">
          <a:xfrm>
            <a:off x="3471849" y="4071918"/>
            <a:ext cx="33917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/>
          <a:srcRect l="31250" t="21680" r="24195" b="21679"/>
          <a:stretch>
            <a:fillRect/>
          </a:stretch>
        </p:blipFill>
        <p:spPr bwMode="auto">
          <a:xfrm>
            <a:off x="3543287" y="1428736"/>
            <a:ext cx="339835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 descr="C:\Users\2755~1\AppData\Local\Temp\Rar$DIa876.18967\IMG-20230215-WA00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3385638" cy="253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«3</a:t>
            </a:r>
            <a:r>
              <a:rPr lang="en-US" dirty="0" smtClean="0"/>
              <a:t>D </a:t>
            </a:r>
            <a:r>
              <a:rPr lang="ru-RU" dirty="0" smtClean="0"/>
              <a:t>моделирование»</a:t>
            </a:r>
            <a:endParaRPr lang="ru-RU" dirty="0"/>
          </a:p>
        </p:txBody>
      </p:sp>
      <p:pic>
        <p:nvPicPr>
          <p:cNvPr id="5126" name="Picture 6" descr="D:\Работа_Архив\2022-2022\ТР\17.02.23_Семинар\IMG-20230214-WA0002.jpg"/>
          <p:cNvPicPr>
            <a:picLocks noChangeAspect="1" noChangeArrowheads="1"/>
          </p:cNvPicPr>
          <p:nvPr/>
        </p:nvPicPr>
        <p:blipFill>
          <a:blip r:embed="rId3"/>
          <a:srcRect l="16263" t="22751" b="23400"/>
          <a:stretch>
            <a:fillRect/>
          </a:stretch>
        </p:blipFill>
        <p:spPr bwMode="auto">
          <a:xfrm>
            <a:off x="133059" y="1500174"/>
            <a:ext cx="3695980" cy="3000396"/>
          </a:xfrm>
          <a:prstGeom prst="rect">
            <a:avLst/>
          </a:prstGeom>
          <a:noFill/>
        </p:spPr>
      </p:pic>
      <p:pic>
        <p:nvPicPr>
          <p:cNvPr id="5128" name="Picture 8" descr="D:\Работа_Архив\2022-2022\ТР\17.02.23_Семинар\IMG-20230214-WA0004.jpg"/>
          <p:cNvPicPr>
            <a:picLocks noChangeAspect="1" noChangeArrowheads="1"/>
          </p:cNvPicPr>
          <p:nvPr/>
        </p:nvPicPr>
        <p:blipFill>
          <a:blip r:embed="rId4"/>
          <a:srcRect t="21453"/>
          <a:stretch>
            <a:fillRect/>
          </a:stretch>
        </p:blipFill>
        <p:spPr bwMode="auto">
          <a:xfrm>
            <a:off x="5114923" y="2000240"/>
            <a:ext cx="4857784" cy="3946950"/>
          </a:xfrm>
          <a:prstGeom prst="rect">
            <a:avLst/>
          </a:prstGeom>
          <a:noFill/>
        </p:spPr>
      </p:pic>
      <p:pic>
        <p:nvPicPr>
          <p:cNvPr id="5129" name="Picture 9" descr="D:\Работа_Архив\2022-2022\ТР\17.02.23_Семинар\IMG-20230214-WA0005.jpg"/>
          <p:cNvPicPr>
            <a:picLocks noChangeAspect="1" noChangeArrowheads="1"/>
          </p:cNvPicPr>
          <p:nvPr/>
        </p:nvPicPr>
        <p:blipFill>
          <a:blip r:embed="rId5"/>
          <a:srcRect t="14316" b="5882"/>
          <a:stretch>
            <a:fillRect/>
          </a:stretch>
        </p:blipFill>
        <p:spPr bwMode="auto">
          <a:xfrm>
            <a:off x="2257403" y="3423773"/>
            <a:ext cx="3143272" cy="3219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8147" y="476672"/>
            <a:ext cx="9482618" cy="945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Занятия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20555" y="1844824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3970" algn="ctr">
              <a:spcBef>
                <a:spcPts val="100"/>
              </a:spcBef>
            </a:pPr>
            <a:r>
              <a:rPr lang="ru-RU" dirty="0" smtClean="0">
                <a:latin typeface="Candara" pitchFamily="34" charset="0"/>
              </a:rPr>
              <a:t>Педагоги активно используют оборудование Центра в образовательных целях: проводят практические занятия, лабораторные работы с помощью цифровой лаборатории </a:t>
            </a:r>
            <a:r>
              <a:rPr lang="en-US" dirty="0" err="1" smtClean="0">
                <a:latin typeface="Candara" pitchFamily="34" charset="0"/>
              </a:rPr>
              <a:t>Releon</a:t>
            </a:r>
            <a:r>
              <a:rPr lang="ru-RU" dirty="0" smtClean="0">
                <a:latin typeface="Candara" pitchFamily="34" charset="0"/>
              </a:rPr>
              <a:t>, ставят эксперименты и проводят опыты. </a:t>
            </a:r>
            <a:endParaRPr lang="ru-RU" b="1" dirty="0">
              <a:latin typeface="Candara" pitchFamily="34" charset="0"/>
              <a:cs typeface="Microsoft Sans Serif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60" b="15152"/>
          <a:stretch>
            <a:fillRect/>
          </a:stretch>
        </p:blipFill>
        <p:spPr>
          <a:xfrm>
            <a:off x="5976815" y="3356992"/>
            <a:ext cx="4824535" cy="2782127"/>
          </a:xfrm>
          <a:prstGeom prst="rect">
            <a:avLst/>
          </a:prstGeom>
        </p:spPr>
      </p:pic>
      <p:pic>
        <p:nvPicPr>
          <p:cNvPr id="9" name="Рисунок 8" descr="IMG-20220513-WA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115" y="1628800"/>
            <a:ext cx="3600400" cy="3600000"/>
          </a:xfrm>
          <a:prstGeom prst="rect">
            <a:avLst/>
          </a:prstGeom>
        </p:spPr>
      </p:pic>
      <p:pic>
        <p:nvPicPr>
          <p:cNvPr id="10" name="Рисунок 9" descr="IMG-20220513-WA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4331" y="3717032"/>
            <a:ext cx="4196701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Учителя делятся опытом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5540" name="Picture 4" descr="http://sch3-now.ucoz.ru/VR/2021-2022/foto/kusa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87" y="3068960"/>
            <a:ext cx="3600400" cy="3600400"/>
          </a:xfrm>
          <a:prstGeom prst="rect">
            <a:avLst/>
          </a:prstGeom>
          <a:noFill/>
        </p:spPr>
      </p:pic>
      <p:pic>
        <p:nvPicPr>
          <p:cNvPr id="6" name="Рисунок 5" descr="IMG-20220513-WA0008.jpg"/>
          <p:cNvPicPr>
            <a:picLocks noChangeAspect="1"/>
          </p:cNvPicPr>
          <p:nvPr/>
        </p:nvPicPr>
        <p:blipFill>
          <a:blip r:embed="rId3" cstate="print"/>
          <a:srcRect l="19352" t="25850" r="12279" b="5901"/>
          <a:stretch>
            <a:fillRect/>
          </a:stretch>
        </p:blipFill>
        <p:spPr>
          <a:xfrm>
            <a:off x="5112643" y="3068960"/>
            <a:ext cx="4807825" cy="3592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67" y="1857364"/>
            <a:ext cx="9286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Candara" pitchFamily="34" charset="0"/>
              </a:rPr>
              <a:t>29 ноября 2021 года учитель школы Кусая А.И. в рамках работы методического объединения учителей естественнонаучных дисциплин провела мастер-класс по использованию современного оборудования на уроках биологии.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Знакомьтесь </a:t>
            </a:r>
            <a:r>
              <a:rPr lang="en-US" dirty="0" smtClean="0">
                <a:solidFill>
                  <a:schemeClr val="tx1"/>
                </a:solidFill>
              </a:rPr>
              <a:t>IT-</a:t>
            </a:r>
            <a:r>
              <a:rPr lang="ru-RU" dirty="0" smtClean="0">
                <a:solidFill>
                  <a:schemeClr val="tx1"/>
                </a:solidFill>
              </a:rPr>
              <a:t>куб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34250" r="14951" b="44750"/>
          <a:stretch>
            <a:fillRect/>
          </a:stretch>
        </p:blipFill>
        <p:spPr bwMode="auto">
          <a:xfrm>
            <a:off x="1440235" y="1700808"/>
            <a:ext cx="80648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 l="37006" t="24800" r="15744" b="19551"/>
          <a:stretch>
            <a:fillRect/>
          </a:stretch>
        </p:blipFill>
        <p:spPr bwMode="auto">
          <a:xfrm>
            <a:off x="2971783" y="3143248"/>
            <a:ext cx="4455849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Виртуальная экскурсия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42650" r="14951" b="41600"/>
          <a:stretch>
            <a:fillRect/>
          </a:stretch>
        </p:blipFill>
        <p:spPr bwMode="auto">
          <a:xfrm>
            <a:off x="1368227" y="1772816"/>
            <a:ext cx="80648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http://sch3-now.ucoz.ru/VR/2021-2022/foto/brjanskij_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747" y="3068960"/>
            <a:ext cx="4176464" cy="3132349"/>
          </a:xfrm>
          <a:prstGeom prst="rect">
            <a:avLst/>
          </a:prstGeom>
          <a:noFill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/>
          <a:srcRect l="12994" t="9051" r="13179" b="9051"/>
          <a:stretch>
            <a:fillRect/>
          </a:stretch>
        </p:blipFill>
        <p:spPr bwMode="auto">
          <a:xfrm>
            <a:off x="648147" y="2996952"/>
            <a:ext cx="519288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Сетевое взаимодействие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IMG-20220513-WA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715" y="2924944"/>
            <a:ext cx="4248472" cy="3179716"/>
          </a:xfrm>
          <a:prstGeom prst="rect">
            <a:avLst/>
          </a:prstGeom>
        </p:spPr>
      </p:pic>
      <p:pic>
        <p:nvPicPr>
          <p:cNvPr id="5" name="Рисунок 4" descr="IMG-20220513-WA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63" y="2924944"/>
            <a:ext cx="4280065" cy="320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4171" y="1700808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января 2022 года учитель физики Новик Е.В. на базе центра образования «Точка роста» провела с обучающимися МБОУ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Сновской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общеобразовательной школы» практическое занятие на тему: «Регулирование силы тока реостатом» с использованием цифровой лаборатории.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Сетевое взаимодействие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67" y="2000240"/>
            <a:ext cx="9572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latin typeface="Candara" pitchFamily="34" charset="0"/>
              </a:rPr>
              <a:t>Клинцовский</a:t>
            </a:r>
            <a:r>
              <a:rPr lang="ru-RU" sz="2000" dirty="0" smtClean="0">
                <a:latin typeface="Candara" pitchFamily="34" charset="0"/>
              </a:rPr>
              <a:t> детский технопарк «</a:t>
            </a:r>
            <a:r>
              <a:rPr lang="ru-RU" sz="2000" dirty="0" err="1" smtClean="0">
                <a:latin typeface="Candara" pitchFamily="34" charset="0"/>
              </a:rPr>
              <a:t>Кванториум</a:t>
            </a:r>
            <a:r>
              <a:rPr lang="ru-RU" sz="2000" dirty="0" smtClean="0">
                <a:latin typeface="Candara" pitchFamily="34" charset="0"/>
              </a:rPr>
              <a:t>».</a:t>
            </a:r>
          </a:p>
          <a:p>
            <a:pPr algn="just"/>
            <a:r>
              <a:rPr lang="ru-RU" sz="2000" dirty="0" smtClean="0">
                <a:latin typeface="Candara" pitchFamily="34" charset="0"/>
              </a:rPr>
              <a:t>Педагог-наставник </a:t>
            </a:r>
            <a:r>
              <a:rPr lang="ru-RU" sz="2000" dirty="0" err="1" smtClean="0">
                <a:latin typeface="Candara" pitchFamily="34" charset="0"/>
              </a:rPr>
              <a:t>IT-квантума</a:t>
            </a:r>
            <a:r>
              <a:rPr lang="ru-RU" sz="2000" dirty="0" smtClean="0">
                <a:latin typeface="Candara" pitchFamily="34" charset="0"/>
              </a:rPr>
              <a:t> Марченко В.С. проводит для обучающихся школы мастер-класс по теме: «Моделирование простых устройств в </a:t>
            </a:r>
            <a:r>
              <a:rPr lang="ru-RU" sz="2000" dirty="0" err="1" smtClean="0">
                <a:latin typeface="Candara" pitchFamily="34" charset="0"/>
              </a:rPr>
              <a:t>Tinkercad</a:t>
            </a:r>
            <a:r>
              <a:rPr lang="ru-RU" sz="2000" dirty="0" smtClean="0">
                <a:latin typeface="Candara" pitchFamily="34" charset="0"/>
              </a:rPr>
              <a:t>».</a:t>
            </a:r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85" y="3714752"/>
            <a:ext cx="4179057" cy="2786377"/>
          </a:xfrm>
          <a:prstGeom prst="rect">
            <a:avLst/>
          </a:prstGeom>
        </p:spPr>
      </p:pic>
      <p:pic>
        <p:nvPicPr>
          <p:cNvPr id="9" name="Рисунок 8" descr="IMG_5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981" y="3714752"/>
            <a:ext cx="4179126" cy="2786083"/>
          </a:xfrm>
          <a:prstGeom prst="rect">
            <a:avLst/>
          </a:prstGeom>
        </p:spPr>
      </p:pic>
      <p:pic>
        <p:nvPicPr>
          <p:cNvPr id="10" name="Рисунок 9" descr="IMG_5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2311" y="4286256"/>
            <a:ext cx="3643302" cy="242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Наши преподаватели</a:t>
            </a:r>
          </a:p>
        </p:txBody>
      </p:sp>
      <p:pic>
        <p:nvPicPr>
          <p:cNvPr id="11270" name="Picture 6" descr="DSC08769 (Копировать)"/>
          <p:cNvPicPr>
            <a:picLocks noChangeAspect="1" noChangeArrowheads="1"/>
          </p:cNvPicPr>
          <p:nvPr/>
        </p:nvPicPr>
        <p:blipFill>
          <a:blip r:embed="rId2"/>
          <a:srcRect t="17839" b="3264"/>
          <a:stretch>
            <a:fillRect/>
          </a:stretch>
        </p:blipFill>
        <p:spPr bwMode="auto">
          <a:xfrm>
            <a:off x="685767" y="1928802"/>
            <a:ext cx="444430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DSC08659 (Копировать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023" y="3857628"/>
            <a:ext cx="444430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DSC08791 (Копировать)"/>
          <p:cNvPicPr>
            <a:picLocks noChangeAspect="1" noChangeArrowheads="1"/>
          </p:cNvPicPr>
          <p:nvPr/>
        </p:nvPicPr>
        <p:blipFill>
          <a:blip r:embed="rId4"/>
          <a:srcRect t="7654"/>
          <a:stretch>
            <a:fillRect/>
          </a:stretch>
        </p:blipFill>
        <p:spPr bwMode="auto">
          <a:xfrm>
            <a:off x="5543551" y="2071678"/>
            <a:ext cx="444430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23" y="620688"/>
            <a:ext cx="10081120" cy="309634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Ресурсный центр «Точка Роста» 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МБОУ «СОШ № 3 г. Новозыбкова»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4371" y="3212976"/>
            <a:ext cx="5328592" cy="3312368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/>
              <a:t>Материально-техническое обеспечение.</a:t>
            </a:r>
            <a:br>
              <a:rPr lang="ru-RU" sz="2400" smtClean="0"/>
            </a:br>
            <a:r>
              <a:rPr lang="ru-RU" sz="2400" smtClean="0"/>
              <a:t>Мобильный компьютерный класс</a:t>
            </a:r>
          </a:p>
        </p:txBody>
      </p:sp>
      <p:pic>
        <p:nvPicPr>
          <p:cNvPr id="15365" name="Picture 5" descr="Сертификаи ком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259" y="2420938"/>
            <a:ext cx="3315414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2694945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80" y="2708276"/>
            <a:ext cx="595387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/>
              <a:t>Материально-техническое обеспечение.</a:t>
            </a:r>
            <a:br>
              <a:rPr lang="ru-RU" sz="2400" smtClean="0"/>
            </a:br>
            <a:r>
              <a:rPr lang="ru-RU" sz="2400" smtClean="0"/>
              <a:t>Лабораторное физическое оборудование</a:t>
            </a:r>
          </a:p>
        </p:txBody>
      </p:sp>
      <p:pic>
        <p:nvPicPr>
          <p:cNvPr id="40965" name="Picture 5" descr="9941dcebc349ff302ac5b6661b075f71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976998" y="2565400"/>
            <a:ext cx="4423677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IMG_1740 (Копировать)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 r="21556"/>
          <a:stretch>
            <a:fillRect/>
          </a:stretch>
        </p:blipFill>
        <p:spPr bwMode="auto">
          <a:xfrm>
            <a:off x="5655708" y="2565400"/>
            <a:ext cx="4933742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/>
              <a:t>Материально-техническое обеспечение.</a:t>
            </a:r>
            <a:br>
              <a:rPr lang="ru-RU" sz="2400" smtClean="0"/>
            </a:br>
            <a:r>
              <a:rPr lang="en-US" sz="2400" smtClean="0"/>
              <a:t>3D-</a:t>
            </a:r>
            <a:r>
              <a:rPr lang="ru-RU" sz="2400" smtClean="0"/>
              <a:t>оборудование</a:t>
            </a:r>
          </a:p>
        </p:txBody>
      </p:sp>
      <p:pic>
        <p:nvPicPr>
          <p:cNvPr id="41989" name="Picture 5" descr="f1a9031c7c78ec09f46c0ed407a11820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l="7584"/>
          <a:stretch>
            <a:fillRect/>
          </a:stretch>
        </p:blipFill>
        <p:spPr bwMode="auto">
          <a:xfrm>
            <a:off x="976998" y="2420938"/>
            <a:ext cx="5895737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maxresdefault-1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5400676" y="4221164"/>
            <a:ext cx="508188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Учебные занятия</a:t>
            </a:r>
          </a:p>
        </p:txBody>
      </p:sp>
      <p:pic>
        <p:nvPicPr>
          <p:cNvPr id="17414" name="Picture 6" descr="занятия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644" y="2492376"/>
            <a:ext cx="365108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Занятия 1 (Копировать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8546" y="3933825"/>
            <a:ext cx="442180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Занятия3 (Копировать)"/>
          <p:cNvPicPr>
            <a:picLocks noChangeAspect="1" noChangeArrowheads="1"/>
          </p:cNvPicPr>
          <p:nvPr/>
        </p:nvPicPr>
        <p:blipFill>
          <a:blip r:embed="rId4"/>
          <a:srcRect t="9169" r="8072"/>
          <a:stretch>
            <a:fillRect/>
          </a:stretch>
        </p:blipFill>
        <p:spPr bwMode="auto">
          <a:xfrm>
            <a:off x="5400676" y="2492375"/>
            <a:ext cx="5104388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БГИТ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258" y="2420939"/>
            <a:ext cx="5076259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Экскурсии в вузы</a:t>
            </a:r>
          </a:p>
        </p:txBody>
      </p:sp>
      <p:pic>
        <p:nvPicPr>
          <p:cNvPr id="46084" name="Picture 4" descr="IMG_0289 (Копировать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258" y="3068638"/>
            <a:ext cx="5018127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Сертификат БГИТ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3322" y="4221164"/>
            <a:ext cx="4140518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644" y="2420939"/>
            <a:ext cx="4954369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Учебные занятия на базе вузов</a:t>
            </a:r>
          </a:p>
        </p:txBody>
      </p:sp>
      <p:pic>
        <p:nvPicPr>
          <p:cNvPr id="45060" name="Picture 4" descr="БГА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291" y="3429000"/>
            <a:ext cx="4954369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</TotalTime>
  <Words>329</Words>
  <Application>Microsoft Office PowerPoint</Application>
  <PresentationFormat>Произвольный</PresentationFormat>
  <Paragraphs>55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Acrobat Document</vt:lpstr>
      <vt:lpstr>17 февраля 2023 года</vt:lpstr>
      <vt:lpstr>Центр технического образования  г. Новозыбкова</vt:lpstr>
      <vt:lpstr>Наши преподаватели</vt:lpstr>
      <vt:lpstr>Материально-техническое обеспечение. Мобильный компьютерный класс</vt:lpstr>
      <vt:lpstr>Материально-техническое обеспечение. Лабораторное физическое оборудование</vt:lpstr>
      <vt:lpstr>Материально-техническое обеспечение. 3D-оборудование</vt:lpstr>
      <vt:lpstr>Учебные занятия</vt:lpstr>
      <vt:lpstr>Экскурсии в вузы</vt:lpstr>
      <vt:lpstr>Учебные занятия на базе вузов</vt:lpstr>
      <vt:lpstr>Учебные занятия на базе вузов</vt:lpstr>
      <vt:lpstr>Экскурсии на предприятия</vt:lpstr>
      <vt:lpstr>Экскурсии на предприятия</vt:lpstr>
      <vt:lpstr>Ресурсный центр «Точка Роста»  МБОУ «СОШ № 3 г. Новозыбкова» </vt:lpstr>
      <vt:lpstr>Точка Роста</vt:lpstr>
      <vt:lpstr>Помещения, оборудование</vt:lpstr>
      <vt:lpstr>Педагоги</vt:lpstr>
      <vt:lpstr>Педагоги</vt:lpstr>
      <vt:lpstr>Открытие</vt:lpstr>
      <vt:lpstr>Точка Роста</vt:lpstr>
      <vt:lpstr>«Эколята»</vt:lpstr>
      <vt:lpstr>«Юные экологи»</vt:lpstr>
      <vt:lpstr>«Эвристическая физика»</vt:lpstr>
      <vt:lpstr>«3D моделирование»</vt:lpstr>
      <vt:lpstr>Занятия</vt:lpstr>
      <vt:lpstr>Учителя делятся опытом</vt:lpstr>
      <vt:lpstr>Знакомьтесь IT-куб</vt:lpstr>
      <vt:lpstr>Виртуальная экскурсия</vt:lpstr>
      <vt:lpstr>Сетевое взаимодействие</vt:lpstr>
      <vt:lpstr>Сетевое взаимодействие</vt:lpstr>
      <vt:lpstr>Ресурсный центр «Точка Роста»  МБОУ «СОШ № 3 г. Новозыбкова»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дополнительного образования</dc:title>
  <dc:creator>User-sch3NOV</dc:creator>
  <cp:lastModifiedBy>Windows User</cp:lastModifiedBy>
  <cp:revision>112</cp:revision>
  <dcterms:created xsi:type="dcterms:W3CDTF">2022-02-11T05:45:50Z</dcterms:created>
  <dcterms:modified xsi:type="dcterms:W3CDTF">2023-02-17T06:10:23Z</dcterms:modified>
</cp:coreProperties>
</file>