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1" r:id="rId9"/>
    <p:sldId id="272" r:id="rId10"/>
    <p:sldId id="273" r:id="rId11"/>
    <p:sldId id="264" r:id="rId12"/>
    <p:sldId id="265" r:id="rId13"/>
    <p:sldId id="266" r:id="rId14"/>
    <p:sldId id="267" r:id="rId15"/>
    <p:sldId id="268" r:id="rId16"/>
    <p:sldId id="269" r:id="rId17"/>
    <p:sldId id="274" r:id="rId18"/>
    <p:sldId id="270" r:id="rId19"/>
    <p:sldId id="275" r:id="rId20"/>
    <p:sldId id="276" r:id="rId21"/>
    <p:sldId id="277" r:id="rId22"/>
    <p:sldId id="278" r:id="rId23"/>
    <p:sldId id="279" r:id="rId24"/>
    <p:sldId id="280" r:id="rId25"/>
    <p:sldId id="283" r:id="rId26"/>
    <p:sldId id="284" r:id="rId27"/>
    <p:sldId id="285" r:id="rId28"/>
    <p:sldId id="286" r:id="rId29"/>
    <p:sldId id="287" r:id="rId30"/>
    <p:sldId id="288" r:id="rId31"/>
    <p:sldId id="289" r:id="rId32"/>
    <p:sldId id="290" r:id="rId33"/>
    <p:sldId id="291" r:id="rId34"/>
    <p:sldId id="281" r:id="rId35"/>
    <p:sldId id="282"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80" d="100"/>
          <a:sy n="80" d="100"/>
        </p:scale>
        <p:origin x="-114" y="-7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6E5A2FC-0CC2-44BB-8923-A37C07D9103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D5DC1B0D-13DA-492E-951A-24101A435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C188C9FD-FE54-495F-BA9F-BA34D58F50A0}"/>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08DCC0ED-3B00-4CE7-BCC8-9BC15056A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5B09A4E-AACC-4EE3-9C25-F0267EF45B79}"/>
              </a:ext>
            </a:extLst>
          </p:cNvPr>
          <p:cNvSpPr>
            <a:spLocks noGrp="1"/>
          </p:cNvSpPr>
          <p:nvPr>
            <p:ph type="sldNum" sz="quarter" idx="12"/>
          </p:nvPr>
        </p:nvSpPr>
        <p:spPr/>
        <p:txBody>
          <a:bodyPr/>
          <a:lstStyle/>
          <a:p>
            <a:fld id="{A4C8C84B-FD80-49E1-AD4D-1F6BAB42C6D8}" type="slidenum">
              <a:rPr lang="ru-RU" smtClean="0"/>
              <a:pPr/>
              <a:t>‹#›</a:t>
            </a:fld>
            <a:endParaRPr lang="ru-RU"/>
          </a:p>
        </p:txBody>
      </p:sp>
      <p:pic>
        <p:nvPicPr>
          <p:cNvPr id="8" name="Рисунок 7">
            <a:extLst>
              <a:ext uri="{FF2B5EF4-FFF2-40B4-BE49-F238E27FC236}">
                <a16:creationId xmlns="" xmlns:a16="http://schemas.microsoft.com/office/drawing/2014/main" id="{D0D6FEE8-A406-48CF-A405-B4E9806813E8}"/>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271034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5C3A5F6-B7C7-4DCE-8F72-AE51011DBDB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A894A93A-C96D-4BA5-98C5-BD6EE0DC9ED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AC074634-36DF-4E71-85EC-A14C5F18C2F0}"/>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35983025-9921-4601-B189-21547DE27BC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EC46A270-ACA6-49D0-82A9-0E29664DA1D4}"/>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61553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AABBC888-B9EF-4B80-8ED8-E7EAA93375A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74C61294-38E0-4A45-B82D-A3C69078D09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8E836C60-6ACE-403B-B88B-2984C4C7BCAE}"/>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924B8C88-5E09-42EF-8215-34855174C40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1A4424B-B2A6-4678-ACB6-A7BE6A4C3BB0}"/>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277840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0F44B6B-220D-4E90-AD5B-473B42C1EB0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7CA67A14-C00F-42D2-BE60-6F8823F8D66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F535326B-5F93-4A7E-95B5-D558D4ADCAFB}"/>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C9ED38E6-B5D3-4A55-933B-BF8B0D6C4B9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F2A85826-4528-4F6C-82EE-D43E3C68CD6D}"/>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257152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3EC1EC-0DA9-4EFB-8814-F6E8780636E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406733DF-C183-4D8A-ADC6-0DAA2C3F6B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E1C3A8CB-68D9-46DB-8F0D-C7C9A053AB96}"/>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887BE395-79DF-4BC0-8CCB-4C2AF528CB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6901922-1D2C-4131-BD77-77BB2B7C3BF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6629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C0CA025-3BCA-49EE-AA8B-B1C3ACE84E9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BDDF892F-70AC-477F-A83C-2F95949F085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C4325757-3F15-4451-A792-39378F77036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5A14C261-3F94-45FC-A31F-ABB0DE8896C1}"/>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6" name="Нижний колонтитул 5">
            <a:extLst>
              <a:ext uri="{FF2B5EF4-FFF2-40B4-BE49-F238E27FC236}">
                <a16:creationId xmlns="" xmlns:a16="http://schemas.microsoft.com/office/drawing/2014/main" id="{F6EA18E5-AFDD-495F-9F06-E11D5E994B9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97FCAD8-46BB-45C7-BD00-EE22D0218ADB}"/>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31044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0204F63-B00A-452D-AAA2-02A49920D8E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E1474D9F-7324-4FA7-8CAB-842C2F66E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539C2707-058D-4E61-9DB6-6946A0D0AED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D333D019-9AF2-4B7A-B73E-AF62013D83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F94BCC2B-B5D3-4CA4-A790-FE543A19E6C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685B18E3-4690-4B9F-875B-4B8EE52B3312}"/>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8" name="Нижний колонтитул 7">
            <a:extLst>
              <a:ext uri="{FF2B5EF4-FFF2-40B4-BE49-F238E27FC236}">
                <a16:creationId xmlns="" xmlns:a16="http://schemas.microsoft.com/office/drawing/2014/main" id="{DC1F6AFE-3F41-4F26-81F2-1F215F67864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4E88DE13-390D-4D52-BDAC-5AF8D99526B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6373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2AE1A3C-B6FC-497B-B251-58ACA7C0BBE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6ED19550-D461-4CCA-9320-FA59A5F3CE99}"/>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4" name="Нижний колонтитул 3">
            <a:extLst>
              <a:ext uri="{FF2B5EF4-FFF2-40B4-BE49-F238E27FC236}">
                <a16:creationId xmlns="" xmlns:a16="http://schemas.microsoft.com/office/drawing/2014/main" id="{D14B2E62-3257-4EA6-B119-D1FDE42F6FEB}"/>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FB788350-1848-4623-A9E4-ED9B029EB073}"/>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80006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F9D5865-31B8-4144-8BCD-1FA4260BEA41}"/>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3" name="Нижний колонтитул 2">
            <a:extLst>
              <a:ext uri="{FF2B5EF4-FFF2-40B4-BE49-F238E27FC236}">
                <a16:creationId xmlns="" xmlns:a16="http://schemas.microsoft.com/office/drawing/2014/main" id="{161224AD-5B46-49FE-B7CF-A5FFDE63F57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A6EB3FDD-D8B8-4916-B5E8-94393759156F}"/>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9424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DE3CD9C-63F2-4846-9359-398207139F2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F6E8AFF4-FE39-4EC4-897F-F4A866ACD9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3E90303F-BDAA-4458-BBD9-C73677ABA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44EF71C1-5CA0-41AE-BDCA-965EA5670A22}"/>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6" name="Нижний колонтитул 5">
            <a:extLst>
              <a:ext uri="{FF2B5EF4-FFF2-40B4-BE49-F238E27FC236}">
                <a16:creationId xmlns="" xmlns:a16="http://schemas.microsoft.com/office/drawing/2014/main" id="{079D9171-23E6-4CDC-9AF4-601C848BE3B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93A23C68-896F-46E7-80F2-149098673D5C}"/>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120191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B6FEF2A-3626-48E6-90C4-CF7440092B0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B9A4BB8E-9CEB-4E8A-88FA-404A5B4D8F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C1562C0C-DD10-41F1-9044-50A67AB687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E4F39808-6454-4D17-9C74-DBB54EEBDD5B}"/>
              </a:ext>
            </a:extLst>
          </p:cNvPr>
          <p:cNvSpPr>
            <a:spLocks noGrp="1"/>
          </p:cNvSpPr>
          <p:nvPr>
            <p:ph type="dt" sz="half" idx="10"/>
          </p:nvPr>
        </p:nvSpPr>
        <p:spPr/>
        <p:txBody>
          <a:bodyPr/>
          <a:lstStyle/>
          <a:p>
            <a:fld id="{5E2CC354-68BF-4B3C-A6EE-D4F352B6542C}" type="datetimeFigureOut">
              <a:rPr lang="ru-RU" smtClean="0"/>
              <a:pPr/>
              <a:t>25.04.2023</a:t>
            </a:fld>
            <a:endParaRPr lang="ru-RU"/>
          </a:p>
        </p:txBody>
      </p:sp>
      <p:sp>
        <p:nvSpPr>
          <p:cNvPr id="6" name="Нижний колонтитул 5">
            <a:extLst>
              <a:ext uri="{FF2B5EF4-FFF2-40B4-BE49-F238E27FC236}">
                <a16:creationId xmlns="" xmlns:a16="http://schemas.microsoft.com/office/drawing/2014/main" id="{FE713F5E-DA15-489C-84E4-6060F12812F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CDA5EDBF-4036-4EA5-9631-6EDA91924803}"/>
              </a:ext>
            </a:extLst>
          </p:cNvPr>
          <p:cNvSpPr>
            <a:spLocks noGrp="1"/>
          </p:cNvSpPr>
          <p:nvPr>
            <p:ph type="sldNum" sz="quarter" idx="12"/>
          </p:nvPr>
        </p:nvSpPr>
        <p:spPr/>
        <p:txBody>
          <a:bodyPr/>
          <a:lstStyle/>
          <a:p>
            <a:fld id="{A4C8C84B-FD80-49E1-AD4D-1F6BAB42C6D8}" type="slidenum">
              <a:rPr lang="ru-RU" smtClean="0"/>
              <a:pPr/>
              <a:t>‹#›</a:t>
            </a:fld>
            <a:endParaRPr lang="ru-RU"/>
          </a:p>
        </p:txBody>
      </p:sp>
    </p:spTree>
    <p:extLst>
      <p:ext uri="{BB962C8B-B14F-4D97-AF65-F5344CB8AC3E}">
        <p14:creationId xmlns="" xmlns:p14="http://schemas.microsoft.com/office/powerpoint/2010/main" val="3545391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0316A59-1471-457C-B8F5-90C0F1C42B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5F534241-2C89-4063-9CEA-B118D2C6F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46FFB7A5-4B09-4C2A-A242-B585C2449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CC354-68BF-4B3C-A6EE-D4F352B6542C}" type="datetimeFigureOut">
              <a:rPr lang="ru-RU" smtClean="0"/>
              <a:pPr/>
              <a:t>25.04.2023</a:t>
            </a:fld>
            <a:endParaRPr lang="ru-RU"/>
          </a:p>
        </p:txBody>
      </p:sp>
      <p:sp>
        <p:nvSpPr>
          <p:cNvPr id="5" name="Нижний колонтитул 4">
            <a:extLst>
              <a:ext uri="{FF2B5EF4-FFF2-40B4-BE49-F238E27FC236}">
                <a16:creationId xmlns="" xmlns:a16="http://schemas.microsoft.com/office/drawing/2014/main" id="{0BB70F89-7472-4117-9E1B-E0A11EB22A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9A91CCB8-26E1-46E5-B2A4-4BC10B749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8C84B-FD80-49E1-AD4D-1F6BAB42C6D8}" type="slidenum">
              <a:rPr lang="ru-RU" smtClean="0"/>
              <a:pPr/>
              <a:t>‹#›</a:t>
            </a:fld>
            <a:endParaRPr lang="ru-RU"/>
          </a:p>
        </p:txBody>
      </p:sp>
      <p:pic>
        <p:nvPicPr>
          <p:cNvPr id="8" name="Рисунок 7">
            <a:extLst>
              <a:ext uri="{FF2B5EF4-FFF2-40B4-BE49-F238E27FC236}">
                <a16:creationId xmlns="" xmlns:a16="http://schemas.microsoft.com/office/drawing/2014/main" id="{4C4D372B-4DA1-4068-81B3-B0C226210B82}"/>
              </a:ext>
            </a:extLst>
          </p:cNvPr>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3084115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esobr.ru/article/63765-fop-do-novaya-federalnaya-obrazovatelnaya-programm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rukdobra.ru/npd-doc?npmid=99&amp;npid=351825406&amp;anchor=XA00M6G2N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rukdobra.ru/npd-doc?npmid=99&amp;npid=902389617&amp;anchor=XA00MCQ2NC" TargetMode="External"/><Relationship Id="rId2" Type="http://schemas.openxmlformats.org/officeDocument/2006/relationships/hyperlink" Target="https://e.rukdobra.ru/npd-doc?npmid=97&amp;npid=503026&amp;anchor=dfasx9sfg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rukdobra.ru/npd-doc?npmid=99&amp;npid=902389617&amp;anchor=XA00MCQ2N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rukdobra.ru/npd-doc?npmid=97&amp;npid=503026&amp;anchor=dfasx9sfg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rukdobra.ru/npd-doc?npmid=97&amp;npid=503026&amp;anchor=dfasu1pmh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e.rukdobra.ru/npd-doc?npmid=97&amp;npid=503026&amp;anchor=dfasg12ch7" TargetMode="External"/><Relationship Id="rId2" Type="http://schemas.openxmlformats.org/officeDocument/2006/relationships/hyperlink" Target="https://e.rukdobra.ru/npd-doc?npmid=99&amp;npid=902389617&amp;anchor=XA00M2A2M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4610C20-8462-45ED-845C-DA4F314C6362}"/>
              </a:ext>
            </a:extLst>
          </p:cNvPr>
          <p:cNvSpPr>
            <a:spLocks noGrp="1"/>
          </p:cNvSpPr>
          <p:nvPr>
            <p:ph type="ctrTitle"/>
          </p:nvPr>
        </p:nvSpPr>
        <p:spPr>
          <a:xfrm>
            <a:off x="1524000" y="843150"/>
            <a:ext cx="9144000" cy="3218212"/>
          </a:xfrm>
        </p:spPr>
        <p:txBody>
          <a:bodyPr>
            <a:normAutofit fontScale="90000"/>
          </a:bodyPr>
          <a:lstStyle/>
          <a:p>
            <a:r>
              <a:rPr lang="ru-RU" b="1" dirty="0" smtClean="0">
                <a:solidFill>
                  <a:srgbClr val="C00000"/>
                </a:solidFill>
              </a:rPr>
              <a:t>Федеральная образовательная программа дошкольного </a:t>
            </a:r>
            <a:r>
              <a:rPr lang="ru-RU" b="1" dirty="0" smtClean="0">
                <a:solidFill>
                  <a:srgbClr val="C00000"/>
                </a:solidFill>
              </a:rPr>
              <a:t>образования</a:t>
            </a:r>
            <a:br>
              <a:rPr lang="ru-RU" b="1" dirty="0" smtClean="0">
                <a:solidFill>
                  <a:srgbClr val="C00000"/>
                </a:solidFill>
              </a:rPr>
            </a:br>
            <a:r>
              <a:rPr lang="ru-RU" b="1" dirty="0" smtClean="0">
                <a:solidFill>
                  <a:srgbClr val="C00000"/>
                </a:solidFill>
              </a:rPr>
              <a:t>(</a:t>
            </a:r>
            <a:r>
              <a:rPr lang="ru-RU" b="1" dirty="0" smtClean="0">
                <a:solidFill>
                  <a:srgbClr val="C00000"/>
                </a:solidFill>
              </a:rPr>
              <a:t>Физическое развитие)</a:t>
            </a:r>
            <a:endParaRPr lang="ru-RU" b="1"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 xmlns:a16="http://schemas.microsoft.com/office/drawing/2014/main" id="{6E0AAD53-AF39-4EBA-87E0-0F7A1465D6D1}"/>
              </a:ext>
            </a:extLst>
          </p:cNvPr>
          <p:cNvSpPr>
            <a:spLocks noGrp="1"/>
          </p:cNvSpPr>
          <p:nvPr>
            <p:ph type="subTitle" idx="1"/>
          </p:nvPr>
        </p:nvSpPr>
        <p:spPr>
          <a:xfrm>
            <a:off x="7220196" y="4821383"/>
            <a:ext cx="4971803" cy="1096159"/>
          </a:xfrm>
        </p:spPr>
        <p:txBody>
          <a:bodyPr>
            <a:normAutofit/>
          </a:bodyPr>
          <a:lstStyle/>
          <a:p>
            <a:r>
              <a:rPr lang="ru-RU" b="1" dirty="0" smtClean="0">
                <a:solidFill>
                  <a:schemeClr val="accent1">
                    <a:lumMod val="50000"/>
                  </a:schemeClr>
                </a:solidFill>
              </a:rPr>
              <a:t>ГАУ ДПО «БИПКРО»</a:t>
            </a:r>
          </a:p>
          <a:p>
            <a:r>
              <a:rPr lang="ru-RU" b="1" dirty="0" smtClean="0">
                <a:solidFill>
                  <a:schemeClr val="accent1">
                    <a:lumMod val="50000"/>
                  </a:schemeClr>
                </a:solidFill>
              </a:rPr>
              <a:t>2023 год</a:t>
            </a:r>
            <a:endParaRPr lang="ru-RU" b="1" dirty="0">
              <a:solidFill>
                <a:schemeClr val="accent1">
                  <a:lumMod val="50000"/>
                </a:schemeClr>
              </a:solidFill>
            </a:endParaRPr>
          </a:p>
        </p:txBody>
      </p:sp>
    </p:spTree>
    <p:extLst>
      <p:ext uri="{BB962C8B-B14F-4D97-AF65-F5344CB8AC3E}">
        <p14:creationId xmlns="" xmlns:p14="http://schemas.microsoft.com/office/powerpoint/2010/main" val="3625176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4080" y="-189782"/>
            <a:ext cx="10515600" cy="1325563"/>
          </a:xfrm>
        </p:spPr>
        <p:txBody>
          <a:bodyPr/>
          <a:lstStyle/>
          <a:p>
            <a:pPr algn="ctr"/>
            <a:r>
              <a:rPr lang="ru-RU" b="1" dirty="0" smtClean="0">
                <a:solidFill>
                  <a:srgbClr val="C00000"/>
                </a:solidFill>
              </a:rPr>
              <a:t>Принципы ФОП ДО</a:t>
            </a:r>
            <a:endParaRPr lang="ru-RU" b="1" dirty="0">
              <a:solidFill>
                <a:srgbClr val="C00000"/>
              </a:solidFill>
            </a:endParaRPr>
          </a:p>
        </p:txBody>
      </p:sp>
      <p:sp>
        <p:nvSpPr>
          <p:cNvPr id="3" name="Содержимое 2"/>
          <p:cNvSpPr>
            <a:spLocks noGrp="1"/>
          </p:cNvSpPr>
          <p:nvPr>
            <p:ph idx="1"/>
          </p:nvPr>
        </p:nvSpPr>
        <p:spPr>
          <a:xfrm>
            <a:off x="795068" y="1006115"/>
            <a:ext cx="10515600" cy="5498201"/>
          </a:xfrm>
        </p:spPr>
        <p:txBody>
          <a:bodyPr>
            <a:normAutofit fontScale="70000" lnSpcReduction="20000"/>
          </a:bodyPr>
          <a:lstStyle/>
          <a:p>
            <a:pPr>
              <a:buFontTx/>
              <a:buChar char="-"/>
            </a:pPr>
            <a:r>
              <a:rPr lang="ru-RU" dirty="0" smtClean="0"/>
              <a:t>полноценное проживание ребёнком всех этапов детства (младенческого, раннего и дошкольного возрастов), обогащение (амплификация) детского развития</a:t>
            </a:r>
          </a:p>
          <a:p>
            <a:pPr>
              <a:buFontTx/>
              <a:buChar char="-"/>
            </a:pPr>
            <a:r>
              <a:rPr lang="ru-RU" dirty="0" smtClean="0"/>
              <a:t> построение образовательной деятельности на основе индивидуальных особенностей каждого ребёнка, при котором сам ребёнок становится активным в выборе содержания своего образования, становится субъектом образования</a:t>
            </a:r>
          </a:p>
          <a:p>
            <a:pPr>
              <a:buFontTx/>
              <a:buChar char="-"/>
            </a:pPr>
            <a:r>
              <a:rPr lang="ru-RU" dirty="0" smtClean="0"/>
              <a:t>содействие и сотрудничество детей и родителей (законных представителей), совершеннолетних членов семьи, принимающих участие в воспитании детей младенческого, раннего и дошкольного возрастов, а также педагогических работников (далее вместе - взрослые) </a:t>
            </a:r>
          </a:p>
          <a:p>
            <a:pPr>
              <a:buFontTx/>
              <a:buChar char="-"/>
            </a:pPr>
            <a:r>
              <a:rPr lang="ru-RU" dirty="0" smtClean="0"/>
              <a:t>признание ребёнка полноценным участником (субъектом) образовательных отношений</a:t>
            </a:r>
          </a:p>
          <a:p>
            <a:pPr>
              <a:buFontTx/>
              <a:buChar char="-"/>
            </a:pPr>
            <a:r>
              <a:rPr lang="ru-RU" dirty="0" smtClean="0"/>
              <a:t>поддержка инициативы детей в различных видах деятельности</a:t>
            </a:r>
          </a:p>
          <a:p>
            <a:pPr>
              <a:buFontTx/>
              <a:buChar char="-"/>
            </a:pPr>
            <a:r>
              <a:rPr lang="ru-RU" dirty="0" smtClean="0"/>
              <a:t>сотрудничество ДОО с семьей </a:t>
            </a:r>
          </a:p>
          <a:p>
            <a:pPr>
              <a:buFontTx/>
              <a:buChar char="-"/>
            </a:pPr>
            <a:r>
              <a:rPr lang="ru-RU" dirty="0" smtClean="0"/>
              <a:t>приобщение детей к </a:t>
            </a:r>
            <a:r>
              <a:rPr lang="ru-RU" dirty="0" err="1" smtClean="0"/>
              <a:t>социокультурным</a:t>
            </a:r>
            <a:r>
              <a:rPr lang="ru-RU" dirty="0" smtClean="0"/>
              <a:t> нормам, традициям семьи, общества и государства</a:t>
            </a:r>
          </a:p>
          <a:p>
            <a:pPr>
              <a:buFontTx/>
              <a:buChar char="-"/>
            </a:pPr>
            <a:r>
              <a:rPr lang="ru-RU" dirty="0" smtClean="0"/>
              <a:t>формирование познавательных интересов и познавательных действий ребёнка в различных видах деятельности</a:t>
            </a:r>
          </a:p>
          <a:p>
            <a:pPr>
              <a:buFontTx/>
              <a:buChar char="-"/>
            </a:pPr>
            <a:r>
              <a:rPr lang="ru-RU" dirty="0" smtClean="0"/>
              <a:t>возрастная адекватность дошкольного образования (соответствие условий, требований, методов возрасту и особенностям развития)</a:t>
            </a:r>
          </a:p>
          <a:p>
            <a:pPr>
              <a:buFontTx/>
              <a:buChar char="-"/>
            </a:pPr>
            <a:r>
              <a:rPr lang="ru-RU" dirty="0" smtClean="0"/>
              <a:t>учёт этнокультурной ситуации развития детей</a:t>
            </a:r>
          </a:p>
          <a:p>
            <a:pPr>
              <a:buFontTx/>
              <a:buChar char="-"/>
            </a:pP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838200" y="1402931"/>
            <a:ext cx="10515600" cy="4351338"/>
          </a:xfrm>
        </p:spPr>
        <p:txBody>
          <a:bodyPr>
            <a:normAutofit fontScale="77500" lnSpcReduction="20000"/>
          </a:bodyPr>
          <a:lstStyle/>
          <a:p>
            <a:pPr>
              <a:buNone/>
            </a:pPr>
            <a:r>
              <a:rPr lang="ru-RU" dirty="0" smtClean="0"/>
              <a:t>Документ рассчитан на дошкольное воспитания детей </a:t>
            </a:r>
            <a:r>
              <a:rPr lang="ru-RU" dirty="0" smtClean="0">
                <a:solidFill>
                  <a:srgbClr val="C00000"/>
                </a:solidFill>
              </a:rPr>
              <a:t>разных</a:t>
            </a:r>
            <a:r>
              <a:rPr lang="ru-RU" dirty="0" smtClean="0"/>
              <a:t> возрастных групп: </a:t>
            </a:r>
          </a:p>
          <a:p>
            <a:r>
              <a:rPr lang="ru-RU" dirty="0" smtClean="0"/>
              <a:t>с рождения до года (младенческий период); </a:t>
            </a:r>
          </a:p>
          <a:p>
            <a:r>
              <a:rPr lang="ru-RU" dirty="0" smtClean="0"/>
              <a:t>от 1 до 3 лет (ранний дошкольный период); </a:t>
            </a:r>
          </a:p>
          <a:p>
            <a:r>
              <a:rPr lang="ru-RU" dirty="0" smtClean="0"/>
              <a:t>от 3 до 7 лет (дошкольный период). </a:t>
            </a:r>
          </a:p>
          <a:p>
            <a:pPr>
              <a:buNone/>
            </a:pPr>
            <a:r>
              <a:rPr lang="ru-RU" dirty="0" smtClean="0"/>
              <a:t>Согласно программе, для детей </a:t>
            </a:r>
            <a:r>
              <a:rPr lang="ru-RU" dirty="0" smtClean="0">
                <a:solidFill>
                  <a:srgbClr val="C00000"/>
                </a:solidFill>
              </a:rPr>
              <a:t>от 1 до 2 лет </a:t>
            </a:r>
            <a:r>
              <a:rPr lang="ru-RU" dirty="0" smtClean="0"/>
              <a:t>необходимо создавать условия для получения ими навыков поведения в социуме: что можно и нельзя делать, как здороваться и отвечать на приветствие других, благодарить, выполнять просьбы и т.д.  </a:t>
            </a:r>
          </a:p>
          <a:p>
            <a:pPr>
              <a:buNone/>
            </a:pPr>
            <a:r>
              <a:rPr lang="ru-RU" dirty="0" smtClean="0"/>
              <a:t>Также в ФОП говорится, что у детей </a:t>
            </a:r>
            <a:r>
              <a:rPr lang="ru-RU" dirty="0" smtClean="0">
                <a:solidFill>
                  <a:srgbClr val="C00000"/>
                </a:solidFill>
              </a:rPr>
              <a:t>от 2 до 3 лет </a:t>
            </a:r>
            <a:r>
              <a:rPr lang="ru-RU" dirty="0" smtClean="0"/>
              <a:t>нужно поддерживать желание познакомиться друг с другом. Для этого воспитатели используют приемы поощрения и одобрения. </a:t>
            </a:r>
          </a:p>
          <a:p>
            <a:pPr>
              <a:buNone/>
            </a:pPr>
            <a:r>
              <a:rPr lang="ru-RU" dirty="0" smtClean="0"/>
              <a:t>У детей </a:t>
            </a:r>
            <a:r>
              <a:rPr lang="ru-RU" dirty="0" smtClean="0">
                <a:solidFill>
                  <a:srgbClr val="C00000"/>
                </a:solidFill>
              </a:rPr>
              <a:t>постарше</a:t>
            </a:r>
            <a:r>
              <a:rPr lang="ru-RU" dirty="0" smtClean="0"/>
              <a:t> педагогический работник обогащает представление о добрых поступках людей, о заботе, бережном отношении к животным, растениям; знакомит с соответствующими произведениями искусства. </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2321" y="0"/>
            <a:ext cx="10515600" cy="1069675"/>
          </a:xfrm>
        </p:spPr>
        <p:txBody>
          <a:bodyPr/>
          <a:lstStyle/>
          <a:p>
            <a:pPr algn="ctr"/>
            <a:r>
              <a:rPr lang="ru-RU" b="1" dirty="0" smtClean="0">
                <a:solidFill>
                  <a:srgbClr val="C00000"/>
                </a:solidFill>
              </a:rPr>
              <a:t>Особенности ФОП ДО</a:t>
            </a:r>
            <a:endParaRPr lang="ru-RU" b="1" dirty="0">
              <a:solidFill>
                <a:srgbClr val="C00000"/>
              </a:solidFill>
            </a:endParaRPr>
          </a:p>
        </p:txBody>
      </p:sp>
      <p:sp>
        <p:nvSpPr>
          <p:cNvPr id="3" name="Содержимое 2"/>
          <p:cNvSpPr>
            <a:spLocks noGrp="1"/>
          </p:cNvSpPr>
          <p:nvPr>
            <p:ph idx="1"/>
          </p:nvPr>
        </p:nvSpPr>
        <p:spPr>
          <a:xfrm>
            <a:off x="751936" y="1316666"/>
            <a:ext cx="10515600" cy="4842593"/>
          </a:xfrm>
        </p:spPr>
        <p:txBody>
          <a:bodyPr>
            <a:normAutofit fontScale="62500" lnSpcReduction="20000"/>
          </a:bodyPr>
          <a:lstStyle/>
          <a:p>
            <a:r>
              <a:rPr lang="ru-RU" dirty="0" smtClean="0"/>
              <a:t>воспитание патриотических чувств, любви и уважения к Родине; </a:t>
            </a:r>
          </a:p>
          <a:p>
            <a:r>
              <a:rPr lang="ru-RU" dirty="0" smtClean="0"/>
              <a:t>акцент на воспитании интернациональных чувств: </a:t>
            </a:r>
          </a:p>
          <a:p>
            <a:r>
              <a:rPr lang="ru-RU" dirty="0" smtClean="0"/>
              <a:t>уважение к людям других национальностей, вероисповеданий, к их культуре и традициям;</a:t>
            </a:r>
          </a:p>
          <a:p>
            <a:r>
              <a:rPr lang="ru-RU" dirty="0" smtClean="0"/>
              <a:t>расширить представления детей о государственных праздниках и вызвать интерес к событиям, которые происходят в России;</a:t>
            </a:r>
          </a:p>
          <a:p>
            <a:r>
              <a:rPr lang="ru-RU" dirty="0" smtClean="0"/>
              <a:t>акцент на правилах безопасного поведения в ситуациях, когда существует угроза жизни и здоровью, например, если ребенок остался один, потерялся или травмировался;</a:t>
            </a:r>
          </a:p>
          <a:p>
            <a:r>
              <a:rPr lang="ru-RU" dirty="0" smtClean="0"/>
              <a:t>воспитательная деятельность должна развивать у детей чувство гордости за достижения страны в различных областях: спорте, искусстве, науке и т.д. </a:t>
            </a:r>
          </a:p>
          <a:p>
            <a:pPr>
              <a:buNone/>
            </a:pPr>
            <a:r>
              <a:rPr lang="ru-RU" dirty="0" smtClean="0"/>
              <a:t>Воспитатели, реализующие ФОП, будут знакомить детей с признаками и характеристиками страны, адаптируя материал под возрастные особенности, Выпускники ДОУ должны усвоить, что Россия - это самая большая страна в мире, уметь показывать ее на глобусе и на карте, знать столицу и иметь знания об административном центре своего региона и о регионе в целом. </a:t>
            </a:r>
          </a:p>
          <a:p>
            <a:pPr>
              <a:buNone/>
            </a:pPr>
            <a:r>
              <a:rPr lang="ru-RU" dirty="0" smtClean="0"/>
              <a:t>В программу включены </a:t>
            </a:r>
            <a:r>
              <a:rPr lang="ru-RU" dirty="0" smtClean="0">
                <a:solidFill>
                  <a:srgbClr val="C00000"/>
                </a:solidFill>
              </a:rPr>
              <a:t>произведения искусства</a:t>
            </a:r>
            <a:r>
              <a:rPr lang="ru-RU" dirty="0" smtClean="0"/>
              <a:t>, которые рекомендуют использовать в образовательном процессе дошкольников.</a:t>
            </a:r>
          </a:p>
          <a:p>
            <a:pPr>
              <a:buNone/>
            </a:pPr>
            <a:r>
              <a:rPr lang="ru-RU" dirty="0" err="1" smtClean="0"/>
              <a:t>Минпросвещения</a:t>
            </a:r>
            <a:r>
              <a:rPr lang="ru-RU" dirty="0" smtClean="0"/>
              <a:t> рекомендует их использовать в образовательном процессе </a:t>
            </a:r>
            <a:r>
              <a:rPr lang="ru-RU" dirty="0" smtClean="0">
                <a:solidFill>
                  <a:srgbClr val="C00000"/>
                </a:solidFill>
              </a:rPr>
              <a:t>как иллюстрации</a:t>
            </a:r>
            <a:r>
              <a:rPr lang="ru-RU" dirty="0" smtClean="0"/>
              <a:t>, а также для </a:t>
            </a:r>
            <a:r>
              <a:rPr lang="ru-RU" dirty="0" smtClean="0">
                <a:solidFill>
                  <a:srgbClr val="C00000"/>
                </a:solidFill>
              </a:rPr>
              <a:t>расширения кругозора </a:t>
            </a:r>
            <a:r>
              <a:rPr lang="ru-RU" dirty="0" smtClean="0"/>
              <a:t>детей и </a:t>
            </a:r>
            <a:r>
              <a:rPr lang="ru-RU" dirty="0" smtClean="0">
                <a:solidFill>
                  <a:srgbClr val="C00000"/>
                </a:solidFill>
              </a:rPr>
              <a:t>эмоционального опыта</a:t>
            </a:r>
            <a:r>
              <a:rPr lang="ru-RU" dirty="0" smtClean="0"/>
              <a:t>. </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149465"/>
            <a:ext cx="10515600" cy="877079"/>
          </a:xfrm>
        </p:spPr>
        <p:txBody>
          <a:bodyPr/>
          <a:lstStyle/>
          <a:p>
            <a:pPr algn="ctr"/>
            <a:r>
              <a:rPr lang="ru-RU" b="1" dirty="0" smtClean="0">
                <a:solidFill>
                  <a:srgbClr val="C00000"/>
                </a:solidFill>
              </a:rPr>
              <a:t>Структура и содержание ФОП ДО</a:t>
            </a:r>
            <a:endParaRPr lang="ru-RU" b="1" dirty="0">
              <a:solidFill>
                <a:srgbClr val="C00000"/>
              </a:solidFill>
            </a:endParaRPr>
          </a:p>
        </p:txBody>
      </p:sp>
      <p:sp>
        <p:nvSpPr>
          <p:cNvPr id="3" name="Содержимое 2"/>
          <p:cNvSpPr>
            <a:spLocks noGrp="1"/>
          </p:cNvSpPr>
          <p:nvPr>
            <p:ph idx="1"/>
          </p:nvPr>
        </p:nvSpPr>
        <p:spPr>
          <a:xfrm>
            <a:off x="838200" y="1057874"/>
            <a:ext cx="10515600" cy="4351338"/>
          </a:xfrm>
        </p:spPr>
        <p:txBody>
          <a:bodyPr>
            <a:normAutofit lnSpcReduction="10000"/>
          </a:bodyPr>
          <a:lstStyle/>
          <a:p>
            <a:pPr>
              <a:buNone/>
            </a:pPr>
            <a:r>
              <a:rPr lang="ru-RU" b="1" dirty="0" smtClean="0">
                <a:solidFill>
                  <a:srgbClr val="002060"/>
                </a:solidFill>
              </a:rPr>
              <a:t>Разделы ФОП:</a:t>
            </a:r>
          </a:p>
          <a:p>
            <a:pPr>
              <a:buNone/>
            </a:pPr>
            <a:r>
              <a:rPr lang="ru-RU" dirty="0" smtClean="0"/>
              <a:t> - целевой </a:t>
            </a:r>
          </a:p>
          <a:p>
            <a:pPr>
              <a:buFontTx/>
              <a:buChar char="-"/>
            </a:pPr>
            <a:r>
              <a:rPr lang="ru-RU" dirty="0" smtClean="0"/>
              <a:t>содержательный</a:t>
            </a:r>
          </a:p>
          <a:p>
            <a:pPr>
              <a:buFontTx/>
              <a:buChar char="-"/>
            </a:pPr>
            <a:r>
              <a:rPr lang="ru-RU" dirty="0" smtClean="0"/>
              <a:t> организационный.</a:t>
            </a:r>
          </a:p>
          <a:p>
            <a:pPr>
              <a:buNone/>
            </a:pPr>
            <a:r>
              <a:rPr lang="ru-RU" b="1" dirty="0" smtClean="0">
                <a:solidFill>
                  <a:srgbClr val="002060"/>
                </a:solidFill>
              </a:rPr>
              <a:t>Учебно-методическая документация ФОП:</a:t>
            </a:r>
          </a:p>
          <a:p>
            <a:pPr>
              <a:buFontTx/>
              <a:buChar char="-"/>
            </a:pPr>
            <a:r>
              <a:rPr lang="ru-RU" dirty="0" smtClean="0"/>
              <a:t>федеральная рабочая программа воспитания, </a:t>
            </a:r>
          </a:p>
          <a:p>
            <a:pPr>
              <a:buFontTx/>
              <a:buChar char="-"/>
            </a:pPr>
            <a:r>
              <a:rPr lang="ru-RU" dirty="0" smtClean="0"/>
              <a:t>примерный режим и распорядок дня дошкольных групп, </a:t>
            </a:r>
          </a:p>
          <a:p>
            <a:pPr>
              <a:buFontTx/>
              <a:buChar char="-"/>
            </a:pPr>
            <a:r>
              <a:rPr lang="ru-RU" dirty="0" smtClean="0"/>
              <a:t>федеральный календарный план воспитательной работы, </a:t>
            </a:r>
          </a:p>
          <a:p>
            <a:pPr>
              <a:buFontTx/>
              <a:buChar char="-"/>
            </a:pPr>
            <a:r>
              <a:rPr lang="ru-RU" dirty="0" smtClean="0"/>
              <a:t>иные компоненты.</a:t>
            </a:r>
          </a:p>
          <a:p>
            <a:pPr>
              <a:buNone/>
            </a:pPr>
            <a:endParaRPr lang="ru-RU"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0947" y="175344"/>
            <a:ext cx="10515600" cy="1058233"/>
          </a:xfrm>
        </p:spPr>
        <p:txBody>
          <a:bodyPr>
            <a:normAutofit fontScale="90000"/>
          </a:bodyPr>
          <a:lstStyle/>
          <a:p>
            <a:r>
              <a:rPr lang="ru-RU" b="1" dirty="0" smtClean="0">
                <a:solidFill>
                  <a:srgbClr val="C00000"/>
                </a:solidFill>
              </a:rPr>
              <a:t>Функций дошкольного образования в ФОП</a:t>
            </a:r>
            <a:endParaRPr lang="ru-RU" b="1" dirty="0">
              <a:solidFill>
                <a:srgbClr val="C00000"/>
              </a:solidFill>
            </a:endParaRPr>
          </a:p>
        </p:txBody>
      </p:sp>
      <p:sp>
        <p:nvSpPr>
          <p:cNvPr id="3" name="Содержимое 2"/>
          <p:cNvSpPr>
            <a:spLocks noGrp="1"/>
          </p:cNvSpPr>
          <p:nvPr>
            <p:ph idx="1"/>
          </p:nvPr>
        </p:nvSpPr>
        <p:spPr>
          <a:xfrm>
            <a:off x="838200" y="1273534"/>
            <a:ext cx="10515600" cy="4954737"/>
          </a:xfrm>
        </p:spPr>
        <p:txBody>
          <a:bodyPr>
            <a:normAutofit fontScale="92500" lnSpcReduction="20000"/>
          </a:bodyPr>
          <a:lstStyle/>
          <a:p>
            <a:pPr marL="514350" indent="-514350">
              <a:buNone/>
            </a:pPr>
            <a:r>
              <a:rPr lang="ru-RU" dirty="0" smtClean="0"/>
              <a:t>- обучение и воспитание ребёнка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a:t>
            </a:r>
          </a:p>
          <a:p>
            <a:pPr marL="514350" indent="-514350">
              <a:buNone/>
            </a:pPr>
            <a:r>
              <a:rPr lang="ru-RU" dirty="0" smtClean="0"/>
              <a:t>- создание единого ядра содержания дошкольного образования (далее - ДО), ориентированного на приобщение детей к традиционным духовно-нравственным и </a:t>
            </a:r>
            <a:r>
              <a:rPr lang="ru-RU" dirty="0" err="1" smtClean="0"/>
              <a:t>социокультурным</a:t>
            </a:r>
            <a:r>
              <a:rPr lang="ru-RU" dirty="0" smtClean="0"/>
              <a:t> ценностям российского народа, воспитание подрастающего поколения как знающего и уважающего историю и культуру своей семьи, большой и малой Родины</a:t>
            </a:r>
          </a:p>
          <a:p>
            <a:pPr marL="514350" indent="-514350">
              <a:buNone/>
            </a:pPr>
            <a:r>
              <a:rPr lang="ru-RU" dirty="0" smtClean="0"/>
              <a:t>-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 обеспечивающего ребёнку и его родителям (законным представителям) равные, качественные условия ДО, вне зависимости от места проживания</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9466"/>
            <a:ext cx="10515600" cy="920210"/>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803695" y="1049247"/>
            <a:ext cx="10515600" cy="4989244"/>
          </a:xfrm>
        </p:spPr>
        <p:txBody>
          <a:bodyPr>
            <a:normAutofit fontScale="77500" lnSpcReduction="20000"/>
          </a:bodyPr>
          <a:lstStyle/>
          <a:p>
            <a:pPr>
              <a:buNone/>
            </a:pPr>
            <a:r>
              <a:rPr lang="ru-RU" dirty="0" smtClean="0"/>
              <a:t>ФГОС ДО и Федеральная программа являются основой для самостоятельной разработки и утверждения ДОО образовательных программ дошкольного образования (далее - Программа), обязательная часть которых должна соответствовать Федеральной программе и оформляется </a:t>
            </a:r>
            <a:r>
              <a:rPr lang="ru-RU" b="1" dirty="0" smtClean="0">
                <a:solidFill>
                  <a:srgbClr val="C00000"/>
                </a:solidFill>
              </a:rPr>
              <a:t>в виде ссылки на нее</a:t>
            </a:r>
            <a:r>
              <a:rPr lang="ru-RU" dirty="0" smtClean="0"/>
              <a:t>.</a:t>
            </a:r>
          </a:p>
          <a:p>
            <a:pPr>
              <a:buNone/>
            </a:pPr>
            <a:r>
              <a:rPr lang="ru-RU" dirty="0" smtClean="0"/>
              <a:t>Федеральная программа определяет </a:t>
            </a:r>
            <a:r>
              <a:rPr lang="ru-RU" b="1" dirty="0" smtClean="0">
                <a:solidFill>
                  <a:srgbClr val="C00000"/>
                </a:solidFill>
              </a:rPr>
              <a:t>объем</a:t>
            </a:r>
            <a:r>
              <a:rPr lang="ru-RU" dirty="0" smtClean="0"/>
              <a:t> обязательной части этих Программ, который в соответствии со ФГОС ДО составляет </a:t>
            </a:r>
            <a:r>
              <a:rPr lang="ru-RU" b="1" dirty="0" smtClean="0">
                <a:solidFill>
                  <a:srgbClr val="C00000"/>
                </a:solidFill>
              </a:rPr>
              <a:t>не менее 60% </a:t>
            </a:r>
            <a:r>
              <a:rPr lang="ru-RU" dirty="0" smtClean="0"/>
              <a:t>от общего объема программы. </a:t>
            </a:r>
          </a:p>
          <a:p>
            <a:pPr>
              <a:buNone/>
            </a:pPr>
            <a:r>
              <a:rPr lang="ru-RU" dirty="0" smtClean="0"/>
              <a:t>Часть, формируемая участниками образовательных отношений, составляет </a:t>
            </a:r>
            <a:r>
              <a:rPr lang="ru-RU" b="1" dirty="0" smtClean="0">
                <a:solidFill>
                  <a:srgbClr val="C00000"/>
                </a:solidFill>
              </a:rPr>
              <a:t>не более 40% </a:t>
            </a:r>
            <a:r>
              <a:rPr lang="ru-RU" dirty="0" smtClean="0"/>
              <a:t>и может быть ориентирована на специфику национальных, </a:t>
            </a:r>
            <a:r>
              <a:rPr lang="ru-RU" dirty="0" err="1" smtClean="0"/>
              <a:t>социокультурных</a:t>
            </a:r>
            <a:r>
              <a:rPr lang="ru-RU" dirty="0" smtClean="0"/>
              <a:t> и иных условий, в том числе региональных, в которых осуществляется образовательная деятельность; сложившиеся традиции ДОО; выбор парциальных образовательных программ и форм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ДОО в целом. </a:t>
            </a:r>
          </a:p>
          <a:p>
            <a:pPr>
              <a:buNone/>
            </a:pPr>
            <a:r>
              <a:rPr lang="ru-RU" dirty="0" smtClean="0"/>
              <a:t>Содержание и планируемые результаты разрабатываемых в ДОО Программ должны </a:t>
            </a:r>
            <a:r>
              <a:rPr lang="ru-RU" b="1" dirty="0" smtClean="0">
                <a:solidFill>
                  <a:srgbClr val="C00000"/>
                </a:solidFill>
              </a:rPr>
              <a:t>быть не ниже </a:t>
            </a:r>
            <a:r>
              <a:rPr lang="ru-RU" dirty="0" smtClean="0"/>
              <a:t>соответствующих содержания и планируемых результатов Федеральной программы.</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5068" y="261608"/>
            <a:ext cx="10515600" cy="1325563"/>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924464" y="2075791"/>
            <a:ext cx="10515600" cy="4351338"/>
          </a:xfrm>
        </p:spPr>
        <p:txBody>
          <a:bodyPr/>
          <a:lstStyle/>
          <a:p>
            <a:pPr algn="ctr">
              <a:buNone/>
            </a:pPr>
            <a:r>
              <a:rPr lang="ru-RU" dirty="0" smtClean="0"/>
              <a:t>ДОО предоставлено </a:t>
            </a:r>
            <a:r>
              <a:rPr lang="ru-RU" b="1" dirty="0" smtClean="0">
                <a:solidFill>
                  <a:srgbClr val="C00000"/>
                </a:solidFill>
              </a:rPr>
              <a:t>право выбора способов реализации образовательной деятельности</a:t>
            </a:r>
            <a:r>
              <a:rPr lang="ru-RU" dirty="0" smtClean="0"/>
              <a:t> в зависимости от конкретных условий, предпочтений педагогического коллектива ДОО и других участников образовательных отношений, а также с учётом индивидуальных особенностей обучающихся, специфики их потребностей и интересов, возрастных возможностей.</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453" y="158092"/>
            <a:ext cx="10515600" cy="1101366"/>
          </a:xfrm>
        </p:spPr>
        <p:txBody>
          <a:bodyPr/>
          <a:lstStyle/>
          <a:p>
            <a:pPr algn="ctr"/>
            <a:r>
              <a:rPr lang="ru-RU" b="1" dirty="0" smtClean="0">
                <a:solidFill>
                  <a:srgbClr val="C00000"/>
                </a:solidFill>
              </a:rPr>
              <a:t>Структура ФОП ДО</a:t>
            </a:r>
            <a:endParaRPr lang="ru-RU" b="1" dirty="0">
              <a:solidFill>
                <a:srgbClr val="C00000"/>
              </a:solidFill>
            </a:endParaRPr>
          </a:p>
        </p:txBody>
      </p:sp>
      <p:graphicFrame>
        <p:nvGraphicFramePr>
          <p:cNvPr id="4" name="Содержимое 3"/>
          <p:cNvGraphicFramePr>
            <a:graphicFrameLocks noGrp="1"/>
          </p:cNvGraphicFramePr>
          <p:nvPr>
            <p:ph idx="1"/>
          </p:nvPr>
        </p:nvGraphicFramePr>
        <p:xfrm>
          <a:off x="811902" y="1268084"/>
          <a:ext cx="10515600" cy="4724250"/>
        </p:xfrm>
        <a:graphic>
          <a:graphicData uri="http://schemas.openxmlformats.org/drawingml/2006/table">
            <a:tbl>
              <a:tblPr firstRow="1" bandRow="1">
                <a:tableStyleId>{5C22544A-7EE6-4342-B048-85BDC9FD1C3A}</a:tableStyleId>
              </a:tblPr>
              <a:tblGrid>
                <a:gridCol w="2664544"/>
                <a:gridCol w="7851056"/>
              </a:tblGrid>
              <a:tr h="396090">
                <a:tc>
                  <a:txBody>
                    <a:bodyPr/>
                    <a:lstStyle/>
                    <a:p>
                      <a:pPr algn="ctr">
                        <a:lnSpc>
                          <a:spcPts val="1280"/>
                        </a:lnSpc>
                        <a:spcAft>
                          <a:spcPts val="0"/>
                        </a:spcAft>
                      </a:pPr>
                      <a:r>
                        <a:rPr lang="ru-RU" sz="2000" b="1" dirty="0">
                          <a:solidFill>
                            <a:schemeClr val="bg1"/>
                          </a:solidFill>
                          <a:latin typeface="Arial"/>
                          <a:ea typeface="Times New Roman"/>
                          <a:cs typeface="Times New Roman"/>
                        </a:rPr>
                        <a:t>Раздел</a:t>
                      </a:r>
                      <a:endParaRPr lang="ru-RU" sz="2000" dirty="0">
                        <a:solidFill>
                          <a:schemeClr val="bg1"/>
                        </a:solidFill>
                        <a:latin typeface="Calibri"/>
                        <a:ea typeface="Times New Roman"/>
                        <a:cs typeface="Times New Roman"/>
                      </a:endParaRPr>
                    </a:p>
                  </a:txBody>
                  <a:tcPr marL="0" marR="232410" marT="53975" marB="53975"/>
                </a:tc>
                <a:tc>
                  <a:txBody>
                    <a:bodyPr/>
                    <a:lstStyle/>
                    <a:p>
                      <a:pPr algn="ctr">
                        <a:lnSpc>
                          <a:spcPts val="1280"/>
                        </a:lnSpc>
                        <a:spcAft>
                          <a:spcPts val="0"/>
                        </a:spcAft>
                      </a:pPr>
                      <a:r>
                        <a:rPr lang="ru-RU" sz="2000" b="1" dirty="0">
                          <a:solidFill>
                            <a:schemeClr val="bg1"/>
                          </a:solidFill>
                          <a:latin typeface="Arial"/>
                          <a:ea typeface="Times New Roman"/>
                          <a:cs typeface="Times New Roman"/>
                        </a:rPr>
                        <a:t>Содержание</a:t>
                      </a:r>
                      <a:endParaRPr lang="ru-RU" sz="2000" dirty="0">
                        <a:solidFill>
                          <a:schemeClr val="bg1"/>
                        </a:solidFill>
                        <a:latin typeface="Calibri"/>
                        <a:ea typeface="Times New Roman"/>
                        <a:cs typeface="Times New Roman"/>
                      </a:endParaRPr>
                    </a:p>
                  </a:txBody>
                  <a:tcPr marL="0" marR="232410" marT="53975" marB="53975"/>
                </a:tc>
              </a:tr>
              <a:tr h="396090">
                <a:tc>
                  <a:txBody>
                    <a:bodyPr/>
                    <a:lstStyle/>
                    <a:p>
                      <a:r>
                        <a:rPr lang="ru-RU" sz="1400" dirty="0" smtClean="0"/>
                        <a:t>Целевой</a:t>
                      </a:r>
                      <a:endParaRPr lang="ru-RU" sz="1400" dirty="0"/>
                    </a:p>
                  </a:txBody>
                  <a:tcPr/>
                </a:tc>
                <a:tc>
                  <a:txBody>
                    <a:bodyPr/>
                    <a:lstStyle/>
                    <a:p>
                      <a:r>
                        <a:rPr lang="ru-RU" sz="1400" kern="1200" dirty="0" smtClean="0">
                          <a:solidFill>
                            <a:schemeClr val="dk1"/>
                          </a:solidFill>
                          <a:latin typeface="+mn-lt"/>
                          <a:ea typeface="+mn-ea"/>
                          <a:cs typeface="+mn-cs"/>
                        </a:rPr>
                        <a:t>1. Пояснительная записка: цели и задачи; принципы и подходы к формированию программы.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Планируемые результаты, представленные в виде целевых ориентиров.</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Подходы к педагогической диагностике достижения планируемых результатов</a:t>
                      </a:r>
                      <a:endParaRPr lang="ru-RU" sz="1400" dirty="0"/>
                    </a:p>
                  </a:txBody>
                  <a:tcPr/>
                </a:tc>
              </a:tr>
              <a:tr h="396090">
                <a:tc>
                  <a:txBody>
                    <a:bodyPr/>
                    <a:lstStyle/>
                    <a:p>
                      <a:r>
                        <a:rPr lang="ru-RU" sz="1400" dirty="0" smtClean="0"/>
                        <a:t>Содержательный</a:t>
                      </a:r>
                      <a:endParaRPr lang="ru-RU" sz="1400" dirty="0"/>
                    </a:p>
                  </a:txBody>
                  <a:tcPr/>
                </a:tc>
                <a:tc>
                  <a:txBody>
                    <a:bodyPr/>
                    <a:lstStyle/>
                    <a:p>
                      <a:r>
                        <a:rPr lang="ru-RU" sz="1400" kern="1200" dirty="0" smtClean="0">
                          <a:solidFill>
                            <a:schemeClr val="dk1"/>
                          </a:solidFill>
                          <a:latin typeface="+mn-lt"/>
                          <a:ea typeface="+mn-ea"/>
                          <a:cs typeface="+mn-cs"/>
                        </a:rPr>
                        <a:t>1. Задачи и содержание образовательной деятельность по каждой из образовательных областей для всех возрастных групп.</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Вариативные формы, способы, методы и средства реализации ФОП.</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Особенности образовательной деятельности разных видов и культурных практик.</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4. Способы и направления поддержки детской инициативы.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5. Особенности взаимодействия педагогического коллектива с семьями обучающихся.</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6. Направления, задачи и содержание коррекционно-развивающей работы.</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7. Федеральная рабочая программа воспитания: пояснительная записка; целевой раздел; содержательный раздел; организационный раздел</a:t>
                      </a:r>
                      <a:endParaRPr lang="ru-RU" sz="1400" dirty="0"/>
                    </a:p>
                  </a:txBody>
                  <a:tcPr/>
                </a:tc>
              </a:tr>
              <a:tr h="396090">
                <a:tc>
                  <a:txBody>
                    <a:bodyPr/>
                    <a:lstStyle/>
                    <a:p>
                      <a:r>
                        <a:rPr lang="ru-RU" sz="1400" dirty="0" smtClean="0"/>
                        <a:t>Организационный</a:t>
                      </a:r>
                      <a:endParaRPr lang="ru-RU" sz="1400" dirty="0"/>
                    </a:p>
                  </a:txBody>
                  <a:tcPr/>
                </a:tc>
                <a:tc>
                  <a:txBody>
                    <a:bodyPr/>
                    <a:lstStyle/>
                    <a:p>
                      <a:r>
                        <a:rPr lang="ru-RU" sz="1400" kern="1200" dirty="0" smtClean="0">
                          <a:solidFill>
                            <a:schemeClr val="dk1"/>
                          </a:solidFill>
                          <a:latin typeface="+mn-lt"/>
                          <a:ea typeface="+mn-ea"/>
                          <a:cs typeface="+mn-cs"/>
                        </a:rPr>
                        <a:t>1. Описание условий реализации программы: психолого-педагогические условия; особенности организации РППС; материально-техническое обеспечение ФОП, обеспеченность методическими материалами и средствами обучения и воспитания; примерный перечень литературных, музыкальных, художественных, анимационных произведений для реализации ФОП; кадровые условия.</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2. Примерный режим и распорядок дня в дошкольных группах.</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3. Федеральный календарный план воспитательной работы</a:t>
                      </a:r>
                      <a:endParaRPr lang="ru-RU" sz="14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ПЕРЕХОД НА ФОП ДО</a:t>
            </a:r>
            <a:endParaRPr lang="ru-RU" b="1" dirty="0">
              <a:solidFill>
                <a:srgbClr val="C00000"/>
              </a:solidFill>
            </a:endParaRPr>
          </a:p>
        </p:txBody>
      </p:sp>
      <p:sp>
        <p:nvSpPr>
          <p:cNvPr id="3" name="Содержимое 2"/>
          <p:cNvSpPr>
            <a:spLocks noGrp="1"/>
          </p:cNvSpPr>
          <p:nvPr>
            <p:ph idx="1"/>
          </p:nvPr>
        </p:nvSpPr>
        <p:spPr/>
        <p:txBody>
          <a:bodyPr>
            <a:normAutofit/>
          </a:bodyPr>
          <a:lstStyle/>
          <a:p>
            <a:r>
              <a:rPr lang="ru-RU" b="1" dirty="0" smtClean="0"/>
              <a:t>План-график по переходу на ФОП ДО</a:t>
            </a:r>
          </a:p>
          <a:p>
            <a:r>
              <a:rPr lang="ru-RU" b="1" dirty="0" smtClean="0"/>
              <a:t>Создание рабочей группы (приказ «О создании рабочей группы по приведению ООП в соответствие с ФОП», Положение</a:t>
            </a:r>
            <a:br>
              <a:rPr lang="ru-RU" b="1" dirty="0" smtClean="0"/>
            </a:br>
            <a:r>
              <a:rPr lang="ru-RU" b="1" dirty="0" smtClean="0"/>
              <a:t>о рабочей группе по приведению ООП ДОО в соответствие с ФОП, Состав рабочей группы по приведению ООП в соответствие с ФОП</a:t>
            </a:r>
          </a:p>
          <a:p>
            <a:pPr>
              <a:buNone/>
            </a:pPr>
            <a:r>
              <a:rPr lang="ru-RU" dirty="0" smtClean="0"/>
              <a:t>Источник: </a:t>
            </a:r>
            <a:r>
              <a:rPr lang="ru-RU" dirty="0" smtClean="0">
                <a:hlinkClick r:id="rId2"/>
              </a:rPr>
              <a:t>https://www.resobr.ru/article/63765-fop-do-novaya-federalnaya-obrazovatelnaya-programma</a:t>
            </a:r>
            <a:endParaRPr lang="ru-RU" dirty="0" smtClean="0"/>
          </a:p>
          <a:p>
            <a:endParaRPr lang="ru-RU"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1. ФОП или ФООП – как правильно?</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lstStyle/>
          <a:p>
            <a:pPr>
              <a:buNone/>
            </a:pPr>
            <a:r>
              <a:rPr lang="ru-RU" dirty="0" smtClean="0"/>
              <a:t>   В Закон об образовании ввели новое понятие «федеральная основная общеобразовательная программа» (</a:t>
            </a:r>
            <a:r>
              <a:rPr lang="ru-RU" u="sng" dirty="0" smtClean="0">
                <a:hlinkClick r:id="rId2"/>
              </a:rPr>
              <a:t>Федеральный закон от 24.09.2022 № 371-ФЗ</a:t>
            </a:r>
            <a:r>
              <a:rPr lang="ru-RU" dirty="0" smtClean="0"/>
              <a:t>). Несмотря на такую формулировку в Законе об образовании, ведомство использует название «федеральная образовательная программа» и аббревиатуру ФОП. Таким образом, понятия ФООП и ФОП можно считать </a:t>
            </a:r>
            <a:r>
              <a:rPr lang="ru-RU" dirty="0" smtClean="0">
                <a:solidFill>
                  <a:srgbClr val="C00000"/>
                </a:solidFill>
              </a:rPr>
              <a:t>синонимами.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C00000"/>
                </a:solidFill>
              </a:rPr>
              <a:t>Закон «Об образовании в РФ» </a:t>
            </a:r>
            <a:br>
              <a:rPr lang="ru-RU" sz="3600" b="1" dirty="0" smtClean="0">
                <a:solidFill>
                  <a:srgbClr val="C00000"/>
                </a:solidFill>
              </a:rPr>
            </a:br>
            <a:r>
              <a:rPr lang="ru-RU" sz="3600" b="1" dirty="0" smtClean="0">
                <a:solidFill>
                  <a:srgbClr val="C00000"/>
                </a:solidFill>
              </a:rPr>
              <a:t>Дата обновления: 27.09.2022 </a:t>
            </a:r>
            <a:br>
              <a:rPr lang="ru-RU" sz="3600" b="1" dirty="0" smtClean="0">
                <a:solidFill>
                  <a:srgbClr val="C00000"/>
                </a:solidFill>
              </a:rPr>
            </a:br>
            <a:r>
              <a:rPr lang="ru-RU" sz="3600" b="1" dirty="0" smtClean="0">
                <a:solidFill>
                  <a:srgbClr val="C00000"/>
                </a:solidFill>
              </a:rPr>
              <a:t>Статья 12. Образовательные программы</a:t>
            </a:r>
            <a:endParaRPr lang="ru-RU" sz="3600" b="1" dirty="0">
              <a:solidFill>
                <a:srgbClr val="C00000"/>
              </a:solidFill>
            </a:endParaRPr>
          </a:p>
        </p:txBody>
      </p:sp>
      <p:graphicFrame>
        <p:nvGraphicFramePr>
          <p:cNvPr id="4" name="Содержимое 3"/>
          <p:cNvGraphicFramePr>
            <a:graphicFrameLocks noGrp="1"/>
          </p:cNvGraphicFramePr>
          <p:nvPr>
            <p:ph idx="1"/>
          </p:nvPr>
        </p:nvGraphicFramePr>
        <p:xfrm>
          <a:off x="803695" y="2041285"/>
          <a:ext cx="10515600" cy="4037076"/>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БЫЛО</a:t>
                      </a:r>
                      <a:endParaRPr lang="ru-RU" dirty="0"/>
                    </a:p>
                  </a:txBody>
                  <a:tcPr/>
                </a:tc>
                <a:tc>
                  <a:txBody>
                    <a:bodyPr/>
                    <a:lstStyle/>
                    <a:p>
                      <a:pPr algn="ctr"/>
                      <a:r>
                        <a:rPr lang="ru-RU" dirty="0" smtClean="0"/>
                        <a:t>СТАЛО</a:t>
                      </a:r>
                      <a:endParaRPr lang="ru-RU" dirty="0"/>
                    </a:p>
                  </a:txBody>
                  <a:tcPr/>
                </a:tc>
              </a:tr>
              <a:tr h="370840">
                <a:tc>
                  <a:txBody>
                    <a:bodyPr/>
                    <a:lstStyle/>
                    <a:p>
                      <a:r>
                        <a:rPr lang="ru-RU" sz="1200" b="1" strike="sngStrike" kern="1200" dirty="0" smtClean="0">
                          <a:solidFill>
                            <a:schemeClr val="tx1"/>
                          </a:solidFill>
                          <a:latin typeface="+mn-lt"/>
                          <a:ea typeface="+mn-ea"/>
                          <a:cs typeface="+mn-cs"/>
                        </a:rPr>
                        <a:t>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a:t>
                      </a:r>
                      <a:endParaRPr lang="ru-RU" sz="1200" dirty="0">
                        <a:solidFill>
                          <a:schemeClr val="tx1"/>
                        </a:solidFill>
                      </a:endParaRPr>
                    </a:p>
                  </a:txBody>
                  <a:tcPr/>
                </a:tc>
                <a:tc>
                  <a:txBody>
                    <a:bodyPr/>
                    <a:lstStyle/>
                    <a:p>
                      <a:r>
                        <a:rPr lang="ru-RU" sz="1200" b="1" kern="1200" dirty="0" smtClean="0">
                          <a:solidFill>
                            <a:schemeClr val="tx1"/>
                          </a:solidFill>
                          <a:latin typeface="+mn-lt"/>
                          <a:ea typeface="+mn-ea"/>
                          <a:cs typeface="+mn-cs"/>
                        </a:rPr>
                        <a:t>6.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a:t>
                      </a:r>
                      <a:endParaRPr lang="ru-RU" sz="1200" dirty="0">
                        <a:solidFill>
                          <a:schemeClr val="tx1"/>
                        </a:solidFill>
                      </a:endParaRPr>
                    </a:p>
                  </a:txBody>
                  <a:tcPr/>
                </a:tc>
              </a:tr>
              <a:tr h="370840">
                <a:tc>
                  <a:txBody>
                    <a:bodyPr/>
                    <a:lstStyle/>
                    <a:p>
                      <a:pPr>
                        <a:lnSpc>
                          <a:spcPct val="115000"/>
                        </a:lnSpc>
                        <a:spcAft>
                          <a:spcPts val="0"/>
                        </a:spcAft>
                      </a:pPr>
                      <a:r>
                        <a:rPr lang="ru-RU" sz="1200" strike="sngStrike" kern="1200" dirty="0" smtClean="0">
                          <a:solidFill>
                            <a:schemeClr val="dk1"/>
                          </a:solidFill>
                          <a:latin typeface="+mn-lt"/>
                          <a:ea typeface="+mn-ea"/>
                          <a:cs typeface="+mn-cs"/>
                        </a:rPr>
                        <a:t>7.2. При разработке основной общеобразовательной программы организация, осуществляющая образовательную деятельность, вправе предусмотреть применение при реализации соответствующей образовательной программы примерного учебного плана и (или) примерного календарного учебного графика, и (или) примерных рабочих программ учебных предметов, курсов, дисциплин (модулей), включенных в соответствующую примерную основную общеобразовательную программу. В этом случае такая учебно-методическая документация не разрабатывается</a:t>
                      </a:r>
                      <a:endParaRPr lang="ru-RU" sz="1200" dirty="0">
                        <a:latin typeface="Calibri"/>
                        <a:ea typeface="Times New Roman"/>
                        <a:cs typeface="Times New Roman"/>
                      </a:endParaRPr>
                    </a:p>
                  </a:txBody>
                  <a:tcPr marL="44450" marR="44450" marT="31750" marB="31750"/>
                </a:tc>
                <a:tc>
                  <a:txBody>
                    <a:bodyPr/>
                    <a:lstStyle/>
                    <a:p>
                      <a:pPr algn="ctr">
                        <a:lnSpc>
                          <a:spcPct val="115000"/>
                        </a:lnSpc>
                        <a:spcAft>
                          <a:spcPts val="0"/>
                        </a:spcAft>
                      </a:pPr>
                      <a:r>
                        <a:rPr lang="ru-RU" sz="1200" kern="1200" dirty="0" smtClean="0">
                          <a:solidFill>
                            <a:schemeClr val="dk1"/>
                          </a:solidFill>
                          <a:latin typeface="+mn-lt"/>
                          <a:ea typeface="+mn-ea"/>
                          <a:cs typeface="+mn-cs"/>
                        </a:rPr>
                        <a:t>7.2. Утратил силу. - Федеральный закон от 24.09.2022 N 371-ФЗ.</a:t>
                      </a:r>
                      <a:r>
                        <a:rPr lang="ru-RU" sz="1200" dirty="0" smtClean="0">
                          <a:solidFill>
                            <a:srgbClr val="999999"/>
                          </a:solidFill>
                          <a:latin typeface="Times New Roman"/>
                          <a:ea typeface="Times New Roman"/>
                          <a:cs typeface="Times New Roman"/>
                        </a:rPr>
                        <a:t>23</a:t>
                      </a:r>
                      <a:endParaRPr lang="ru-RU" sz="1200" dirty="0">
                        <a:latin typeface="Calibri"/>
                        <a:ea typeface="Times New Roman"/>
                        <a:cs typeface="Times New Roman"/>
                      </a:endParaRPr>
                    </a:p>
                  </a:txBody>
                  <a:tcPr marL="12700" marR="12700" marT="31750" marB="31750"/>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rgbClr val="C00000"/>
                </a:solidFill>
              </a:rPr>
              <a:t>2. Можно ли работать полностью по ФОП ДО?</a:t>
            </a:r>
            <a:br>
              <a:rPr lang="ru-RU" b="1" dirty="0" smtClean="0">
                <a:solidFill>
                  <a:srgbClr val="C00000"/>
                </a:solidFill>
              </a:rPr>
            </a:br>
            <a:endParaRPr lang="ru-RU" dirty="0">
              <a:solidFill>
                <a:srgbClr val="C00000"/>
              </a:solidFill>
            </a:endParaRPr>
          </a:p>
        </p:txBody>
      </p:sp>
      <p:sp>
        <p:nvSpPr>
          <p:cNvPr id="3" name="Содержимое 2"/>
          <p:cNvSpPr>
            <a:spLocks noGrp="1"/>
          </p:cNvSpPr>
          <p:nvPr>
            <p:ph idx="1"/>
          </p:nvPr>
        </p:nvSpPr>
        <p:spPr>
          <a:xfrm>
            <a:off x="846827" y="1584086"/>
            <a:ext cx="10515600" cy="4351338"/>
          </a:xfrm>
        </p:spPr>
        <p:txBody>
          <a:bodyPr>
            <a:normAutofit fontScale="92500" lnSpcReduction="20000"/>
          </a:bodyPr>
          <a:lstStyle/>
          <a:p>
            <a:pPr algn="just">
              <a:buNone/>
            </a:pPr>
            <a:r>
              <a:rPr lang="ru-RU" dirty="0" smtClean="0"/>
              <a:t> Это </a:t>
            </a:r>
            <a:r>
              <a:rPr lang="ru-RU" dirty="0" smtClean="0">
                <a:solidFill>
                  <a:srgbClr val="C00000"/>
                </a:solidFill>
              </a:rPr>
              <a:t>спорный</a:t>
            </a:r>
            <a:r>
              <a:rPr lang="ru-RU" dirty="0" smtClean="0"/>
              <a:t> вопрос. Нет единого мнения, но полагаем, что надо разработать </a:t>
            </a:r>
            <a:r>
              <a:rPr lang="ru-RU" dirty="0" smtClean="0">
                <a:solidFill>
                  <a:srgbClr val="C00000"/>
                </a:solidFill>
              </a:rPr>
              <a:t>свою ООП</a:t>
            </a:r>
            <a:r>
              <a:rPr lang="ru-RU" dirty="0" smtClean="0"/>
              <a:t>. </a:t>
            </a:r>
          </a:p>
          <a:p>
            <a:pPr algn="just">
              <a:buNone/>
            </a:pPr>
            <a:r>
              <a:rPr lang="ru-RU" dirty="0" smtClean="0"/>
              <a:t>ФОП только </a:t>
            </a:r>
            <a:r>
              <a:rPr lang="ru-RU" dirty="0" smtClean="0">
                <a:solidFill>
                  <a:srgbClr val="C00000"/>
                </a:solidFill>
              </a:rPr>
              <a:t>основа</a:t>
            </a:r>
            <a:r>
              <a:rPr lang="ru-RU" dirty="0" smtClean="0"/>
              <a:t> для разработки своей ООП, обязательная часть оформляется в виде ссылки (</a:t>
            </a:r>
            <a:r>
              <a:rPr lang="ru-RU" u="sng" dirty="0" smtClean="0">
                <a:hlinkClick r:id="rId2"/>
              </a:rPr>
              <a:t>п. 4 ФОП ДО</a:t>
            </a:r>
            <a:r>
              <a:rPr lang="ru-RU" dirty="0" smtClean="0"/>
              <a:t>, утв. приказом </a:t>
            </a:r>
            <a:r>
              <a:rPr lang="ru-RU" dirty="0" err="1" smtClean="0"/>
              <a:t>Минпросвещения</a:t>
            </a:r>
            <a:r>
              <a:rPr lang="ru-RU" dirty="0" smtClean="0"/>
              <a:t> от 25.11.2022 № 1028). </a:t>
            </a:r>
          </a:p>
          <a:p>
            <a:pPr algn="just">
              <a:buNone/>
            </a:pPr>
            <a:r>
              <a:rPr lang="ru-RU" dirty="0" smtClean="0"/>
              <a:t>При этом помимо обязательной части в ООП ДО должна быть еще и </a:t>
            </a:r>
            <a:r>
              <a:rPr lang="ru-RU" dirty="0" smtClean="0">
                <a:solidFill>
                  <a:srgbClr val="C00000"/>
                </a:solidFill>
              </a:rPr>
              <a:t>формируемая часть</a:t>
            </a:r>
            <a:r>
              <a:rPr lang="ru-RU" dirty="0" smtClean="0"/>
              <a:t>, которую детский сад разрабатывает </a:t>
            </a:r>
            <a:r>
              <a:rPr lang="ru-RU" dirty="0" smtClean="0">
                <a:solidFill>
                  <a:srgbClr val="C00000"/>
                </a:solidFill>
              </a:rPr>
              <a:t>самостоятельно</a:t>
            </a:r>
            <a:r>
              <a:rPr lang="ru-RU" dirty="0" smtClean="0"/>
              <a:t>. </a:t>
            </a:r>
          </a:p>
          <a:p>
            <a:pPr algn="just">
              <a:buNone/>
            </a:pPr>
            <a:r>
              <a:rPr lang="ru-RU" dirty="0" smtClean="0"/>
              <a:t>Закон об образовании разрешает не разрабатывать учебно-методическую рекомендацию из ФОП, но не всю ООП ДО (</a:t>
            </a:r>
            <a:r>
              <a:rPr lang="ru-RU" u="sng" dirty="0" smtClean="0">
                <a:hlinkClick r:id="rId3"/>
              </a:rPr>
              <a:t>п. 6.4 ст. 12</a:t>
            </a:r>
            <a:r>
              <a:rPr lang="ru-RU" dirty="0" smtClean="0"/>
              <a:t> Федерального закона от 29.12.2012 № 273-ФЗ). Также не стоит забывать о том, что ООП ДО должна учитывать индивидуальные потребности, интересы и особенности обучающихся.</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94332"/>
          </a:xfrm>
        </p:spPr>
        <p:txBody>
          <a:bodyPr>
            <a:normAutofit fontScale="90000"/>
          </a:bodyPr>
          <a:lstStyle/>
          <a:p>
            <a:pPr algn="ctr"/>
            <a:r>
              <a:rPr lang="ru-RU" b="1" dirty="0" smtClean="0">
                <a:solidFill>
                  <a:srgbClr val="C00000"/>
                </a:solidFill>
              </a:rPr>
              <a:t>3. Какие УМК использовать?</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p:txBody>
          <a:bodyPr/>
          <a:lstStyle/>
          <a:p>
            <a:pPr>
              <a:buNone/>
            </a:pPr>
            <a:r>
              <a:rPr lang="ru-RU" dirty="0" smtClean="0"/>
              <a:t>УМК пока будем использовать </a:t>
            </a:r>
            <a:r>
              <a:rPr lang="ru-RU" dirty="0" smtClean="0">
                <a:solidFill>
                  <a:srgbClr val="C00000"/>
                </a:solidFill>
              </a:rPr>
              <a:t>прежние</a:t>
            </a:r>
            <a:r>
              <a:rPr lang="ru-RU" dirty="0" smtClean="0"/>
              <a:t> до специальных рекомендаций </a:t>
            </a:r>
            <a:r>
              <a:rPr lang="ru-RU" dirty="0" err="1" smtClean="0"/>
              <a:t>Мипросвещения</a:t>
            </a:r>
            <a:r>
              <a:rPr lang="ru-RU" dirty="0" smtClean="0"/>
              <a:t>. </a:t>
            </a:r>
          </a:p>
          <a:p>
            <a:pPr>
              <a:buNone/>
            </a:pPr>
            <a:r>
              <a:rPr lang="ru-RU" dirty="0" smtClean="0"/>
              <a:t>Но Федеральная программа включает в себя учебно-методическую документацию. Закон разрешает детским садам использовать ее и не разрабатывать и не утверждать свою аналогичную документацию (</a:t>
            </a:r>
            <a:r>
              <a:rPr lang="ru-RU" u="sng" dirty="0" smtClean="0">
                <a:hlinkClick r:id="rId2"/>
              </a:rPr>
              <a:t>п. 6.4 ст. 12</a:t>
            </a:r>
            <a:r>
              <a:rPr lang="ru-RU" dirty="0" smtClean="0"/>
              <a:t> Федерального закона от 29.12.2012 № 273-ФЗ).</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C00000"/>
                </a:solidFill>
              </a:rPr>
              <a:t>4. Можно использовать при разработке ООП ДО на основе ФОП ДО вариативные и парциальные программы?</a:t>
            </a:r>
            <a:br>
              <a:rPr lang="ru-RU" sz="3600" b="1" dirty="0" smtClean="0">
                <a:solidFill>
                  <a:srgbClr val="C00000"/>
                </a:solidFill>
              </a:rPr>
            </a:br>
            <a:endParaRPr lang="ru-RU" sz="3600" b="1" dirty="0">
              <a:solidFill>
                <a:srgbClr val="C00000"/>
              </a:solidFill>
            </a:endParaRPr>
          </a:p>
        </p:txBody>
      </p:sp>
      <p:sp>
        <p:nvSpPr>
          <p:cNvPr id="3" name="Содержимое 2"/>
          <p:cNvSpPr>
            <a:spLocks noGrp="1"/>
          </p:cNvSpPr>
          <p:nvPr>
            <p:ph idx="1"/>
          </p:nvPr>
        </p:nvSpPr>
        <p:spPr/>
        <p:txBody>
          <a:bodyPr/>
          <a:lstStyle/>
          <a:p>
            <a:pPr algn="just">
              <a:buNone/>
            </a:pPr>
            <a:r>
              <a:rPr lang="ru-RU" dirty="0" smtClean="0"/>
              <a:t>Да, </a:t>
            </a:r>
            <a:r>
              <a:rPr lang="ru-RU" dirty="0" smtClean="0">
                <a:solidFill>
                  <a:srgbClr val="C00000"/>
                </a:solidFill>
              </a:rPr>
              <a:t>можно</a:t>
            </a:r>
            <a:r>
              <a:rPr lang="ru-RU" dirty="0" smtClean="0"/>
              <a:t>. Используйте вариативные и парциальные программы в части, которая не противоречит ФГОС ДО и ФОП ДО. Эти программы можно использовать при разработке формируемой части ООП ДО. </a:t>
            </a:r>
          </a:p>
          <a:p>
            <a:pPr algn="just">
              <a:buNone/>
            </a:pPr>
            <a:r>
              <a:rPr lang="ru-RU" dirty="0" smtClean="0"/>
              <a:t>Детский сад выбирает парциальные образовательные программы и формы организации работы с детьми, которые в наибольшей степени соответствуют потребностям и интересам детей, а также возможностям педагогического коллектива и детского сада в целом. Об этом говорит и ФОП ДО (</a:t>
            </a:r>
            <a:r>
              <a:rPr lang="ru-RU" u="sng" dirty="0" smtClean="0">
                <a:hlinkClick r:id="rId2"/>
              </a:rPr>
              <a:t>п. 4 ФОП ДО</a:t>
            </a:r>
            <a:r>
              <a:rPr lang="ru-RU" dirty="0" smtClean="0"/>
              <a:t>, утв. приказом </a:t>
            </a:r>
            <a:r>
              <a:rPr lang="ru-RU" dirty="0" err="1" smtClean="0"/>
              <a:t>Минпросвещения</a:t>
            </a:r>
            <a:r>
              <a:rPr lang="ru-RU" dirty="0" smtClean="0"/>
              <a:t> от 25.11.2022 № 1028).</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515433"/>
          </a:xfrm>
        </p:spPr>
        <p:txBody>
          <a:bodyPr>
            <a:normAutofit fontScale="90000"/>
          </a:bodyPr>
          <a:lstStyle/>
          <a:p>
            <a:pPr algn="ctr"/>
            <a:r>
              <a:rPr lang="ru-RU" sz="4000" b="1" dirty="0" smtClean="0">
                <a:solidFill>
                  <a:srgbClr val="C00000"/>
                </a:solidFill>
              </a:rPr>
              <a:t>5. Нужно разрабатывать календарный план воспитательной работы или можно работать по федеральному плану?</a:t>
            </a:r>
            <a:r>
              <a:rPr lang="ru-RU" b="1" dirty="0" smtClean="0"/>
              <a:t/>
            </a:r>
            <a:br>
              <a:rPr lang="ru-RU" b="1" dirty="0" smtClean="0"/>
            </a:br>
            <a:endParaRPr lang="ru-RU" dirty="0"/>
          </a:p>
        </p:txBody>
      </p:sp>
      <p:sp>
        <p:nvSpPr>
          <p:cNvPr id="3" name="Содержимое 2"/>
          <p:cNvSpPr>
            <a:spLocks noGrp="1"/>
          </p:cNvSpPr>
          <p:nvPr>
            <p:ph idx="1"/>
          </p:nvPr>
        </p:nvSpPr>
        <p:spPr>
          <a:xfrm>
            <a:off x="838200" y="1730735"/>
            <a:ext cx="10515600" cy="4351338"/>
          </a:xfrm>
        </p:spPr>
        <p:txBody>
          <a:bodyPr>
            <a:normAutofit fontScale="92500"/>
          </a:bodyPr>
          <a:lstStyle/>
          <a:p>
            <a:pPr algn="just">
              <a:buNone/>
            </a:pPr>
            <a:r>
              <a:rPr lang="ru-RU" dirty="0" smtClean="0"/>
              <a:t>Да, </a:t>
            </a:r>
            <a:r>
              <a:rPr lang="ru-RU" dirty="0" smtClean="0">
                <a:solidFill>
                  <a:srgbClr val="C00000"/>
                </a:solidFill>
              </a:rPr>
              <a:t>нужно</a:t>
            </a:r>
            <a:r>
              <a:rPr lang="ru-RU" dirty="0" smtClean="0"/>
              <a:t>. </a:t>
            </a:r>
          </a:p>
          <a:p>
            <a:pPr algn="just">
              <a:buNone/>
            </a:pPr>
            <a:r>
              <a:rPr lang="ru-RU" dirty="0" smtClean="0"/>
              <a:t>Федеральный календарный план воспитательной работы содержит </a:t>
            </a:r>
            <a:r>
              <a:rPr lang="ru-RU" dirty="0" smtClean="0">
                <a:solidFill>
                  <a:srgbClr val="C00000"/>
                </a:solidFill>
              </a:rPr>
              <a:t>единый</a:t>
            </a:r>
            <a:r>
              <a:rPr lang="ru-RU" dirty="0" smtClean="0"/>
              <a:t> для всех детских садов перечень основных государственных и народных праздников, памятных дат. ФОП ДО дает право наряду с федеральным планом проводить иные мероприятия по ключевым направлениям воспитания и дополнительного образования детей согласно программе воспитания (</a:t>
            </a:r>
            <a:r>
              <a:rPr lang="ru-RU" u="sng" dirty="0" smtClean="0">
                <a:hlinkClick r:id="rId2"/>
              </a:rPr>
              <a:t>п. 36 ФОП ДО</a:t>
            </a:r>
            <a:r>
              <a:rPr lang="ru-RU" dirty="0" smtClean="0"/>
              <a:t>, утв. приказом </a:t>
            </a:r>
            <a:r>
              <a:rPr lang="ru-RU" dirty="0" err="1" smtClean="0"/>
              <a:t>Минпросвещения</a:t>
            </a:r>
            <a:r>
              <a:rPr lang="ru-RU" dirty="0" smtClean="0"/>
              <a:t> от 25.11.2022 № 1028). </a:t>
            </a:r>
          </a:p>
          <a:p>
            <a:pPr algn="just">
              <a:buNone/>
            </a:pPr>
            <a:r>
              <a:rPr lang="ru-RU" dirty="0" smtClean="0"/>
              <a:t>Все мероприятия должны проводиться с учетом особенностей ООП ДО, а также возрастных, физиологических и </a:t>
            </a:r>
            <a:r>
              <a:rPr lang="ru-RU" dirty="0" err="1" smtClean="0"/>
              <a:t>психоэмоциональных</a:t>
            </a:r>
            <a:r>
              <a:rPr lang="ru-RU" dirty="0" smtClean="0"/>
              <a:t> особенностей дошкольников.</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dirty="0" smtClean="0">
                <a:solidFill>
                  <a:srgbClr val="C00000"/>
                </a:solidFill>
              </a:rPr>
              <a:t>6. Может ли детский сад самостоятельно разработать режимы дня групп?</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Да, </a:t>
            </a:r>
            <a:r>
              <a:rPr lang="ru-RU" dirty="0" smtClean="0">
                <a:solidFill>
                  <a:srgbClr val="C00000"/>
                </a:solidFill>
              </a:rPr>
              <a:t>может.</a:t>
            </a:r>
            <a:r>
              <a:rPr lang="ru-RU" dirty="0" smtClean="0"/>
              <a:t> </a:t>
            </a:r>
          </a:p>
          <a:p>
            <a:pPr algn="just">
              <a:buNone/>
            </a:pPr>
            <a:r>
              <a:rPr lang="ru-RU" dirty="0" smtClean="0"/>
              <a:t>Закон об образовании оставляет за детскими садами </a:t>
            </a:r>
            <a:r>
              <a:rPr lang="ru-RU" dirty="0" smtClean="0">
                <a:solidFill>
                  <a:srgbClr val="C00000"/>
                </a:solidFill>
              </a:rPr>
              <a:t>право самостоятельно определять режим занятий </a:t>
            </a:r>
            <a:r>
              <a:rPr lang="ru-RU" dirty="0" smtClean="0"/>
              <a:t>обучающихся и разрабатывать локальные акты, которые в том числе устанавливают режимные моменты (</a:t>
            </a:r>
            <a:r>
              <a:rPr lang="ru-RU" u="sng" dirty="0" smtClean="0">
                <a:hlinkClick r:id="rId2"/>
              </a:rPr>
              <a:t>ч. 2 ст. 30</a:t>
            </a:r>
            <a:r>
              <a:rPr lang="ru-RU" dirty="0" smtClean="0"/>
              <a:t> Федерального закона от 29.12.2012 № 273-ФЗ). </a:t>
            </a:r>
          </a:p>
          <a:p>
            <a:pPr algn="just">
              <a:buNone/>
            </a:pPr>
            <a:r>
              <a:rPr lang="ru-RU" dirty="0" smtClean="0"/>
              <a:t>Кроме того, ФОП ДО содержит только </a:t>
            </a:r>
            <a:r>
              <a:rPr lang="ru-RU" dirty="0" smtClean="0">
                <a:solidFill>
                  <a:srgbClr val="C00000"/>
                </a:solidFill>
              </a:rPr>
              <a:t>примерный</a:t>
            </a:r>
            <a:r>
              <a:rPr lang="ru-RU" dirty="0" smtClean="0"/>
              <a:t> режим и распорядок дня для дошкольных групп (</a:t>
            </a:r>
            <a:r>
              <a:rPr lang="ru-RU" u="sng" dirty="0" smtClean="0">
                <a:hlinkClick r:id="rId3"/>
              </a:rPr>
              <a:t>п. 5 ФОП ДО</a:t>
            </a:r>
            <a:r>
              <a:rPr lang="ru-RU" dirty="0" smtClean="0"/>
              <a:t>, утв. приказом </a:t>
            </a:r>
            <a:r>
              <a:rPr lang="ru-RU" dirty="0" err="1" smtClean="0"/>
              <a:t>Минпросвещения</a:t>
            </a:r>
            <a:r>
              <a:rPr lang="ru-RU" dirty="0" smtClean="0"/>
              <a:t> от 25.11.2022 № 1028).</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63138"/>
            <a:ext cx="10515600" cy="1227550"/>
          </a:xfrm>
        </p:spPr>
        <p:txBody>
          <a:bodyPr>
            <a:normAutofit fontScale="90000"/>
          </a:bodyPr>
          <a:lstStyle/>
          <a:p>
            <a:pPr algn="ctr"/>
            <a:r>
              <a:rPr lang="ru-RU" sz="3600" b="1" i="1" dirty="0" smtClean="0">
                <a:solidFill>
                  <a:srgbClr val="C00000"/>
                </a:solidFill>
              </a:rPr>
              <a:t>«Задачи и содержание образовательной области</a:t>
            </a:r>
            <a:r>
              <a:rPr lang="ru-RU" sz="3600" dirty="0" smtClean="0">
                <a:solidFill>
                  <a:srgbClr val="C00000"/>
                </a:solidFill>
              </a:rPr>
              <a:t/>
            </a:r>
            <a:br>
              <a:rPr lang="ru-RU" sz="3600" dirty="0" smtClean="0">
                <a:solidFill>
                  <a:srgbClr val="C00000"/>
                </a:solidFill>
              </a:rPr>
            </a:br>
            <a:r>
              <a:rPr lang="ru-RU" sz="3600" b="1" i="1" dirty="0" smtClean="0">
                <a:solidFill>
                  <a:srgbClr val="C00000"/>
                </a:solidFill>
              </a:rPr>
              <a:t>физического развития в подготовительной группе согласно ФОП ДО»</a:t>
            </a:r>
            <a:r>
              <a:rPr lang="ru-RU" dirty="0" smtClean="0"/>
              <a:t/>
            </a:r>
            <a:br>
              <a:rPr lang="ru-RU" dirty="0" smtClean="0"/>
            </a:br>
            <a:endParaRPr lang="ru-RU" dirty="0"/>
          </a:p>
        </p:txBody>
      </p:sp>
      <p:sp>
        <p:nvSpPr>
          <p:cNvPr id="3" name="Содержимое 2"/>
          <p:cNvSpPr>
            <a:spLocks noGrp="1"/>
          </p:cNvSpPr>
          <p:nvPr>
            <p:ph idx="1"/>
          </p:nvPr>
        </p:nvSpPr>
        <p:spPr>
          <a:xfrm>
            <a:off x="308757" y="1520042"/>
            <a:ext cx="11661569" cy="5011387"/>
          </a:xfrm>
        </p:spPr>
        <p:txBody>
          <a:bodyPr>
            <a:normAutofit fontScale="62500" lnSpcReduction="20000"/>
          </a:bodyPr>
          <a:lstStyle/>
          <a:p>
            <a:r>
              <a:rPr lang="ru-RU" b="1" dirty="0" smtClean="0"/>
              <a:t>Согласно п.22.7. основными задачами образовательной деятельности в области физического развития детей от 6 лет до 7 лет являются:</a:t>
            </a:r>
            <a:endParaRPr lang="ru-RU" dirty="0" smtClean="0"/>
          </a:p>
          <a:p>
            <a:pPr lvl="0"/>
            <a:r>
              <a:rPr lang="ru-RU" dirty="0" smtClean="0"/>
              <a:t>обогащать двигательный опыт детей с помощью упражнений основной гимнастики, развивать умения технично, точно, осознанно, рационально и выразительно выполнять физические упражнения, осваивать туристские навыки;</a:t>
            </a:r>
          </a:p>
          <a:p>
            <a:pPr lvl="0"/>
            <a:r>
              <a:rPr lang="ru-RU" dirty="0" smtClean="0"/>
              <a:t>развивать психофизические качества, точность, меткость, глазомер, мелкую моторику, ориентировку в пространстве; самоконтроль, самостоятельность, творчество;</a:t>
            </a:r>
          </a:p>
          <a:p>
            <a:pPr lvl="0"/>
            <a:r>
              <a:rPr lang="ru-RU" dirty="0" smtClean="0"/>
              <a:t>поощрять соблюдение правил в подвижной игре, проявление инициативы и самостоятельности при её организации, партнерское взаимодействие в команде;</a:t>
            </a:r>
          </a:p>
          <a:p>
            <a:pPr lvl="0"/>
            <a:r>
              <a:rPr lang="ru-RU" dirty="0" smtClean="0"/>
              <a:t>воспитывать патриотизм, нравственно-волевые качества и гражданскую идентичность в двигательной деятельности и различных формах активного отдыха;</a:t>
            </a:r>
          </a:p>
          <a:p>
            <a:pPr lvl="0"/>
            <a:r>
              <a:rPr lang="ru-RU" dirty="0" smtClean="0"/>
              <a:t>формировать осознанную потребность в двигательной деятельности, поддерживать интерес к физической культуре и спортивным достижениям России, расширять представления о разных видах спорта;</a:t>
            </a:r>
          </a:p>
          <a:p>
            <a:pPr lvl="0"/>
            <a:r>
              <a:rPr lang="ru-RU" dirty="0" smtClean="0"/>
              <a:t>сохранять и укреплять здоровье детей средствами физического воспитания, расширять и уточнять представления о здоровье, факторах на него влияющих, средствах его укрепления, туризме, как форме активного отдыха, физической культуре и спорте, спортивных событиях и достижениях, правилах безопасного поведения в двигательной деятельности и при проведении туристских прогулок и экскурсий;</a:t>
            </a:r>
          </a:p>
          <a:p>
            <a:pPr lvl="0"/>
            <a:r>
              <a:rPr lang="ru-RU" dirty="0" smtClean="0"/>
              <a:t>воспитывать бережное, заботливое отношение к здоровью и человеческой жизни, развивать стремление к сохранению своего здоровья и здоровья окружающих людей, оказывать помощь и поддержку другим людям.</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solidFill>
                  <a:srgbClr val="C00000"/>
                </a:solidFill>
              </a:rPr>
              <a:t>П.22.7.2. Содержание образовательной деятельности</a:t>
            </a:r>
            <a:r>
              <a:rPr lang="ru-RU" dirty="0" smtClean="0"/>
              <a:t/>
            </a:r>
            <a:br>
              <a:rPr lang="ru-RU" dirty="0" smtClean="0"/>
            </a:br>
            <a:endParaRPr lang="ru-RU" dirty="0"/>
          </a:p>
        </p:txBody>
      </p:sp>
      <p:sp>
        <p:nvSpPr>
          <p:cNvPr id="3" name="Содержимое 2"/>
          <p:cNvSpPr>
            <a:spLocks noGrp="1"/>
          </p:cNvSpPr>
          <p:nvPr>
            <p:ph idx="1"/>
          </p:nvPr>
        </p:nvSpPr>
        <p:spPr>
          <a:xfrm>
            <a:off x="225631" y="1508166"/>
            <a:ext cx="11709070" cy="5070763"/>
          </a:xfrm>
        </p:spPr>
        <p:txBody>
          <a:bodyPr>
            <a:normAutofit fontScale="77500" lnSpcReduction="20000"/>
          </a:bodyPr>
          <a:lstStyle/>
          <a:p>
            <a:r>
              <a:rPr lang="ru-RU" dirty="0" smtClean="0"/>
              <a:t>Педагог создает условия для дальнейшего совершенствования основных движений, развития психофизических качеств и способностей, закрепления </a:t>
            </a:r>
            <a:r>
              <a:rPr lang="ru-RU" dirty="0" err="1" smtClean="0"/>
              <a:t>общеразвивающих</a:t>
            </a:r>
            <a:r>
              <a:rPr lang="ru-RU" dirty="0" smtClean="0"/>
              <a:t>, музыкально-ритмических упражнений и их комбинаций, спортивных упражнений, освоения элементов спортивных игр, игр-эстафет. Поощряет стремление выполнять упражнения технично, рационально, экономно, выразительно, в соответствии с разнообразным характером музыки, ритмом, темпом, амплитудой.</a:t>
            </a:r>
          </a:p>
          <a:p>
            <a:r>
              <a:rPr lang="ru-RU" dirty="0" smtClean="0"/>
              <a:t>В процессе организации разных форм физкультурно-оздоровительной работы педагог обучает детей следовать инструкции, слышать и выполнять указания, соблюдать дисциплину, осуществлять самоконтроль и давать оценку качества выполнения упражнений.</a:t>
            </a:r>
          </a:p>
          <a:p>
            <a:r>
              <a:rPr lang="ru-RU" dirty="0" smtClean="0"/>
              <a:t>Поддерживает стремление творчески использовать двигательный опыт в самостоятельной деятельности и на занятиях гимнастикой, самостоятельно организовывать и придумывать подвижные игры, </a:t>
            </a:r>
            <a:r>
              <a:rPr lang="ru-RU" dirty="0" err="1" smtClean="0"/>
              <a:t>общеразвивающие</a:t>
            </a:r>
            <a:r>
              <a:rPr lang="ru-RU" dirty="0" smtClean="0"/>
              <a:t> упражнения, комбинировать их элементы, импровизировать.</a:t>
            </a:r>
          </a:p>
          <a:p>
            <a:r>
              <a:rPr lang="ru-RU" dirty="0" smtClean="0"/>
              <a:t>Педагог продолжает приобщать детей к здоровому образу жизни: расширяет и уточняет представления о факторах, влияющих на здоровье, способах его сохранения и укрепления, оздоровительных мероприятиях, поддерживает интерес к физической культуре, спорту и туризму, активному отдыху, воспитывает полезные привычки, осознанное, заботливое, бережное отношение к своему здоровью и здоровью окружающих.</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41267"/>
            <a:ext cx="10515600" cy="1448789"/>
          </a:xfrm>
        </p:spPr>
        <p:txBody>
          <a:bodyPr>
            <a:normAutofit fontScale="90000"/>
          </a:bodyPr>
          <a:lstStyle/>
          <a:p>
            <a:pPr algn="ctr"/>
            <a:r>
              <a:rPr lang="ru-RU" sz="4000" b="1" dirty="0" smtClean="0">
                <a:solidFill>
                  <a:srgbClr val="C00000"/>
                </a:solidFill>
              </a:rPr>
              <a:t>1) Основная гимнастика</a:t>
            </a:r>
            <a:r>
              <a:rPr lang="ru-RU" sz="4000" dirty="0" smtClean="0">
                <a:solidFill>
                  <a:srgbClr val="C00000"/>
                </a:solidFill>
              </a:rPr>
              <a:t> </a:t>
            </a:r>
            <a:br>
              <a:rPr lang="ru-RU" sz="4000" dirty="0" smtClean="0">
                <a:solidFill>
                  <a:srgbClr val="C00000"/>
                </a:solidFill>
              </a:rPr>
            </a:br>
            <a:r>
              <a:rPr lang="ru-RU" sz="4000" dirty="0" smtClean="0">
                <a:solidFill>
                  <a:srgbClr val="C00000"/>
                </a:solidFill>
              </a:rPr>
              <a:t>(основные движения, </a:t>
            </a:r>
            <a:r>
              <a:rPr lang="ru-RU" sz="4000" dirty="0" err="1" smtClean="0">
                <a:solidFill>
                  <a:srgbClr val="C00000"/>
                </a:solidFill>
              </a:rPr>
              <a:t>общеразвивающие</a:t>
            </a:r>
            <a:r>
              <a:rPr lang="ru-RU" sz="4000" dirty="0" smtClean="0">
                <a:solidFill>
                  <a:srgbClr val="C00000"/>
                </a:solidFill>
              </a:rPr>
              <a:t> упражнения, ритмическая гимнастика и строевые упражнения).</a:t>
            </a:r>
            <a:r>
              <a:rPr lang="ru-RU" dirty="0" smtClean="0"/>
              <a:t/>
            </a:r>
            <a:br>
              <a:rPr lang="ru-RU" dirty="0" smtClean="0"/>
            </a:br>
            <a:endParaRPr lang="ru-RU" dirty="0"/>
          </a:p>
        </p:txBody>
      </p:sp>
      <p:sp>
        <p:nvSpPr>
          <p:cNvPr id="3" name="Содержимое 2"/>
          <p:cNvSpPr>
            <a:spLocks noGrp="1"/>
          </p:cNvSpPr>
          <p:nvPr>
            <p:ph idx="1"/>
          </p:nvPr>
        </p:nvSpPr>
        <p:spPr>
          <a:xfrm>
            <a:off x="498763" y="2446317"/>
            <a:ext cx="11329059" cy="3730645"/>
          </a:xfrm>
        </p:spPr>
        <p:txBody>
          <a:bodyPr/>
          <a:lstStyle/>
          <a:p>
            <a:r>
              <a:rPr lang="ru-RU" dirty="0" smtClean="0"/>
              <a:t>Основные движения</a:t>
            </a:r>
          </a:p>
          <a:p>
            <a:r>
              <a:rPr lang="ru-RU" dirty="0" err="1" smtClean="0"/>
              <a:t>Общеразвивающие</a:t>
            </a:r>
            <a:r>
              <a:rPr lang="ru-RU" dirty="0" smtClean="0"/>
              <a:t> упражнения</a:t>
            </a:r>
          </a:p>
          <a:p>
            <a:r>
              <a:rPr lang="ru-RU" dirty="0" smtClean="0"/>
              <a:t>Ритмическая гимнастика</a:t>
            </a:r>
          </a:p>
          <a:p>
            <a:r>
              <a:rPr lang="ru-RU" dirty="0" smtClean="0"/>
              <a:t>Строевые упражнения</a:t>
            </a:r>
          </a:p>
          <a:p>
            <a:endParaRPr lang="ru-RU" dirty="0" smtClean="0"/>
          </a:p>
          <a:p>
            <a:endParaRPr lang="ru-RU" dirty="0" smtClean="0"/>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2) Подвижные игры</a:t>
            </a:r>
            <a:endParaRPr lang="ru-RU" dirty="0">
              <a:solidFill>
                <a:srgbClr val="C00000"/>
              </a:solidFill>
            </a:endParaRPr>
          </a:p>
        </p:txBody>
      </p:sp>
      <p:sp>
        <p:nvSpPr>
          <p:cNvPr id="3" name="Содержимое 2"/>
          <p:cNvSpPr>
            <a:spLocks noGrp="1"/>
          </p:cNvSpPr>
          <p:nvPr>
            <p:ph idx="1"/>
          </p:nvPr>
        </p:nvSpPr>
        <p:spPr>
          <a:xfrm>
            <a:off x="285008" y="1448791"/>
            <a:ext cx="11709070" cy="4678878"/>
          </a:xfrm>
        </p:spPr>
        <p:txBody>
          <a:bodyPr>
            <a:normAutofit fontScale="92500" lnSpcReduction="20000"/>
          </a:bodyPr>
          <a:lstStyle/>
          <a:p>
            <a:r>
              <a:rPr lang="ru-RU" dirty="0" smtClean="0"/>
              <a:t>педагог продолжает знакомить детей подвижным играм, </a:t>
            </a:r>
            <a:r>
              <a:rPr lang="ru-RU" dirty="0" smtClean="0">
                <a:solidFill>
                  <a:srgbClr val="C00000"/>
                </a:solidFill>
              </a:rPr>
              <a:t>поощряет использование детьми в самостоятельной деятельности</a:t>
            </a:r>
            <a:r>
              <a:rPr lang="ru-RU" dirty="0" smtClean="0"/>
              <a:t> разнообразных по содержанию подвижных игр (в том числе, игр с элементами соревнования, игр-эстафет), способствующих развитию психофизических и личностных качеств, координации движений, умению ориентироваться в пространстве.</a:t>
            </a:r>
          </a:p>
          <a:p>
            <a:r>
              <a:rPr lang="ru-RU" dirty="0" smtClean="0"/>
              <a:t>Педагог </a:t>
            </a:r>
            <a:r>
              <a:rPr lang="ru-RU" dirty="0" smtClean="0">
                <a:solidFill>
                  <a:srgbClr val="C00000"/>
                </a:solidFill>
              </a:rPr>
              <a:t>поддерживает стремление детей самостоятельно организовывать знакомые подвижные игры</a:t>
            </a:r>
            <a:r>
              <a:rPr lang="ru-RU" dirty="0" smtClean="0"/>
              <a:t> со сверстниками, </a:t>
            </a:r>
            <a:r>
              <a:rPr lang="ru-RU" dirty="0" smtClean="0">
                <a:solidFill>
                  <a:srgbClr val="C00000"/>
                </a:solidFill>
              </a:rPr>
              <a:t>справедливо оценивать </a:t>
            </a:r>
            <a:r>
              <a:rPr lang="ru-RU" dirty="0" smtClean="0"/>
              <a:t>свои результаты и результаты товарищей; побуждает проявлять смелость, находчивость, волевые качества, честность, целеустремленность. </a:t>
            </a:r>
            <a:r>
              <a:rPr lang="ru-RU" dirty="0" smtClean="0">
                <a:solidFill>
                  <a:srgbClr val="C00000"/>
                </a:solidFill>
              </a:rPr>
              <a:t>Поощряет творчество детей</a:t>
            </a:r>
            <a:r>
              <a:rPr lang="ru-RU" dirty="0" smtClean="0"/>
              <a:t>, желание детей придумывать варианты игр, комбинировать движения, импровизировать. Продолжает воспитывать сплоченность, взаимопомощь, чувство ответственности за успехи и достижения команды, стремление вносить свой вклад в победу команды, преодолевать трудности. </a:t>
            </a:r>
            <a:r>
              <a:rPr lang="ru-RU" dirty="0" smtClean="0">
                <a:solidFill>
                  <a:srgbClr val="C00000"/>
                </a:solidFill>
              </a:rPr>
              <a:t>Способствует формированию духовно-нравственных качеств, основ патриотизма и гражданской идентичности</a:t>
            </a:r>
            <a:r>
              <a:rPr lang="ru-RU" dirty="0" smtClean="0"/>
              <a:t>.</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3) Спортивные игры</a:t>
            </a:r>
            <a:endParaRPr lang="ru-RU" dirty="0">
              <a:solidFill>
                <a:srgbClr val="C00000"/>
              </a:solidFill>
            </a:endParaRPr>
          </a:p>
        </p:txBody>
      </p:sp>
      <p:sp>
        <p:nvSpPr>
          <p:cNvPr id="3" name="Содержимое 2"/>
          <p:cNvSpPr>
            <a:spLocks noGrp="1"/>
          </p:cNvSpPr>
          <p:nvPr>
            <p:ph idx="1"/>
          </p:nvPr>
        </p:nvSpPr>
        <p:spPr/>
        <p:txBody>
          <a:bodyPr/>
          <a:lstStyle/>
          <a:p>
            <a:r>
              <a:rPr lang="ru-RU" dirty="0" smtClean="0"/>
              <a:t>Городки</a:t>
            </a:r>
          </a:p>
          <a:p>
            <a:r>
              <a:rPr lang="ru-RU" dirty="0" smtClean="0"/>
              <a:t>Элементы баскетбола</a:t>
            </a:r>
          </a:p>
          <a:p>
            <a:r>
              <a:rPr lang="ru-RU" dirty="0" smtClean="0"/>
              <a:t>Элементы футбола</a:t>
            </a:r>
          </a:p>
          <a:p>
            <a:r>
              <a:rPr lang="ru-RU" dirty="0" smtClean="0"/>
              <a:t>Элементы хоккея</a:t>
            </a:r>
          </a:p>
          <a:p>
            <a:r>
              <a:rPr lang="ru-RU" dirty="0" smtClean="0"/>
              <a:t>Бадминтон</a:t>
            </a:r>
          </a:p>
          <a:p>
            <a:r>
              <a:rPr lang="ru-RU" dirty="0" smtClean="0"/>
              <a:t>Элементы настольного тенниса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C00000"/>
                </a:solidFill>
              </a:rPr>
              <a:t>Закон «Об образовании в РФ» </a:t>
            </a:r>
            <a:br>
              <a:rPr lang="ru-RU" sz="3600" b="1" dirty="0" smtClean="0">
                <a:solidFill>
                  <a:srgbClr val="C00000"/>
                </a:solidFill>
              </a:rPr>
            </a:br>
            <a:r>
              <a:rPr lang="ru-RU" sz="3600" b="1" dirty="0" smtClean="0">
                <a:solidFill>
                  <a:srgbClr val="C00000"/>
                </a:solidFill>
              </a:rPr>
              <a:t>Дата обновления: 27.09.2022 </a:t>
            </a:r>
            <a:br>
              <a:rPr lang="ru-RU" sz="3600" b="1" dirty="0" smtClean="0">
                <a:solidFill>
                  <a:srgbClr val="C00000"/>
                </a:solidFill>
              </a:rPr>
            </a:br>
            <a:r>
              <a:rPr lang="ru-RU" sz="3600" b="1" dirty="0" smtClean="0">
                <a:solidFill>
                  <a:srgbClr val="C00000"/>
                </a:solidFill>
              </a:rPr>
              <a:t>Статья 12. Образовательные программы</a:t>
            </a:r>
            <a:endParaRPr lang="ru-RU" sz="3600" dirty="0"/>
          </a:p>
        </p:txBody>
      </p:sp>
      <p:graphicFrame>
        <p:nvGraphicFramePr>
          <p:cNvPr id="4" name="Содержимое 3"/>
          <p:cNvGraphicFramePr>
            <a:graphicFrameLocks noGrp="1"/>
          </p:cNvGraphicFramePr>
          <p:nvPr>
            <p:ph idx="1"/>
          </p:nvPr>
        </p:nvGraphicFramePr>
        <p:xfrm>
          <a:off x="838200" y="2049911"/>
          <a:ext cx="10515600" cy="402844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БЫЛО</a:t>
                      </a:r>
                      <a:endParaRPr lang="ru-RU" dirty="0"/>
                    </a:p>
                  </a:txBody>
                  <a:tcPr/>
                </a:tc>
                <a:tc>
                  <a:txBody>
                    <a:bodyPr/>
                    <a:lstStyle/>
                    <a:p>
                      <a:pPr algn="ctr"/>
                      <a:r>
                        <a:rPr lang="ru-RU" dirty="0" smtClean="0"/>
                        <a:t>СТАЛО</a:t>
                      </a:r>
                      <a:endParaRPr lang="ru-RU" dirty="0"/>
                    </a:p>
                  </a:txBody>
                  <a:tcPr/>
                </a:tc>
              </a:tr>
              <a:tr h="370840">
                <a:tc>
                  <a:txBody>
                    <a:bodyPr/>
                    <a:lstStyle/>
                    <a:p>
                      <a:endParaRPr lang="ru-RU" dirty="0"/>
                    </a:p>
                  </a:txBody>
                  <a:tcPr/>
                </a:tc>
                <a:tc>
                  <a:txBody>
                    <a:bodyPr/>
                    <a:lstStyle/>
                    <a:p>
                      <a:r>
                        <a:rPr lang="ru-RU" sz="1800" kern="1200" dirty="0" smtClean="0">
                          <a:solidFill>
                            <a:schemeClr val="dk1"/>
                          </a:solidFill>
                          <a:latin typeface="+mn-lt"/>
                          <a:ea typeface="+mn-ea"/>
                          <a:cs typeface="+mn-cs"/>
                        </a:rPr>
                        <a:t>10.1)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endParaRPr lang="ru-RU"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4) Спортивные упражнения</a:t>
            </a:r>
            <a:endParaRPr lang="ru-RU" dirty="0">
              <a:solidFill>
                <a:srgbClr val="C00000"/>
              </a:solidFill>
            </a:endParaRPr>
          </a:p>
        </p:txBody>
      </p:sp>
      <p:sp>
        <p:nvSpPr>
          <p:cNvPr id="3" name="Содержимое 2"/>
          <p:cNvSpPr>
            <a:spLocks noGrp="1"/>
          </p:cNvSpPr>
          <p:nvPr>
            <p:ph idx="1"/>
          </p:nvPr>
        </p:nvSpPr>
        <p:spPr>
          <a:xfrm>
            <a:off x="838200" y="1484416"/>
            <a:ext cx="10515600" cy="4692547"/>
          </a:xfrm>
        </p:spPr>
        <p:txBody>
          <a:bodyPr/>
          <a:lstStyle/>
          <a:p>
            <a:pPr algn="ctr">
              <a:buNone/>
            </a:pPr>
            <a:r>
              <a:rPr lang="ru-RU" dirty="0" smtClean="0"/>
              <a:t>Педагог продолжает обучать детей спортивным упражнениям </a:t>
            </a:r>
            <a:r>
              <a:rPr lang="ru-RU" dirty="0" smtClean="0">
                <a:solidFill>
                  <a:srgbClr val="C00000"/>
                </a:solidFill>
              </a:rPr>
              <a:t>на прогулке или во время физкультурных занятий на свежем воздухе </a:t>
            </a:r>
            <a:r>
              <a:rPr lang="ru-RU" dirty="0" smtClean="0"/>
              <a:t>в зависимости от имеющихся условий, а также региональных и климатических особенностей</a:t>
            </a:r>
          </a:p>
          <a:p>
            <a:pPr algn="just">
              <a:buNone/>
            </a:pPr>
            <a:r>
              <a:rPr lang="ru-RU" dirty="0" smtClean="0"/>
              <a:t>Катание на санках</a:t>
            </a:r>
          </a:p>
          <a:p>
            <a:pPr algn="just">
              <a:buNone/>
            </a:pPr>
            <a:r>
              <a:rPr lang="ru-RU" dirty="0" smtClean="0"/>
              <a:t>Ходьба на лыжах</a:t>
            </a:r>
          </a:p>
          <a:p>
            <a:pPr algn="just">
              <a:buNone/>
            </a:pPr>
            <a:r>
              <a:rPr lang="ru-RU" dirty="0" smtClean="0"/>
              <a:t>Катание на коньках</a:t>
            </a:r>
          </a:p>
          <a:p>
            <a:pPr algn="just">
              <a:buNone/>
            </a:pPr>
            <a:r>
              <a:rPr lang="ru-RU" dirty="0" smtClean="0"/>
              <a:t>Катание на двухколесном велосипеде, самокате</a:t>
            </a:r>
          </a:p>
          <a:p>
            <a:pPr algn="just">
              <a:buNone/>
            </a:pPr>
            <a:r>
              <a:rPr lang="ru-RU" dirty="0" smtClean="0"/>
              <a:t>Плавание</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5) Формирование основ здорового образа жизни</a:t>
            </a:r>
            <a:endParaRPr lang="ru-RU" dirty="0">
              <a:solidFill>
                <a:srgbClr val="C00000"/>
              </a:solidFill>
            </a:endParaRPr>
          </a:p>
        </p:txBody>
      </p:sp>
      <p:sp>
        <p:nvSpPr>
          <p:cNvPr id="3" name="Содержимое 2"/>
          <p:cNvSpPr>
            <a:spLocks noGrp="1"/>
          </p:cNvSpPr>
          <p:nvPr>
            <p:ph idx="1"/>
          </p:nvPr>
        </p:nvSpPr>
        <p:spPr/>
        <p:txBody>
          <a:bodyPr>
            <a:normAutofit fontScale="77500" lnSpcReduction="20000"/>
          </a:bodyPr>
          <a:lstStyle/>
          <a:p>
            <a:r>
              <a:rPr lang="ru-RU" dirty="0" smtClean="0"/>
              <a:t>педагог расширяет, уточняет и закрепляет </a:t>
            </a:r>
            <a:r>
              <a:rPr lang="ru-RU" dirty="0" smtClean="0">
                <a:solidFill>
                  <a:srgbClr val="C00000"/>
                </a:solidFill>
              </a:rPr>
              <a:t>представления о факторах, положительно влияющих на здоровье, роли физической культуры и спорта в укреплении здоровья</a:t>
            </a:r>
            <a:r>
              <a:rPr lang="ru-RU" dirty="0" smtClean="0"/>
              <a:t>; разных видах спорта (санный спорт, борьба, теннис, синхронное плавание и другие), спортивных событиях и достижениях отечественных спортсменов. </a:t>
            </a:r>
          </a:p>
          <a:p>
            <a:r>
              <a:rPr lang="ru-RU" dirty="0" smtClean="0">
                <a:solidFill>
                  <a:srgbClr val="C00000"/>
                </a:solidFill>
              </a:rPr>
              <a:t>Дает доступные по возрасту представления о профилактике и охране здоровья</a:t>
            </a:r>
            <a:r>
              <a:rPr lang="ru-RU" dirty="0" smtClean="0"/>
              <a:t>, правилах безопасного поведения в двигательной деятельности (при активном беге, прыжках, играх-эстафетах, взаимодействии с партнером, в играх и упражнениях с мячом, гимнастической палкой, скакалкой, обручем, предметами, пользовании спортивны инвентарем, оборудованием), во время туристских прогулок и экскурсий. </a:t>
            </a:r>
          </a:p>
          <a:p>
            <a:r>
              <a:rPr lang="ru-RU" dirty="0" smtClean="0"/>
              <a:t>Приучает детей следить за своей </a:t>
            </a:r>
            <a:r>
              <a:rPr lang="ru-RU" dirty="0" smtClean="0">
                <a:solidFill>
                  <a:srgbClr val="C00000"/>
                </a:solidFill>
              </a:rPr>
              <a:t>осанкой</a:t>
            </a:r>
            <a:r>
              <a:rPr lang="ru-RU" dirty="0" smtClean="0"/>
              <a:t>, формирует представление о том, как оказывать элементарную </a:t>
            </a:r>
            <a:r>
              <a:rPr lang="ru-RU" dirty="0" smtClean="0">
                <a:solidFill>
                  <a:srgbClr val="C00000"/>
                </a:solidFill>
              </a:rPr>
              <a:t>первую помощь</a:t>
            </a:r>
            <a:r>
              <a:rPr lang="ru-RU" dirty="0" smtClean="0"/>
              <a:t>, оценивать свое </a:t>
            </a:r>
            <a:r>
              <a:rPr lang="ru-RU" dirty="0" smtClean="0">
                <a:solidFill>
                  <a:srgbClr val="C00000"/>
                </a:solidFill>
              </a:rPr>
              <a:t>самочувствие;</a:t>
            </a:r>
            <a:r>
              <a:rPr lang="ru-RU" dirty="0" smtClean="0"/>
              <a:t> воспитывает чувство </a:t>
            </a:r>
            <a:r>
              <a:rPr lang="ru-RU" dirty="0" smtClean="0">
                <a:solidFill>
                  <a:srgbClr val="C00000"/>
                </a:solidFill>
              </a:rPr>
              <a:t>сострадания</a:t>
            </a:r>
            <a:r>
              <a:rPr lang="ru-RU" dirty="0" smtClean="0"/>
              <a:t> к людям с особенностями здоровья, поддерживает стремление детей </a:t>
            </a:r>
            <a:r>
              <a:rPr lang="ru-RU" dirty="0" smtClean="0">
                <a:solidFill>
                  <a:srgbClr val="C00000"/>
                </a:solidFill>
              </a:rPr>
              <a:t>заботиться о своем здоровье </a:t>
            </a:r>
            <a:r>
              <a:rPr lang="ru-RU" dirty="0" smtClean="0"/>
              <a:t>и самочувствии других людей.</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1690688"/>
          </a:xfrm>
        </p:spPr>
        <p:txBody>
          <a:bodyPr/>
          <a:lstStyle/>
          <a:p>
            <a:pPr algn="ctr"/>
            <a:r>
              <a:rPr lang="ru-RU" b="1" dirty="0" smtClean="0">
                <a:solidFill>
                  <a:srgbClr val="C00000"/>
                </a:solidFill>
              </a:rPr>
              <a:t>6) Активный отдых</a:t>
            </a:r>
            <a:endParaRPr lang="ru-RU" dirty="0">
              <a:solidFill>
                <a:srgbClr val="C00000"/>
              </a:solidFill>
            </a:endParaRPr>
          </a:p>
        </p:txBody>
      </p:sp>
      <p:sp>
        <p:nvSpPr>
          <p:cNvPr id="3" name="Содержимое 2"/>
          <p:cNvSpPr>
            <a:spLocks noGrp="1"/>
          </p:cNvSpPr>
          <p:nvPr>
            <p:ph idx="1"/>
          </p:nvPr>
        </p:nvSpPr>
        <p:spPr>
          <a:xfrm>
            <a:off x="273132" y="1508166"/>
            <a:ext cx="11578442" cy="4668797"/>
          </a:xfrm>
        </p:spPr>
        <p:txBody>
          <a:bodyPr>
            <a:normAutofit fontScale="55000" lnSpcReduction="20000"/>
          </a:bodyPr>
          <a:lstStyle/>
          <a:p>
            <a:r>
              <a:rPr lang="ru-RU" b="1" dirty="0" smtClean="0"/>
              <a:t>Физкультурные праздники и досуги- </a:t>
            </a:r>
            <a:r>
              <a:rPr lang="ru-RU" dirty="0" smtClean="0"/>
              <a:t>2 раза в год, продолжительностью не более 1,5 часов. </a:t>
            </a:r>
          </a:p>
          <a:p>
            <a:r>
              <a:rPr lang="ru-RU" b="1" dirty="0" smtClean="0"/>
              <a:t>Досуг</a:t>
            </a:r>
            <a:r>
              <a:rPr lang="ru-RU" dirty="0" smtClean="0"/>
              <a:t> - 1-2 раза в месяц во второй половине дня преимущественно на свежем воздухе, продолжительностью 40-45 минут</a:t>
            </a:r>
          </a:p>
          <a:p>
            <a:r>
              <a:rPr lang="ru-RU" dirty="0" smtClean="0"/>
              <a:t>Досуги и праздники направлены на решение задач приобщения к здоровому образу жизни, должны иметь социально-значимую и патриотическую тематику, посвящаться государственным праздникам, ярким спортивным событиям и достижениям выдающихся спортсменов.</a:t>
            </a:r>
          </a:p>
          <a:p>
            <a:r>
              <a:rPr lang="ru-RU" b="1" dirty="0" smtClean="0"/>
              <a:t>Дни здоровья</a:t>
            </a:r>
            <a:r>
              <a:rPr lang="ru-RU" dirty="0" smtClean="0"/>
              <a:t>-1 раз в квартал. </a:t>
            </a:r>
          </a:p>
          <a:p>
            <a:r>
              <a:rPr lang="ru-RU" b="1" dirty="0" smtClean="0"/>
              <a:t>Туристские прогулки и экскурсии </a:t>
            </a:r>
            <a:r>
              <a:rPr lang="ru-RU" dirty="0" smtClean="0"/>
              <a:t>организуются при наличии возможностей дополнительного сопровождения и организации санитарных стоянок.</a:t>
            </a:r>
          </a:p>
          <a:p>
            <a:r>
              <a:rPr lang="ru-RU" b="1" dirty="0" smtClean="0"/>
              <a:t>Пешеходные прогулки</a:t>
            </a:r>
            <a:r>
              <a:rPr lang="ru-RU" dirty="0" smtClean="0"/>
              <a:t>. Время перехода в одну сторону составляет 35-40 минут, общая продолжительность не более 2-2,5 часов. Время непрерывного движения 20-30 минут, с перерывом между переходами не менее 10 минут. В ходе туристкой прогулки с детьми проводятся подвижные игры и соревнования, наблюдения за природой родного края, ознакомление с памятниками истории, боевой и трудовой славы, трудом людей разных профессий.</a:t>
            </a:r>
          </a:p>
          <a:p>
            <a:r>
              <a:rPr lang="ru-RU" dirty="0" smtClean="0"/>
              <a:t>Для организации </a:t>
            </a:r>
            <a:r>
              <a:rPr lang="ru-RU" b="1" dirty="0" smtClean="0"/>
              <a:t>детского туризма </a:t>
            </a:r>
            <a:r>
              <a:rPr lang="ru-RU" dirty="0" smtClean="0"/>
              <a:t>педагог формирует представления о туризме, как форме активного отдыха, туристских маршрутах, видах туризма, правилах безопасности и ориентировки на местности:</a:t>
            </a:r>
          </a:p>
          <a:p>
            <a:r>
              <a:rPr lang="ru-RU" dirty="0" smtClean="0"/>
              <a:t>правильно по погоде одеваться для прогулки, знать содержимое походной аптечки, укладывать рюкзак весом от 500 гр. до 1 кг (более тяжелые вещи класть на дно, скручивать валиком и аккуратно укладывать запасные вещи и коврик, продукты, мелкие вещи, игрушки, регулировать лямки);</a:t>
            </a:r>
          </a:p>
          <a:p>
            <a:r>
              <a:rPr lang="ru-RU" dirty="0" smtClean="0"/>
              <a:t> преодолевать несложные препятствия на пути, наблюдать за природой и фиксировать результаты наблюдений, ориентироваться на местности, оказывать помощь товарищу, осуществлять страховку при преодолении препятствий, соблюдать правила гигиены и безопасного поведения во время туристской прогулки.</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solidFill>
                  <a:srgbClr val="C00000"/>
                </a:solidFill>
              </a:rPr>
              <a:t>П.22.8. Решение совокупных задач воспитания в рамках образовательной области "Физическое развитие" направлено на приобщение детей к ценностям "Жизнь", "Здоровье"</a:t>
            </a:r>
            <a:endParaRPr lang="ru-RU" sz="3200" dirty="0">
              <a:solidFill>
                <a:srgbClr val="C00000"/>
              </a:solidFill>
            </a:endParaRPr>
          </a:p>
        </p:txBody>
      </p:sp>
      <p:sp>
        <p:nvSpPr>
          <p:cNvPr id="3" name="Содержимое 2"/>
          <p:cNvSpPr>
            <a:spLocks noGrp="1"/>
          </p:cNvSpPr>
          <p:nvPr>
            <p:ph idx="1"/>
          </p:nvPr>
        </p:nvSpPr>
        <p:spPr>
          <a:xfrm>
            <a:off x="391885" y="2018805"/>
            <a:ext cx="11507189" cy="4227616"/>
          </a:xfrm>
        </p:spPr>
        <p:txBody>
          <a:bodyPr>
            <a:normAutofit fontScale="77500" lnSpcReduction="20000"/>
          </a:bodyPr>
          <a:lstStyle/>
          <a:p>
            <a:pPr lvl="0"/>
            <a:r>
              <a:rPr lang="ru-RU" dirty="0" smtClean="0"/>
              <a:t>воспитание </a:t>
            </a:r>
            <a:r>
              <a:rPr lang="ru-RU" dirty="0" smtClean="0">
                <a:solidFill>
                  <a:srgbClr val="C00000"/>
                </a:solidFill>
              </a:rPr>
              <a:t>осознанного отношения </a:t>
            </a:r>
            <a:r>
              <a:rPr lang="ru-RU" dirty="0" smtClean="0"/>
              <a:t>к жизни как основоположной </a:t>
            </a:r>
            <a:r>
              <a:rPr lang="ru-RU" dirty="0" smtClean="0">
                <a:solidFill>
                  <a:srgbClr val="C00000"/>
                </a:solidFill>
              </a:rPr>
              <a:t>ценности</a:t>
            </a:r>
            <a:r>
              <a:rPr lang="ru-RU" dirty="0" smtClean="0"/>
              <a:t> и здоровью как совокупности физического, духовного и социального благополучия человека;</a:t>
            </a:r>
          </a:p>
          <a:p>
            <a:pPr lvl="0"/>
            <a:r>
              <a:rPr lang="ru-RU" dirty="0" smtClean="0"/>
              <a:t>формирование у ребёнка </a:t>
            </a:r>
            <a:r>
              <a:rPr lang="ru-RU" dirty="0" err="1" smtClean="0"/>
              <a:t>возрастосообразных</a:t>
            </a:r>
            <a:r>
              <a:rPr lang="ru-RU" dirty="0" smtClean="0"/>
              <a:t> </a:t>
            </a:r>
            <a:r>
              <a:rPr lang="ru-RU" dirty="0" smtClean="0">
                <a:solidFill>
                  <a:srgbClr val="C00000"/>
                </a:solidFill>
              </a:rPr>
              <a:t>представлений и знаний </a:t>
            </a:r>
            <a:r>
              <a:rPr lang="ru-RU" dirty="0" smtClean="0"/>
              <a:t>в области физической культуры, здоровья и безопасного образа жизни;</a:t>
            </a:r>
          </a:p>
          <a:p>
            <a:pPr lvl="0"/>
            <a:r>
              <a:rPr lang="ru-RU" dirty="0" smtClean="0"/>
              <a:t>становление </a:t>
            </a:r>
            <a:r>
              <a:rPr lang="ru-RU" dirty="0" smtClean="0">
                <a:solidFill>
                  <a:srgbClr val="C00000"/>
                </a:solidFill>
              </a:rPr>
              <a:t>эмоционально-ценностного отношения</a:t>
            </a:r>
            <a:r>
              <a:rPr lang="ru-RU" dirty="0" smtClean="0"/>
              <a:t> к здоровому образу жизни, физическим упражнениям, подвижным играм, закаливанию организма, гигиеническим нормам и правилам;</a:t>
            </a:r>
          </a:p>
          <a:p>
            <a:pPr lvl="0"/>
            <a:r>
              <a:rPr lang="ru-RU" dirty="0" smtClean="0"/>
              <a:t>воспитание активности, самостоятельности, самоуважения, коммуникабельности, уверенности и других </a:t>
            </a:r>
            <a:r>
              <a:rPr lang="ru-RU" dirty="0" smtClean="0">
                <a:solidFill>
                  <a:srgbClr val="C00000"/>
                </a:solidFill>
              </a:rPr>
              <a:t>личностных качеств</a:t>
            </a:r>
            <a:r>
              <a:rPr lang="ru-RU" dirty="0" smtClean="0"/>
              <a:t>;</a:t>
            </a:r>
          </a:p>
          <a:p>
            <a:pPr lvl="0"/>
            <a:r>
              <a:rPr lang="ru-RU" dirty="0" smtClean="0"/>
              <a:t>приобщение детей </a:t>
            </a:r>
            <a:r>
              <a:rPr lang="ru-RU" dirty="0" smtClean="0">
                <a:solidFill>
                  <a:srgbClr val="C00000"/>
                </a:solidFill>
              </a:rPr>
              <a:t>к ценностям</a:t>
            </a:r>
            <a:r>
              <a:rPr lang="ru-RU" dirty="0" smtClean="0"/>
              <a:t>, нормам и знаниям физической культуры в целях их физического развития и саморазвития;</a:t>
            </a:r>
          </a:p>
          <a:p>
            <a:pPr lvl="0"/>
            <a:r>
              <a:rPr lang="ru-RU" dirty="0" smtClean="0"/>
              <a:t>формирование у ребёнка основных </a:t>
            </a:r>
            <a:r>
              <a:rPr lang="ru-RU" dirty="0" smtClean="0">
                <a:solidFill>
                  <a:srgbClr val="C00000"/>
                </a:solidFill>
              </a:rPr>
              <a:t>гигиенических навыков</a:t>
            </a:r>
            <a:r>
              <a:rPr lang="ru-RU" dirty="0" smtClean="0"/>
              <a:t>, представлений о здоровом образе жизни.</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smtClean="0">
                <a:solidFill>
                  <a:srgbClr val="C00000"/>
                </a:solidFill>
              </a:rPr>
              <a:t>ФОП ДО</a:t>
            </a:r>
            <a:endParaRPr lang="ru-RU" sz="4800" b="1" dirty="0">
              <a:solidFill>
                <a:srgbClr val="C00000"/>
              </a:solidFill>
            </a:endParaRPr>
          </a:p>
        </p:txBody>
      </p:sp>
      <p:pic>
        <p:nvPicPr>
          <p:cNvPr id="4" name="Содержимое 3" descr="https://www.resobr.ru/images/place_img/kravcov-150.png"/>
          <p:cNvPicPr>
            <a:picLocks noGrp="1"/>
          </p:cNvPicPr>
          <p:nvPr>
            <p:ph idx="1"/>
          </p:nvPr>
        </p:nvPicPr>
        <p:blipFill>
          <a:blip r:embed="rId2"/>
          <a:srcRect/>
          <a:stretch>
            <a:fillRect/>
          </a:stretch>
        </p:blipFill>
        <p:spPr bwMode="auto">
          <a:xfrm>
            <a:off x="266331" y="2290438"/>
            <a:ext cx="2974019" cy="2839849"/>
          </a:xfrm>
          <a:prstGeom prst="rect">
            <a:avLst/>
          </a:prstGeom>
          <a:noFill/>
          <a:ln w="9525">
            <a:noFill/>
            <a:miter lim="800000"/>
            <a:headEnd/>
            <a:tailEnd/>
          </a:ln>
        </p:spPr>
      </p:pic>
      <p:pic>
        <p:nvPicPr>
          <p:cNvPr id="5" name="Рисунок 4" descr="https://www.resobr.ru/images/place_img/logo_minprosveschenie.png"/>
          <p:cNvPicPr/>
          <p:nvPr/>
        </p:nvPicPr>
        <p:blipFill>
          <a:blip r:embed="rId3"/>
          <a:srcRect/>
          <a:stretch>
            <a:fillRect/>
          </a:stretch>
        </p:blipFill>
        <p:spPr bwMode="auto">
          <a:xfrm>
            <a:off x="9999118" y="0"/>
            <a:ext cx="1976120" cy="2286000"/>
          </a:xfrm>
          <a:prstGeom prst="rect">
            <a:avLst/>
          </a:prstGeom>
          <a:noFill/>
          <a:ln w="9525">
            <a:noFill/>
            <a:miter lim="800000"/>
            <a:headEnd/>
            <a:tailEnd/>
          </a:ln>
        </p:spPr>
      </p:pic>
      <p:sp>
        <p:nvSpPr>
          <p:cNvPr id="2049" name="Rectangle 1"/>
          <p:cNvSpPr>
            <a:spLocks noChangeArrowheads="1"/>
          </p:cNvSpPr>
          <p:nvPr/>
        </p:nvSpPr>
        <p:spPr bwMode="auto">
          <a:xfrm>
            <a:off x="3986074" y="2352583"/>
            <a:ext cx="6968971"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Мы</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разрабатываем такую программу, я, наверное, впервые об</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этом скажу, помощи родителям, у</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которых родился ребенок, именно с</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точки зрения того, как его воспитывать. Ребенок в</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дошкольном возрасте должен максимально развиваться, он</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должен общаться со</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сверстниками, играть, у</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него должны развиваться все основные психологические функции. А</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в</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школе его уже потом научат читать и</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 </a:t>
            </a: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писать.</a:t>
            </a:r>
            <a:r>
              <a:rPr kumimoji="0" lang="ru-RU" sz="2000" b="0" i="0" u="none" strike="noStrike" cap="none" normalizeH="0" baseline="0" dirty="0" smtClean="0">
                <a:ln>
                  <a:noFill/>
                </a:ln>
                <a:solidFill>
                  <a:srgbClr val="2B2B2B"/>
                </a:solidFill>
                <a:effectLst/>
                <a:latin typeface="Calibri"/>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2B2B2B"/>
                </a:solidFill>
                <a:effectLst/>
                <a:latin typeface="Arial" pitchFamily="34" charset="0"/>
                <a:ea typeface="Times New Roman" pitchFamily="18" charset="0"/>
                <a:cs typeface="Arial" pitchFamily="34" charset="0"/>
              </a:rPr>
              <a:t> Министр просвещения России,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Кравцов Сергей Сергеевич</a:t>
            </a:r>
            <a:endParaRPr kumimoji="0" lang="ru-RU" sz="2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000" b="1" dirty="0" smtClean="0">
                <a:solidFill>
                  <a:srgbClr val="FF0000"/>
                </a:solidFill>
              </a:rPr>
              <a:t>Спасибо за внимание!</a:t>
            </a:r>
            <a:endParaRPr lang="ru-RU" sz="6000" b="1" dirty="0">
              <a:solidFill>
                <a:srgbClr val="FF0000"/>
              </a:solidFill>
            </a:endParaRPr>
          </a:p>
        </p:txBody>
      </p:sp>
      <p:sp>
        <p:nvSpPr>
          <p:cNvPr id="3" name="Содержимое 2"/>
          <p:cNvSpPr>
            <a:spLocks noGrp="1"/>
          </p:cNvSpPr>
          <p:nvPr>
            <p:ph idx="1"/>
          </p:nvPr>
        </p:nvSpPr>
        <p:spPr/>
        <p:txBody>
          <a:bodyPr/>
          <a:lstStyle/>
          <a:p>
            <a:pPr algn="ctr">
              <a:buNone/>
            </a:pPr>
            <a:endParaRPr lang="ru-RU" b="1" dirty="0" smtClean="0">
              <a:solidFill>
                <a:schemeClr val="accent5">
                  <a:lumMod val="50000"/>
                </a:schemeClr>
              </a:solidFill>
            </a:endParaRPr>
          </a:p>
          <a:p>
            <a:pPr algn="ctr">
              <a:buNone/>
            </a:pPr>
            <a:endParaRPr lang="ru-RU" b="1" dirty="0" smtClean="0">
              <a:solidFill>
                <a:schemeClr val="accent5">
                  <a:lumMod val="50000"/>
                </a:schemeClr>
              </a:solidFill>
            </a:endParaRPr>
          </a:p>
          <a:p>
            <a:pPr algn="ctr">
              <a:buNone/>
            </a:pPr>
            <a:r>
              <a:rPr lang="ru-RU" b="1" dirty="0" smtClean="0">
                <a:solidFill>
                  <a:schemeClr val="accent5">
                    <a:lumMod val="50000"/>
                  </a:schemeClr>
                </a:solidFill>
              </a:rPr>
              <a:t>Носова Лариса Александровна</a:t>
            </a:r>
          </a:p>
          <a:p>
            <a:pPr algn="ctr">
              <a:buNone/>
            </a:pPr>
            <a:r>
              <a:rPr lang="ru-RU" b="1" dirty="0" smtClean="0">
                <a:solidFill>
                  <a:schemeClr val="accent5">
                    <a:lumMod val="50000"/>
                  </a:schemeClr>
                </a:solidFill>
              </a:rPr>
              <a:t>старший преподаватель центра дошкольного и начального образования ГАУ ДПО «БИПКРО»</a:t>
            </a:r>
            <a:endParaRPr lang="ru-RU" b="1" dirty="0">
              <a:solidFill>
                <a:schemeClr val="accent5">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solidFill>
                  <a:srgbClr val="C00000"/>
                </a:solidFill>
              </a:rPr>
              <a:t>Утверждена федеральная программа дошкольного образования (ФОП)</a:t>
            </a:r>
            <a:r>
              <a:rPr lang="ru-RU" b="1" dirty="0" smtClean="0">
                <a:solidFill>
                  <a:srgbClr val="FFFF00"/>
                </a:solidFill>
              </a:rPr>
              <a:t/>
            </a:r>
            <a:br>
              <a:rPr lang="ru-RU" b="1" dirty="0" smtClean="0">
                <a:solidFill>
                  <a:srgbClr val="FFFF00"/>
                </a:solidFill>
              </a:rPr>
            </a:br>
            <a:endParaRPr lang="ru-RU" b="1" dirty="0"/>
          </a:p>
        </p:txBody>
      </p:sp>
      <p:sp>
        <p:nvSpPr>
          <p:cNvPr id="3" name="Содержимое 2"/>
          <p:cNvSpPr>
            <a:spLocks noGrp="1"/>
          </p:cNvSpPr>
          <p:nvPr>
            <p:ph idx="1"/>
          </p:nvPr>
        </p:nvSpPr>
        <p:spPr>
          <a:xfrm>
            <a:off x="846826" y="1963648"/>
            <a:ext cx="10515600" cy="4351338"/>
          </a:xfrm>
        </p:spPr>
        <p:txBody>
          <a:bodyPr/>
          <a:lstStyle/>
          <a:p>
            <a:pPr algn="ctr">
              <a:buNone/>
            </a:pPr>
            <a:r>
              <a:rPr lang="ru-RU" b="1" cap="all" dirty="0" smtClean="0"/>
              <a:t>ПРИКАЗ МИНИСТЕРСТВА ПРОСВЕЩЕНИЯ РФ ОТ 25 НОЯБРЯ 2022 Г. N 1028 "ОБ УТВЕРЖДЕНИИ ФЕДЕРАЛЬНОЙ ОБРАЗОВАТЕЛЬНОЙ ПРОГРАММЫ ДОШКОЛЬНОГО ОБРАЗОВАНИЯ"</a:t>
            </a:r>
          </a:p>
          <a:p>
            <a:pPr algn="ctr">
              <a:buNone/>
            </a:pPr>
            <a:r>
              <a:rPr lang="ru-RU" dirty="0" smtClean="0"/>
              <a:t>Зарегистрировано в Минюсте РФ 28 декабря 2022 г. Регистрационный N 71847 </a:t>
            </a:r>
          </a:p>
          <a:p>
            <a:pPr algn="ctr">
              <a:buNone/>
            </a:pPr>
            <a:r>
              <a:rPr lang="ru-RU" dirty="0" smtClean="0"/>
              <a:t>Приказ вступил в силу 8 января 2023 года.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0"/>
            <a:ext cx="10515600" cy="1325563"/>
          </a:xfrm>
        </p:spPr>
        <p:txBody>
          <a:bodyPr/>
          <a:lstStyle/>
          <a:p>
            <a:pPr algn="ctr"/>
            <a:r>
              <a:rPr lang="ru-RU" b="1" dirty="0" smtClean="0">
                <a:solidFill>
                  <a:srgbClr val="C00000"/>
                </a:solidFill>
              </a:rPr>
              <a:t>ФОП ДО</a:t>
            </a:r>
            <a:endParaRPr lang="ru-RU" b="1" dirty="0">
              <a:solidFill>
                <a:srgbClr val="C00000"/>
              </a:solidFill>
            </a:endParaRPr>
          </a:p>
        </p:txBody>
      </p:sp>
      <p:sp>
        <p:nvSpPr>
          <p:cNvPr id="3" name="Содержимое 2"/>
          <p:cNvSpPr>
            <a:spLocks noGrp="1"/>
          </p:cNvSpPr>
          <p:nvPr>
            <p:ph idx="1"/>
          </p:nvPr>
        </p:nvSpPr>
        <p:spPr>
          <a:xfrm>
            <a:off x="777814" y="1101006"/>
            <a:ext cx="10515600" cy="5075507"/>
          </a:xfrm>
        </p:spPr>
        <p:txBody>
          <a:bodyPr>
            <a:normAutofit fontScale="70000" lnSpcReduction="20000"/>
          </a:bodyPr>
          <a:lstStyle/>
          <a:p>
            <a:pPr>
              <a:buNone/>
            </a:pPr>
            <a:r>
              <a:rPr lang="ru-RU" dirty="0" smtClean="0"/>
              <a:t>С 1 сентября 2023 года дошкольные учреждения начнут работать по новой федеральной образовательной программе - ФОП ДО. </a:t>
            </a:r>
          </a:p>
          <a:p>
            <a:pPr>
              <a:buNone/>
            </a:pPr>
            <a:r>
              <a:rPr lang="ru-RU" dirty="0" smtClean="0">
                <a:solidFill>
                  <a:srgbClr val="C00000"/>
                </a:solidFill>
              </a:rPr>
              <a:t>Федеральная образовательная программа дошкольного образования </a:t>
            </a:r>
            <a:r>
              <a:rPr lang="ru-RU" dirty="0" smtClean="0"/>
              <a:t>(ФОП ДО) - это норматив, который был разработан с целью реализации нескольких </a:t>
            </a:r>
            <a:r>
              <a:rPr lang="ru-RU" dirty="0" smtClean="0">
                <a:solidFill>
                  <a:srgbClr val="C00000"/>
                </a:solidFill>
              </a:rPr>
              <a:t>функций</a:t>
            </a:r>
            <a:r>
              <a:rPr lang="ru-RU" dirty="0" smtClean="0"/>
              <a:t>: </a:t>
            </a:r>
          </a:p>
          <a:p>
            <a:r>
              <a:rPr lang="ru-RU" dirty="0" smtClean="0"/>
              <a:t>создать единое федеральное образовательное пространство для воспитания и развития дошкольников; </a:t>
            </a:r>
          </a:p>
          <a:p>
            <a:r>
              <a:rPr lang="ru-RU" dirty="0" smtClean="0"/>
              <a:t>обеспечить детям и родителям равные и качественные условия дошкольного образования на всей территории России; </a:t>
            </a:r>
          </a:p>
          <a:p>
            <a:r>
              <a:rPr lang="ru-RU" dirty="0" smtClean="0"/>
              <a:t>создать единое ядро содержания дошкольного образования, которое будет приобщать детей к традиционным духовно-нравственным и </a:t>
            </a:r>
            <a:r>
              <a:rPr lang="ru-RU" dirty="0" err="1" smtClean="0"/>
              <a:t>социокультурным</a:t>
            </a:r>
            <a:r>
              <a:rPr lang="ru-RU" dirty="0" smtClean="0"/>
              <a:t> ценностям, а также воспитает в них тягу и любовь к истории и культуре своей страны, малой родины и семьи; </a:t>
            </a:r>
          </a:p>
          <a:p>
            <a:r>
              <a:rPr lang="ru-RU" dirty="0" smtClean="0"/>
              <a:t>воспитывать и развивать ребенка с активной гражданской позицией, патриотическими взглядами и ценностями.</a:t>
            </a:r>
          </a:p>
          <a:p>
            <a:pPr>
              <a:buNone/>
            </a:pPr>
            <a:r>
              <a:rPr lang="ru-RU" dirty="0" smtClean="0"/>
              <a:t>Таким образом, ФООП призвана реализовать один из </a:t>
            </a:r>
            <a:r>
              <a:rPr lang="ru-RU" dirty="0" smtClean="0">
                <a:solidFill>
                  <a:srgbClr val="C00000"/>
                </a:solidFill>
              </a:rPr>
              <a:t>пунктов ФГОС </a:t>
            </a:r>
            <a:r>
              <a:rPr lang="ru-RU" dirty="0" smtClean="0"/>
              <a:t>- создать единое образовательное пространство в России. </a:t>
            </a:r>
          </a:p>
          <a:p>
            <a:pPr>
              <a:buNone/>
            </a:pPr>
            <a:r>
              <a:rPr lang="ru-RU" b="1" dirty="0" smtClean="0"/>
              <a:t>В Федеральном законе от 29 декабря 2012 г. № 273-ФЗ «Об образовании» программа названа как федеральная основная образовательная (ФООП), а в приказе </a:t>
            </a:r>
            <a:r>
              <a:rPr lang="ru-RU" b="1" dirty="0" err="1" smtClean="0"/>
              <a:t>Минпросвещения</a:t>
            </a:r>
            <a:r>
              <a:rPr lang="ru-RU" b="1" dirty="0" smtClean="0"/>
              <a:t> использует название «федеральная образовательная программа» и аббревиатуру ФОП. Поэтому можно использовать термины ФООП и ФОП как </a:t>
            </a:r>
            <a:r>
              <a:rPr lang="ru-RU" b="1" dirty="0" smtClean="0">
                <a:solidFill>
                  <a:srgbClr val="C00000"/>
                </a:solidFill>
              </a:rPr>
              <a:t>синонимы</a:t>
            </a:r>
            <a:r>
              <a:rPr lang="ru-RU" b="1" dirty="0" smtClean="0"/>
              <a:t>.</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7" y="106333"/>
            <a:ext cx="10515600" cy="1325563"/>
          </a:xfrm>
        </p:spPr>
        <p:txBody>
          <a:bodyPr/>
          <a:lstStyle/>
          <a:p>
            <a:pPr algn="ctr"/>
            <a:r>
              <a:rPr lang="ru-RU" b="1" dirty="0" smtClean="0">
                <a:solidFill>
                  <a:srgbClr val="C00000"/>
                </a:solidFill>
              </a:rPr>
              <a:t>Особенности ФОП</a:t>
            </a:r>
            <a:br>
              <a:rPr lang="ru-RU" b="1" dirty="0" smtClean="0">
                <a:solidFill>
                  <a:srgbClr val="C00000"/>
                </a:solidFill>
              </a:rPr>
            </a:br>
            <a:endParaRPr lang="ru-RU" b="1" dirty="0">
              <a:solidFill>
                <a:srgbClr val="C00000"/>
              </a:solidFill>
            </a:endParaRPr>
          </a:p>
        </p:txBody>
      </p:sp>
      <p:sp>
        <p:nvSpPr>
          <p:cNvPr id="3" name="Содержимое 2"/>
          <p:cNvSpPr>
            <a:spLocks noGrp="1"/>
          </p:cNvSpPr>
          <p:nvPr>
            <p:ph idx="1"/>
          </p:nvPr>
        </p:nvSpPr>
        <p:spPr>
          <a:xfrm>
            <a:off x="820947" y="1066500"/>
            <a:ext cx="10515600" cy="4351338"/>
          </a:xfrm>
        </p:spPr>
        <p:txBody>
          <a:bodyPr>
            <a:normAutofit fontScale="85000" lnSpcReduction="10000"/>
          </a:bodyPr>
          <a:lstStyle/>
          <a:p>
            <a:r>
              <a:rPr lang="ru-RU" dirty="0" smtClean="0"/>
              <a:t>Детский сад может использовать федеральный документ, чтобы не разрабатывать и не утверждать </a:t>
            </a:r>
            <a:r>
              <a:rPr lang="ru-RU" dirty="0" smtClean="0">
                <a:solidFill>
                  <a:srgbClr val="C00000"/>
                </a:solidFill>
              </a:rPr>
              <a:t>собственную ООП</a:t>
            </a:r>
            <a:r>
              <a:rPr lang="ru-RU" dirty="0" smtClean="0"/>
              <a:t>. </a:t>
            </a:r>
          </a:p>
          <a:p>
            <a:r>
              <a:rPr lang="ru-RU" dirty="0" smtClean="0"/>
              <a:t>Работать по ФОП нужно </a:t>
            </a:r>
            <a:r>
              <a:rPr lang="ru-RU" dirty="0" smtClean="0">
                <a:solidFill>
                  <a:srgbClr val="C00000"/>
                </a:solidFill>
              </a:rPr>
              <a:t>с 1 сентября 2023 года.</a:t>
            </a:r>
            <a:r>
              <a:rPr lang="ru-RU" dirty="0" smtClean="0"/>
              <a:t> Если учреждение не планирует брать в работу готовую федеральную программу, необходимо проверить собственную образовательную программу и привести ее </a:t>
            </a:r>
            <a:r>
              <a:rPr lang="ru-RU" dirty="0" smtClean="0">
                <a:solidFill>
                  <a:srgbClr val="C00000"/>
                </a:solidFill>
              </a:rPr>
              <a:t>в соответствие с федеральной. </a:t>
            </a:r>
          </a:p>
          <a:p>
            <a:r>
              <a:rPr lang="ru-RU" dirty="0" smtClean="0"/>
              <a:t>По своей сути ФОП ДО </a:t>
            </a:r>
            <a:r>
              <a:rPr lang="ru-RU" dirty="0" smtClean="0">
                <a:solidFill>
                  <a:srgbClr val="C00000"/>
                </a:solidFill>
              </a:rPr>
              <a:t>заменяет</a:t>
            </a:r>
            <a:r>
              <a:rPr lang="ru-RU" dirty="0" smtClean="0"/>
              <a:t> собой ООП ДО. Эти документы на первый взгляд похожи, однако между ними есть </a:t>
            </a:r>
            <a:r>
              <a:rPr lang="ru-RU" dirty="0" smtClean="0">
                <a:solidFill>
                  <a:srgbClr val="C00000"/>
                </a:solidFill>
              </a:rPr>
              <a:t>отличия</a:t>
            </a:r>
            <a:r>
              <a:rPr lang="ru-RU" dirty="0" smtClean="0"/>
              <a:t>, а у федерального норматива - свои </a:t>
            </a:r>
            <a:r>
              <a:rPr lang="ru-RU" dirty="0" smtClean="0">
                <a:solidFill>
                  <a:srgbClr val="C00000"/>
                </a:solidFill>
              </a:rPr>
              <a:t>особенности</a:t>
            </a:r>
            <a:r>
              <a:rPr lang="ru-RU" dirty="0" smtClean="0"/>
              <a:t>.  Прежде всего федеральная программа более </a:t>
            </a:r>
            <a:r>
              <a:rPr lang="ru-RU" dirty="0" smtClean="0">
                <a:solidFill>
                  <a:srgbClr val="C00000"/>
                </a:solidFill>
              </a:rPr>
              <a:t>детализирована</a:t>
            </a:r>
            <a:r>
              <a:rPr lang="ru-RU" dirty="0" smtClean="0"/>
              <a:t>. Ее смело можно </a:t>
            </a:r>
            <a:r>
              <a:rPr lang="ru-RU" dirty="0" smtClean="0">
                <a:solidFill>
                  <a:srgbClr val="C00000"/>
                </a:solidFill>
              </a:rPr>
              <a:t>брать за основу </a:t>
            </a:r>
            <a:r>
              <a:rPr lang="ru-RU" dirty="0" smtClean="0"/>
              <a:t>целиком при разработке собственной программы.</a:t>
            </a:r>
          </a:p>
          <a:p>
            <a:r>
              <a:rPr lang="ru-RU" dirty="0" smtClean="0"/>
              <a:t>Главная </a:t>
            </a:r>
            <a:r>
              <a:rPr lang="ru-RU" dirty="0" smtClean="0">
                <a:solidFill>
                  <a:srgbClr val="C00000"/>
                </a:solidFill>
              </a:rPr>
              <a:t>особенность</a:t>
            </a:r>
            <a:r>
              <a:rPr lang="ru-RU" dirty="0" smtClean="0"/>
              <a:t> документа - он позволяет </a:t>
            </a:r>
            <a:r>
              <a:rPr lang="ru-RU" dirty="0" smtClean="0">
                <a:solidFill>
                  <a:srgbClr val="C00000"/>
                </a:solidFill>
              </a:rPr>
              <a:t>объединить</a:t>
            </a:r>
            <a:r>
              <a:rPr lang="ru-RU" dirty="0" smtClean="0"/>
              <a:t> образование и воспитание дошкольников в один гармоничный процесс..</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Стенд о внедрении ФОП ДО</a:t>
            </a:r>
            <a:br>
              <a:rPr lang="ru-RU" b="1" dirty="0" smtClean="0">
                <a:solidFill>
                  <a:srgbClr val="C00000"/>
                </a:solidFill>
              </a:rPr>
            </a:br>
            <a:endParaRPr lang="ru-RU" b="1" dirty="0">
              <a:solidFill>
                <a:srgbClr val="C0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2225615" y="1354710"/>
            <a:ext cx="7608497" cy="53868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rPr>
              <a:t>Цель ФОП ДО</a:t>
            </a:r>
            <a:endParaRPr lang="ru-RU" b="1" dirty="0">
              <a:solidFill>
                <a:srgbClr val="C00000"/>
              </a:solidFill>
            </a:endParaRPr>
          </a:p>
        </p:txBody>
      </p:sp>
      <p:sp>
        <p:nvSpPr>
          <p:cNvPr id="3" name="Содержимое 2"/>
          <p:cNvSpPr>
            <a:spLocks noGrp="1"/>
          </p:cNvSpPr>
          <p:nvPr>
            <p:ph idx="1"/>
          </p:nvPr>
        </p:nvSpPr>
        <p:spPr>
          <a:xfrm>
            <a:off x="803695" y="1515074"/>
            <a:ext cx="10515600" cy="4351338"/>
          </a:xfrm>
        </p:spPr>
        <p:txBody>
          <a:bodyPr>
            <a:normAutofit fontScale="92500" lnSpcReduction="20000"/>
          </a:bodyPr>
          <a:lstStyle/>
          <a:p>
            <a:pPr>
              <a:buNone/>
            </a:pPr>
            <a:endParaRPr lang="ru-RU" dirty="0" smtClean="0">
              <a:solidFill>
                <a:srgbClr val="FFFF00"/>
              </a:solidFill>
            </a:endParaRPr>
          </a:p>
          <a:p>
            <a:pPr>
              <a:buNone/>
            </a:pPr>
            <a:r>
              <a:rPr lang="ru-RU" b="1" dirty="0" smtClean="0">
                <a:solidFill>
                  <a:srgbClr val="C00000"/>
                </a:solidFill>
              </a:rPr>
              <a:t>Целью</a:t>
            </a:r>
            <a:r>
              <a:rPr lang="ru-RU" b="1" dirty="0" smtClean="0"/>
              <a:t> </a:t>
            </a:r>
            <a:r>
              <a:rPr lang="ru-RU" dirty="0" smtClean="0"/>
              <a:t>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 </a:t>
            </a:r>
          </a:p>
          <a:p>
            <a:pPr>
              <a:buNone/>
            </a:pPr>
            <a:r>
              <a:rPr lang="ru-RU" dirty="0" smtClean="0"/>
              <a:t>К </a:t>
            </a:r>
            <a:r>
              <a:rPr lang="ru-RU" b="1" dirty="0" smtClean="0">
                <a:solidFill>
                  <a:srgbClr val="C00000"/>
                </a:solidFill>
              </a:rPr>
              <a:t>традиционным российским духовно-нравственным ценностям </a:t>
            </a:r>
            <a:r>
              <a:rPr lang="ru-RU" dirty="0" smtClean="0"/>
              <a:t>относятся: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26" y="-126580"/>
            <a:ext cx="10515600" cy="1325563"/>
          </a:xfrm>
        </p:spPr>
        <p:txBody>
          <a:bodyPr/>
          <a:lstStyle/>
          <a:p>
            <a:pPr algn="ctr"/>
            <a:r>
              <a:rPr lang="ru-RU" b="1" dirty="0" smtClean="0">
                <a:solidFill>
                  <a:srgbClr val="C00000"/>
                </a:solidFill>
              </a:rPr>
              <a:t>Задачи ФОП ДО</a:t>
            </a:r>
            <a:endParaRPr lang="ru-RU" b="1" dirty="0">
              <a:solidFill>
                <a:srgbClr val="C00000"/>
              </a:solidFill>
            </a:endParaRPr>
          </a:p>
        </p:txBody>
      </p:sp>
      <p:sp>
        <p:nvSpPr>
          <p:cNvPr id="3" name="Содержимое 2"/>
          <p:cNvSpPr>
            <a:spLocks noGrp="1"/>
          </p:cNvSpPr>
          <p:nvPr>
            <p:ph idx="1"/>
          </p:nvPr>
        </p:nvSpPr>
        <p:spPr>
          <a:xfrm>
            <a:off x="786441" y="1135512"/>
            <a:ext cx="10515600" cy="5256662"/>
          </a:xfrm>
        </p:spPr>
        <p:txBody>
          <a:bodyPr>
            <a:normAutofit fontScale="55000" lnSpcReduction="20000"/>
          </a:bodyPr>
          <a:lstStyle/>
          <a:p>
            <a:pPr>
              <a:buNone/>
            </a:pPr>
            <a:r>
              <a:rPr lang="ru-RU" dirty="0" smtClean="0"/>
              <a:t>- </a:t>
            </a:r>
            <a:r>
              <a:rPr lang="ru-RU" sz="2900" dirty="0" smtClean="0"/>
              <a:t>обеспечение единых для Российской Федерации содержания ДО и планируемых результатов освоения образовательной программы ДО </a:t>
            </a:r>
          </a:p>
          <a:p>
            <a:pPr>
              <a:buNone/>
            </a:pPr>
            <a:r>
              <a:rPr lang="ru-RU" sz="2900" dirty="0" smtClean="0"/>
              <a:t>- 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a:p>
            <a:pPr>
              <a:buNone/>
            </a:pPr>
            <a:r>
              <a:rPr lang="ru-RU" sz="2900" dirty="0" smtClean="0"/>
              <a:t>- создание условий для формирования ценностного отношения к окружающему миру, становления опыта действий и поступков на основе осмысления ценностей </a:t>
            </a:r>
          </a:p>
          <a:p>
            <a:pPr>
              <a:buNone/>
            </a:pPr>
            <a:r>
              <a:rPr lang="ru-RU" sz="2900" dirty="0" smtClean="0"/>
              <a:t>- построение (структурирование) содержания образовательной деятельности на основе учёта возрастных и индивидуальных особенностей развития </a:t>
            </a:r>
          </a:p>
          <a:p>
            <a:pPr>
              <a:buNone/>
            </a:pPr>
            <a:r>
              <a:rPr lang="ru-RU" sz="2900" dirty="0" smtClean="0"/>
              <a:t>-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a:buNone/>
            </a:pPr>
            <a:r>
              <a:rPr lang="ru-RU" sz="2900" dirty="0" smtClean="0"/>
              <a:t>- охрана и укрепление физического и психического здоровья детей, в том числе их эмоционального благополучия</a:t>
            </a:r>
          </a:p>
          <a:p>
            <a:pPr>
              <a:buNone/>
            </a:pPr>
            <a:r>
              <a:rPr lang="ru-RU" sz="2900" dirty="0" smtClean="0"/>
              <a:t>- 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 </a:t>
            </a:r>
          </a:p>
          <a:p>
            <a:pPr>
              <a:buNone/>
            </a:pPr>
            <a:r>
              <a:rPr lang="ru-RU" sz="2900" dirty="0" smtClean="0"/>
              <a:t>- обеспечение психолого-педагогической поддержки семьи и повышение компетентности родителей (законных представителей) в вопросах воспитания, обучения и развития, охраны и укрепления здоровья детей, обеспечения их безопасности;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p>
          <a:p>
            <a:endParaRPr lang="ru-RU" sz="29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3015</Words>
  <Application>Microsoft Office PowerPoint</Application>
  <PresentationFormat>Произвольный</PresentationFormat>
  <Paragraphs>198</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Федеральная образовательная программа дошкольного образования (Физическое развитие)</vt:lpstr>
      <vt:lpstr>Закон «Об образовании в РФ»  Дата обновления: 27.09.2022  Статья 12. Образовательные программы</vt:lpstr>
      <vt:lpstr>Закон «Об образовании в РФ»  Дата обновления: 27.09.2022  Статья 12. Образовательные программы</vt:lpstr>
      <vt:lpstr>Утверждена федеральная программа дошкольного образования (ФОП) </vt:lpstr>
      <vt:lpstr>ФОП ДО</vt:lpstr>
      <vt:lpstr>Особенности ФОП </vt:lpstr>
      <vt:lpstr>Стенд о внедрении ФОП ДО </vt:lpstr>
      <vt:lpstr>Цель ФОП ДО</vt:lpstr>
      <vt:lpstr>Задачи ФОП ДО</vt:lpstr>
      <vt:lpstr>Принципы ФОП ДО</vt:lpstr>
      <vt:lpstr>ФОП ДО</vt:lpstr>
      <vt:lpstr>Особенности ФОП ДО</vt:lpstr>
      <vt:lpstr>Структура и содержание ФОП ДО</vt:lpstr>
      <vt:lpstr>Функций дошкольного образования в ФОП</vt:lpstr>
      <vt:lpstr>ФОП ДО</vt:lpstr>
      <vt:lpstr>ФОП ДО</vt:lpstr>
      <vt:lpstr>Структура ФОП ДО</vt:lpstr>
      <vt:lpstr>ПЕРЕХОД НА ФОП ДО</vt:lpstr>
      <vt:lpstr>1. ФОП или ФООП – как правильно? </vt:lpstr>
      <vt:lpstr>2. Можно ли работать полностью по ФОП ДО? </vt:lpstr>
      <vt:lpstr>3. Какие УМК использовать? </vt:lpstr>
      <vt:lpstr>4. Можно использовать при разработке ООП ДО на основе ФОП ДО вариативные и парциальные программы? </vt:lpstr>
      <vt:lpstr>5. Нужно разрабатывать календарный план воспитательной работы или можно работать по федеральному плану? </vt:lpstr>
      <vt:lpstr>6. Может ли детский сад самостоятельно разработать режимы дня групп? </vt:lpstr>
      <vt:lpstr>«Задачи и содержание образовательной области физического развития в подготовительной группе согласно ФОП ДО» </vt:lpstr>
      <vt:lpstr>П.22.7.2. Содержание образовательной деятельности </vt:lpstr>
      <vt:lpstr>1) Основная гимнастика  (основные движения, общеразвивающие упражнения, ритмическая гимнастика и строевые упражнения). </vt:lpstr>
      <vt:lpstr>2) Подвижные игры</vt:lpstr>
      <vt:lpstr>3) Спортивные игры</vt:lpstr>
      <vt:lpstr>4) Спортивные упражнения</vt:lpstr>
      <vt:lpstr>5) Формирование основ здорового образа жизни</vt:lpstr>
      <vt:lpstr>6) Активный отдых</vt:lpstr>
      <vt:lpstr>П.22.8. Решение совокупных задач воспитания в рамках образовательной области "Физическое развитие" направлено на приобщение детей к ценностям "Жизнь", "Здоровье"</vt:lpstr>
      <vt:lpstr>ФОП ДО</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PC</cp:lastModifiedBy>
  <cp:revision>30</cp:revision>
  <dcterms:created xsi:type="dcterms:W3CDTF">2021-09-20T10:27:43Z</dcterms:created>
  <dcterms:modified xsi:type="dcterms:W3CDTF">2023-04-25T16:36:51Z</dcterms:modified>
</cp:coreProperties>
</file>